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vml" ContentType="application/vnd.openxmlformats-officedocument.vmlDrawing"/>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notesSlides/notesSlide10.xml" ContentType="application/vnd.openxmlformats-officedocument.presentationml.notesSlide+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notesSlides/notesSlide11.xml" ContentType="application/vnd.openxmlformats-officedocument.presentationml.notesSlide+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notesSlides/notesSlide12.xml" ContentType="application/vnd.openxmlformats-officedocument.presentationml.notesSlide+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notesSlides/notesSlide13.xml" ContentType="application/vnd.openxmlformats-officedocument.presentationml.notesSlide+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78.xml" ContentType="application/vnd.openxmlformats-officedocument.presentationml.tags+xml"/>
  <Override PartName="/ppt/tags/tag79.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759" r:id="rId4"/>
    <p:sldMasterId id="2147483779" r:id="rId5"/>
  </p:sldMasterIdLst>
  <p:notesMasterIdLst>
    <p:notesMasterId r:id="rId40"/>
  </p:notesMasterIdLst>
  <p:handoutMasterIdLst>
    <p:handoutMasterId r:id="rId41"/>
  </p:handoutMasterIdLst>
  <p:sldIdLst>
    <p:sldId id="399" r:id="rId6"/>
    <p:sldId id="442" r:id="rId7"/>
    <p:sldId id="410" r:id="rId8"/>
    <p:sldId id="418" r:id="rId9"/>
    <p:sldId id="411" r:id="rId10"/>
    <p:sldId id="412" r:id="rId11"/>
    <p:sldId id="419" r:id="rId12"/>
    <p:sldId id="420" r:id="rId13"/>
    <p:sldId id="421" r:id="rId14"/>
    <p:sldId id="439" r:id="rId15"/>
    <p:sldId id="433" r:id="rId16"/>
    <p:sldId id="435" r:id="rId17"/>
    <p:sldId id="436" r:id="rId18"/>
    <p:sldId id="424" r:id="rId19"/>
    <p:sldId id="425" r:id="rId20"/>
    <p:sldId id="426" r:id="rId21"/>
    <p:sldId id="414" r:id="rId22"/>
    <p:sldId id="415" r:id="rId23"/>
    <p:sldId id="416" r:id="rId24"/>
    <p:sldId id="450" r:id="rId25"/>
    <p:sldId id="451" r:id="rId26"/>
    <p:sldId id="427" r:id="rId27"/>
    <p:sldId id="447" r:id="rId28"/>
    <p:sldId id="448" r:id="rId29"/>
    <p:sldId id="449" r:id="rId30"/>
    <p:sldId id="446" r:id="rId31"/>
    <p:sldId id="428" r:id="rId32"/>
    <p:sldId id="429" r:id="rId33"/>
    <p:sldId id="444" r:id="rId34"/>
    <p:sldId id="445" r:id="rId35"/>
    <p:sldId id="441" r:id="rId36"/>
    <p:sldId id="430" r:id="rId37"/>
    <p:sldId id="438" r:id="rId38"/>
    <p:sldId id="443" r:id="rId39"/>
  </p:sldIdLst>
  <p:sldSz cx="12188825" cy="6858000"/>
  <p:notesSz cx="6858000" cy="9296400"/>
  <p:embeddedFontLst>
    <p:embeddedFont>
      <p:font typeface="Consolas" panose="020B0609020204030204" pitchFamily="49" charset="0"/>
      <p:regular r:id="rId42"/>
      <p:bold r:id="rId43"/>
      <p:italic r:id="rId44"/>
      <p:boldItalic r:id="rId45"/>
    </p:embeddedFont>
    <p:embeddedFont>
      <p:font typeface="Segoe UI Light" panose="020B0502040204020203" pitchFamily="34" charset="0"/>
      <p:regular r:id="rId46"/>
      <p:italic r:id="rId47"/>
    </p:embeddedFont>
    <p:embeddedFont>
      <p:font typeface="Segoe UI" panose="020B0502040204020203" pitchFamily="34" charset="0"/>
      <p:regular r:id="rId48"/>
      <p:bold r:id="rId49"/>
      <p:italic r:id="rId50"/>
      <p:boldItalic r:id="rId51"/>
    </p:embeddedFont>
  </p:embeddedFontLst>
  <p:custDataLst>
    <p:tags r:id="rId52"/>
  </p:custDataLst>
  <p:defaultTex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D7EE7498-9CE3-47C3-8C1D-3DD4B95F1131}">
          <p14:sldIdLst>
            <p14:sldId id="399"/>
            <p14:sldId id="442"/>
            <p14:sldId id="410"/>
          </p14:sldIdLst>
        </p14:section>
        <p14:section name="Reliability" id="{2430939B-0F1C-44C7-A7AF-E6F8CE79379F}">
          <p14:sldIdLst>
            <p14:sldId id="418"/>
            <p14:sldId id="411"/>
            <p14:sldId id="412"/>
            <p14:sldId id="419"/>
            <p14:sldId id="420"/>
            <p14:sldId id="421"/>
            <p14:sldId id="439"/>
            <p14:sldId id="433"/>
            <p14:sldId id="435"/>
            <p14:sldId id="436"/>
            <p14:sldId id="424"/>
            <p14:sldId id="425"/>
            <p14:sldId id="426"/>
          </p14:sldIdLst>
        </p14:section>
        <p14:section name="Scalability" id="{A936A128-37E8-48AA-B8BE-D8F06856D6ED}">
          <p14:sldIdLst>
            <p14:sldId id="414"/>
            <p14:sldId id="415"/>
            <p14:sldId id="416"/>
            <p14:sldId id="450"/>
            <p14:sldId id="451"/>
          </p14:sldIdLst>
        </p14:section>
        <p14:section name="Performance" id="{3E30C3D3-508F-46BD-B10E-4BFA3C36C8F2}">
          <p14:sldIdLst>
            <p14:sldId id="427"/>
            <p14:sldId id="447"/>
            <p14:sldId id="448"/>
            <p14:sldId id="449"/>
            <p14:sldId id="446"/>
            <p14:sldId id="428"/>
            <p14:sldId id="429"/>
            <p14:sldId id="444"/>
            <p14:sldId id="445"/>
            <p14:sldId id="441"/>
            <p14:sldId id="430"/>
          </p14:sldIdLst>
        </p14:section>
        <p14:section name="Summary" id="{520CA4DD-2369-43B6-B532-BBB01510D5E7}">
          <p14:sldIdLst>
            <p14:sldId id="438"/>
            <p14:sldId id="443"/>
          </p14:sldIdLst>
        </p14:section>
        <p14:section name="Appendix" id="{348606F5-3632-402C-981B-6CD0A532E3AC}">
          <p14:sldIdLst/>
        </p14:section>
      </p14:sectionLst>
    </p:ext>
    <p:ext uri="{EFAFB233-063F-42B5-8137-9DF3F51BA10A}">
      <p15:sldGuideLst xmlns:p15="http://schemas.microsoft.com/office/powerpoint/2012/main">
        <p15:guide id="1" orient="horz" pos="895">
          <p15:clr>
            <a:srgbClr val="A4A3A4"/>
          </p15:clr>
        </p15:guide>
        <p15:guide id="2" orient="horz" pos="719">
          <p15:clr>
            <a:srgbClr val="A4A3A4"/>
          </p15:clr>
        </p15:guide>
        <p15:guide id="3" orient="horz" pos="4176">
          <p15:clr>
            <a:srgbClr val="A4A3A4"/>
          </p15:clr>
        </p15:guide>
        <p15:guide id="4" orient="horz" pos="3937">
          <p15:clr>
            <a:srgbClr val="A4A3A4"/>
          </p15:clr>
        </p15:guide>
        <p15:guide id="5" orient="horz" pos="510">
          <p15:clr>
            <a:srgbClr val="A4A3A4"/>
          </p15:clr>
        </p15:guide>
        <p15:guide id="6" pos="326">
          <p15:clr>
            <a:srgbClr val="A4A3A4"/>
          </p15:clr>
        </p15:guide>
        <p15:guide id="7" pos="7355">
          <p15:clr>
            <a:srgbClr val="A4A3A4"/>
          </p15:clr>
        </p15:guide>
      </p15:sldGuideLst>
    </p:ext>
    <p:ext uri="{2D200454-40CA-4A62-9FC3-DE9A4176ACB9}">
      <p15:notesGuideLst xmlns:p15="http://schemas.microsoft.com/office/powerpoint/2012/main">
        <p15:guide id="1" orient="horz" pos="2928">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95959"/>
    <a:srgbClr val="6F6F6F"/>
    <a:srgbClr val="303030"/>
    <a:srgbClr val="47474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8FD4443E-F989-4FC4-A0C8-D5A2AF1F390B}" styleName="Dark Style 1 - Accent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7348" autoAdjust="0"/>
    <p:restoredTop sz="57039" autoAdjust="0"/>
  </p:normalViewPr>
  <p:slideViewPr>
    <p:cSldViewPr snapToGrid="0">
      <p:cViewPr varScale="1">
        <p:scale>
          <a:sx n="50" d="100"/>
          <a:sy n="50" d="100"/>
        </p:scale>
        <p:origin x="516" y="102"/>
      </p:cViewPr>
      <p:guideLst>
        <p:guide orient="horz" pos="895"/>
        <p:guide orient="horz" pos="719"/>
        <p:guide orient="horz" pos="4176"/>
        <p:guide orient="horz" pos="3937"/>
        <p:guide orient="horz" pos="510"/>
        <p:guide pos="326"/>
        <p:guide pos="7355"/>
      </p:guideLst>
    </p:cSldViewPr>
  </p:slideViewPr>
  <p:notesTextViewPr>
    <p:cViewPr>
      <p:scale>
        <a:sx n="100" d="100"/>
        <a:sy n="100" d="100"/>
      </p:scale>
      <p:origin x="0" y="0"/>
    </p:cViewPr>
  </p:notesTextViewPr>
  <p:sorterViewPr>
    <p:cViewPr>
      <p:scale>
        <a:sx n="60" d="100"/>
        <a:sy n="60" d="100"/>
      </p:scale>
      <p:origin x="0" y="3300"/>
    </p:cViewPr>
  </p:sorterViewPr>
  <p:notesViewPr>
    <p:cSldViewPr snapToGrid="0" showGuides="1">
      <p:cViewPr varScale="1">
        <p:scale>
          <a:sx n="78" d="100"/>
          <a:sy n="78" d="100"/>
        </p:scale>
        <p:origin x="-2622" y="-102"/>
      </p:cViewPr>
      <p:guideLst>
        <p:guide orient="horz" pos="2928"/>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font" Target="fonts/font1.fntdata"/><Relationship Id="rId47" Type="http://schemas.openxmlformats.org/officeDocument/2006/relationships/font" Target="fonts/font6.fntdata"/><Relationship Id="rId50" Type="http://schemas.openxmlformats.org/officeDocument/2006/relationships/font" Target="fonts/font9.fntdata"/><Relationship Id="rId55" Type="http://schemas.openxmlformats.org/officeDocument/2006/relationships/theme" Target="theme/theme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font" Target="fonts/font5.fntdata"/><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handoutMaster" Target="handoutMasters/handoutMaster1.xml"/><Relationship Id="rId54"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notesMaster" Target="notesMasters/notesMaster1.xml"/><Relationship Id="rId45" Type="http://schemas.openxmlformats.org/officeDocument/2006/relationships/font" Target="fonts/font4.fntdata"/><Relationship Id="rId53"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font" Target="fonts/font8.fntdata"/><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font" Target="fonts/font3.fntdata"/><Relationship Id="rId52" Type="http://schemas.openxmlformats.org/officeDocument/2006/relationships/tags" Target="tags/tag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font" Target="fonts/font2.fntdata"/><Relationship Id="rId48" Type="http://schemas.openxmlformats.org/officeDocument/2006/relationships/font" Target="fonts/font7.fntdata"/><Relationship Id="rId56" Type="http://schemas.openxmlformats.org/officeDocument/2006/relationships/tableStyles" Target="tableStyles.xml"/><Relationship Id="rId8" Type="http://schemas.openxmlformats.org/officeDocument/2006/relationships/slide" Target="slides/slide3.xml"/><Relationship Id="rId51" Type="http://schemas.openxmlformats.org/officeDocument/2006/relationships/font" Target="fonts/font10.fntdata"/><Relationship Id="rId3" Type="http://schemas.openxmlformats.org/officeDocument/2006/relationships/customXml" Target="../customXml/item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9.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5138"/>
          </a:xfrm>
          <a:prstGeom prst="rect">
            <a:avLst/>
          </a:prstGeom>
        </p:spPr>
        <p:txBody>
          <a:bodyPr vert="horz" lIns="91440" tIns="45720" rIns="91440" bIns="45720" rtlCol="0"/>
          <a:lstStyle>
            <a:lvl1pPr algn="l">
              <a:defRPr sz="1200"/>
            </a:lvl1pPr>
          </a:lstStyle>
          <a:p>
            <a:r>
              <a:rPr lang="en-US" dirty="0" smtClean="0">
                <a:latin typeface="Segoe UI" pitchFamily="34" charset="0"/>
              </a:rPr>
              <a:t>Windows Azure Overview</a:t>
            </a:r>
            <a:endParaRPr lang="en-US" dirty="0">
              <a:latin typeface="Segoe UI" pitchFamily="34" charset="0"/>
            </a:endParaRPr>
          </a:p>
        </p:txBody>
      </p:sp>
      <p:sp>
        <p:nvSpPr>
          <p:cNvPr id="3" name="Date Placeholder 2"/>
          <p:cNvSpPr>
            <a:spLocks noGrp="1"/>
          </p:cNvSpPr>
          <p:nvPr>
            <p:ph type="dt" sz="quarter" idx="1"/>
          </p:nvPr>
        </p:nvSpPr>
        <p:spPr>
          <a:xfrm>
            <a:off x="3884613" y="0"/>
            <a:ext cx="2971800" cy="465138"/>
          </a:xfrm>
          <a:prstGeom prst="rect">
            <a:avLst/>
          </a:prstGeom>
        </p:spPr>
        <p:txBody>
          <a:bodyPr vert="horz" lIns="91440" tIns="45720" rIns="91440" bIns="45720" rtlCol="0"/>
          <a:lstStyle>
            <a:lvl1pPr algn="r">
              <a:defRPr sz="1200"/>
            </a:lvl1pPr>
          </a:lstStyle>
          <a:p>
            <a:fld id="{126C4AC0-4315-44D1-8268-F58D6F432E18}" type="datetimeFigureOut">
              <a:rPr lang="en-US" smtClean="0">
                <a:latin typeface="Segoe UI" pitchFamily="34" charset="0"/>
              </a:rPr>
              <a:t>9/27/2012</a:t>
            </a:fld>
            <a:endParaRPr lang="en-US" dirty="0">
              <a:latin typeface="Segoe UI" pitchFamily="34" charset="0"/>
            </a:endParaRPr>
          </a:p>
        </p:txBody>
      </p:sp>
      <p:sp>
        <p:nvSpPr>
          <p:cNvPr id="4" name="Footer Placeholder 3"/>
          <p:cNvSpPr>
            <a:spLocks noGrp="1"/>
          </p:cNvSpPr>
          <p:nvPr>
            <p:ph type="ftr" sz="quarter" idx="2"/>
          </p:nvPr>
        </p:nvSpPr>
        <p:spPr>
          <a:xfrm>
            <a:off x="0" y="8829675"/>
            <a:ext cx="2971800" cy="465138"/>
          </a:xfrm>
          <a:prstGeom prst="rect">
            <a:avLst/>
          </a:prstGeom>
        </p:spPr>
        <p:txBody>
          <a:bodyPr vert="horz" lIns="91440" tIns="45720" rIns="91440" bIns="45720" rtlCol="0" anchor="b"/>
          <a:lstStyle>
            <a:lvl1pPr algn="l">
              <a:defRPr sz="1200"/>
            </a:lvl1pPr>
          </a:lstStyle>
          <a:p>
            <a:endParaRPr lang="en-US" dirty="0">
              <a:latin typeface="Segoe UI" pitchFamily="34" charset="0"/>
            </a:endParaRPr>
          </a:p>
        </p:txBody>
      </p:sp>
      <p:sp>
        <p:nvSpPr>
          <p:cNvPr id="5" name="Slide Number Placeholder 4"/>
          <p:cNvSpPr>
            <a:spLocks noGrp="1"/>
          </p:cNvSpPr>
          <p:nvPr>
            <p:ph type="sldNum" sz="quarter" idx="3"/>
          </p:nvPr>
        </p:nvSpPr>
        <p:spPr>
          <a:xfrm>
            <a:off x="3884613" y="8829675"/>
            <a:ext cx="2971800" cy="465138"/>
          </a:xfrm>
          <a:prstGeom prst="rect">
            <a:avLst/>
          </a:prstGeom>
        </p:spPr>
        <p:txBody>
          <a:bodyPr vert="horz" lIns="91440" tIns="45720" rIns="91440" bIns="45720" rtlCol="0" anchor="b"/>
          <a:lstStyle>
            <a:lvl1pPr algn="r">
              <a:defRPr sz="1200"/>
            </a:lvl1pPr>
          </a:lstStyle>
          <a:p>
            <a:fld id="{FF899423-EDC2-457D-B42B-E8AC52DB47D2}"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115013000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4820"/>
          </a:xfrm>
          <a:prstGeom prst="rect">
            <a:avLst/>
          </a:prstGeom>
        </p:spPr>
        <p:txBody>
          <a:bodyPr vert="horz" lIns="91440" tIns="45720" rIns="91440" bIns="45720" rtlCol="0"/>
          <a:lstStyle>
            <a:lvl1pPr algn="l">
              <a:defRPr sz="1200">
                <a:latin typeface="Segoe UI" pitchFamily="34" charset="0"/>
              </a:defRPr>
            </a:lvl1pPr>
          </a:lstStyle>
          <a:p>
            <a:r>
              <a:rPr lang="en-US" dirty="0" smtClean="0"/>
              <a:t>Windows Azure Overview</a:t>
            </a:r>
            <a:endParaRPr lang="en-US" dirty="0"/>
          </a:p>
        </p:txBody>
      </p:sp>
      <p:sp>
        <p:nvSpPr>
          <p:cNvPr id="3" name="Date Placeholder 2"/>
          <p:cNvSpPr>
            <a:spLocks noGrp="1"/>
          </p:cNvSpPr>
          <p:nvPr>
            <p:ph type="dt" idx="1"/>
          </p:nvPr>
        </p:nvSpPr>
        <p:spPr>
          <a:xfrm>
            <a:off x="3884613" y="0"/>
            <a:ext cx="2971800" cy="464820"/>
          </a:xfrm>
          <a:prstGeom prst="rect">
            <a:avLst/>
          </a:prstGeom>
        </p:spPr>
        <p:txBody>
          <a:bodyPr vert="horz" lIns="91440" tIns="45720" rIns="91440" bIns="45720" rtlCol="0"/>
          <a:lstStyle>
            <a:lvl1pPr algn="r">
              <a:defRPr sz="1200">
                <a:latin typeface="Segoe UI" pitchFamily="34" charset="0"/>
              </a:defRPr>
            </a:lvl1pPr>
          </a:lstStyle>
          <a:p>
            <a:fld id="{CAE3F082-F902-42D8-A765-720E172C3194}" type="datetimeFigureOut">
              <a:rPr lang="en-US" smtClean="0"/>
              <a:pPr/>
              <a:t>9/27/2012</a:t>
            </a:fld>
            <a:endParaRPr lang="en-US" dirty="0"/>
          </a:p>
        </p:txBody>
      </p:sp>
      <p:sp>
        <p:nvSpPr>
          <p:cNvPr id="4" name="Slide Image Placeholder 3"/>
          <p:cNvSpPr>
            <a:spLocks noGrp="1" noRot="1" noChangeAspect="1"/>
          </p:cNvSpPr>
          <p:nvPr>
            <p:ph type="sldImg" idx="2"/>
          </p:nvPr>
        </p:nvSpPr>
        <p:spPr>
          <a:xfrm>
            <a:off x="331788" y="696913"/>
            <a:ext cx="6194425" cy="348615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15790"/>
            <a:ext cx="5486400" cy="4183380"/>
          </a:xfrm>
          <a:prstGeom prst="rect">
            <a:avLst/>
          </a:prstGeom>
        </p:spPr>
        <p:txBody>
          <a:bodyPr vert="horz" lIns="91440" tIns="45720" rIns="91440" bIns="45720" rtlCol="0"/>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829967"/>
            <a:ext cx="2971800" cy="464820"/>
          </a:xfrm>
          <a:prstGeom prst="rect">
            <a:avLst/>
          </a:prstGeom>
        </p:spPr>
        <p:txBody>
          <a:bodyPr vert="horz" lIns="91440" tIns="45720" rIns="91440" bIns="45720" rtlCol="0" anchor="b"/>
          <a:lstStyle>
            <a:lvl1pPr algn="l">
              <a:defRPr sz="1200">
                <a:latin typeface="Segoe UI" pitchFamily="34" charset="0"/>
              </a:defRPr>
            </a:lvl1pPr>
          </a:lstStyle>
          <a:p>
            <a:endParaRPr lang="en-US" dirty="0"/>
          </a:p>
        </p:txBody>
      </p:sp>
      <p:sp>
        <p:nvSpPr>
          <p:cNvPr id="7" name="Slide Number Placeholder 6"/>
          <p:cNvSpPr>
            <a:spLocks noGrp="1"/>
          </p:cNvSpPr>
          <p:nvPr>
            <p:ph type="sldNum" sz="quarter" idx="5"/>
          </p:nvPr>
        </p:nvSpPr>
        <p:spPr>
          <a:xfrm>
            <a:off x="3884613" y="8829967"/>
            <a:ext cx="2971800" cy="464820"/>
          </a:xfrm>
          <a:prstGeom prst="rect">
            <a:avLst/>
          </a:prstGeom>
        </p:spPr>
        <p:txBody>
          <a:bodyPr vert="horz" lIns="91440" tIns="45720" rIns="91440" bIns="45720" rtlCol="0" anchor="b"/>
          <a:lstStyle>
            <a:lvl1pPr algn="r">
              <a:defRPr sz="1200">
                <a:latin typeface="Segoe UI" pitchFamily="34" charset="0"/>
              </a:defRPr>
            </a:lvl1pPr>
          </a:lstStyle>
          <a:p>
            <a:fld id="{82AABF77-E2E4-44CA-BA5C-65E132CF08D8}" type="slidenum">
              <a:rPr lang="en-US" smtClean="0"/>
              <a:pPr/>
              <a:t>‹#›</a:t>
            </a:fld>
            <a:endParaRPr lang="en-US" dirty="0"/>
          </a:p>
        </p:txBody>
      </p:sp>
    </p:spTree>
    <p:extLst>
      <p:ext uri="{BB962C8B-B14F-4D97-AF65-F5344CB8AC3E}">
        <p14:creationId xmlns:p14="http://schemas.microsoft.com/office/powerpoint/2010/main" val="1716936007"/>
      </p:ext>
    </p:extLst>
  </p:cSld>
  <p:clrMap bg1="lt1" tx1="dk1" bg2="lt2" tx2="dk2" accent1="accent1" accent2="accent2" accent3="accent3" accent4="accent4" accent5="accent5" accent6="accent6" hlink="hlink" folHlink="folHlink"/>
  <p:notesStyle>
    <a:lvl1pPr marL="0" algn="l" defTabSz="1218987" rtl="0" eaLnBrk="1" latinLnBrk="0" hangingPunct="1">
      <a:defRPr sz="1600" kern="1200">
        <a:solidFill>
          <a:schemeClr val="tx1"/>
        </a:solidFill>
        <a:latin typeface="Segoe UI" pitchFamily="34" charset="0"/>
        <a:ea typeface="+mn-ea"/>
        <a:cs typeface="+mn-cs"/>
      </a:defRPr>
    </a:lvl1pPr>
    <a:lvl2pPr marL="609493" algn="l" defTabSz="1218987" rtl="0" eaLnBrk="1" latinLnBrk="0" hangingPunct="1">
      <a:defRPr sz="1600" kern="1200">
        <a:solidFill>
          <a:schemeClr val="tx1"/>
        </a:solidFill>
        <a:latin typeface="Segoe UI" pitchFamily="34" charset="0"/>
        <a:ea typeface="+mn-ea"/>
        <a:cs typeface="+mn-cs"/>
      </a:defRPr>
    </a:lvl2pPr>
    <a:lvl3pPr marL="1218987" algn="l" defTabSz="1218987" rtl="0" eaLnBrk="1" latinLnBrk="0" hangingPunct="1">
      <a:defRPr sz="1600" kern="1200">
        <a:solidFill>
          <a:schemeClr val="tx1"/>
        </a:solidFill>
        <a:latin typeface="Segoe UI" pitchFamily="34" charset="0"/>
        <a:ea typeface="+mn-ea"/>
        <a:cs typeface="+mn-cs"/>
      </a:defRPr>
    </a:lvl3pPr>
    <a:lvl4pPr marL="1828480" algn="l" defTabSz="1218987" rtl="0" eaLnBrk="1" latinLnBrk="0" hangingPunct="1">
      <a:defRPr sz="1600" kern="1200">
        <a:solidFill>
          <a:schemeClr val="tx1"/>
        </a:solidFill>
        <a:latin typeface="Segoe UI" pitchFamily="34" charset="0"/>
        <a:ea typeface="+mn-ea"/>
        <a:cs typeface="+mn-cs"/>
      </a:defRPr>
    </a:lvl4pPr>
    <a:lvl5pPr marL="2437973" algn="l" defTabSz="1218987" rtl="0" eaLnBrk="1" latinLnBrk="0" hangingPunct="1">
      <a:defRPr sz="1600" kern="1200">
        <a:solidFill>
          <a:schemeClr val="tx1"/>
        </a:solidFill>
        <a:latin typeface="Segoe UI" pitchFamily="34" charset="0"/>
        <a:ea typeface="+mn-ea"/>
        <a:cs typeface="+mn-cs"/>
      </a:defRPr>
    </a:lvl5pPr>
    <a:lvl6pPr marL="3047467" algn="l" defTabSz="1218987" rtl="0" eaLnBrk="1" latinLnBrk="0" hangingPunct="1">
      <a:defRPr sz="1600" kern="1200">
        <a:solidFill>
          <a:schemeClr val="tx1"/>
        </a:solidFill>
        <a:latin typeface="+mn-lt"/>
        <a:ea typeface="+mn-ea"/>
        <a:cs typeface="+mn-cs"/>
      </a:defRPr>
    </a:lvl6pPr>
    <a:lvl7pPr marL="3656960" algn="l" defTabSz="1218987" rtl="0" eaLnBrk="1" latinLnBrk="0" hangingPunct="1">
      <a:defRPr sz="1600" kern="1200">
        <a:solidFill>
          <a:schemeClr val="tx1"/>
        </a:solidFill>
        <a:latin typeface="+mn-lt"/>
        <a:ea typeface="+mn-ea"/>
        <a:cs typeface="+mn-cs"/>
      </a:defRPr>
    </a:lvl7pPr>
    <a:lvl8pPr marL="4266453" algn="l" defTabSz="1218987" rtl="0" eaLnBrk="1" latinLnBrk="0" hangingPunct="1">
      <a:defRPr sz="1600" kern="1200">
        <a:solidFill>
          <a:schemeClr val="tx1"/>
        </a:solidFill>
        <a:latin typeface="+mn-lt"/>
        <a:ea typeface="+mn-ea"/>
        <a:cs typeface="+mn-cs"/>
      </a:defRPr>
    </a:lvl8pPr>
    <a:lvl9pPr marL="4875947" algn="l" defTabSz="1218987"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b="1" dirty="0" smtClean="0"/>
              <a:t>Slide Notes</a:t>
            </a:r>
          </a:p>
          <a:p>
            <a:pPr marL="285750" indent="-285750">
              <a:buFont typeface="Arial" panose="020B0604020202020204" pitchFamily="34" charset="0"/>
              <a:buChar char="•"/>
            </a:pPr>
            <a:r>
              <a:rPr lang="en-US" dirty="0" smtClean="0"/>
              <a:t>Original presentation by David Aiken: http://channel9.msdn.com/Events/BUILD/BUILD2011/SAC-869T</a:t>
            </a:r>
          </a:p>
          <a:p>
            <a:pPr marL="285750" indent="-285750">
              <a:buFont typeface="Arial" panose="020B0604020202020204" pitchFamily="34" charset="0"/>
              <a:buChar char="•"/>
            </a:pPr>
            <a:r>
              <a:rPr lang="en-US" dirty="0" smtClean="0"/>
              <a:t>This deck</a:t>
            </a:r>
            <a:r>
              <a:rPr lang="en-US" baseline="0" dirty="0" smtClean="0"/>
              <a:t> incorporated additional contents:</a:t>
            </a:r>
          </a:p>
          <a:p>
            <a:pPr marL="895243" lvl="1" indent="-285750">
              <a:buFont typeface="Arial" panose="020B0604020202020204" pitchFamily="34" charset="0"/>
              <a:buChar char="•"/>
            </a:pPr>
            <a:r>
              <a:rPr lang="en-US" dirty="0" smtClean="0"/>
              <a:t>Caching (preview)</a:t>
            </a:r>
          </a:p>
          <a:p>
            <a:pPr marL="895243" lvl="1" indent="-285750">
              <a:buFont typeface="Arial" panose="020B0604020202020204" pitchFamily="34" charset="0"/>
              <a:buChar char="•"/>
            </a:pPr>
            <a:r>
              <a:rPr lang="en-US" smtClean="0"/>
              <a:t>Asynchronous pattern</a:t>
            </a:r>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1</a:t>
            </a:fld>
            <a:endParaRPr lang="en-US" dirty="0"/>
          </a:p>
        </p:txBody>
      </p:sp>
    </p:spTree>
    <p:extLst>
      <p:ext uri="{BB962C8B-B14F-4D97-AF65-F5344CB8AC3E}">
        <p14:creationId xmlns:p14="http://schemas.microsoft.com/office/powerpoint/2010/main" val="185658328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Slide Objective:</a:t>
            </a:r>
          </a:p>
          <a:p>
            <a:r>
              <a:rPr lang="en-US" b="0" dirty="0" smtClean="0"/>
              <a:t>Introduces how VIP works</a:t>
            </a:r>
          </a:p>
          <a:p>
            <a:endParaRPr lang="en-US" dirty="0" smtClean="0"/>
          </a:p>
          <a:p>
            <a:r>
              <a:rPr lang="en-US" b="1" dirty="0" smtClean="0"/>
              <a:t>Speaker Notes:</a:t>
            </a:r>
          </a:p>
          <a:p>
            <a:pPr marL="342900" indent="-342900">
              <a:buFont typeface="+mj-lt"/>
              <a:buAutoNum type="arabicPeriod"/>
            </a:pPr>
            <a:r>
              <a:rPr lang="en-US" b="0" baseline="0" dirty="0" smtClean="0"/>
              <a:t>V2 is deployed on staging environment.</a:t>
            </a:r>
          </a:p>
          <a:p>
            <a:pPr marL="342900" indent="-342900">
              <a:buFont typeface="+mj-lt"/>
              <a:buAutoNum type="arabicPeriod"/>
            </a:pPr>
            <a:r>
              <a:rPr lang="en-US" b="0" baseline="0" dirty="0" smtClean="0"/>
              <a:t>Test is performed on V2.</a:t>
            </a:r>
          </a:p>
          <a:p>
            <a:pPr marL="342900" indent="-342900">
              <a:buFont typeface="+mj-lt"/>
              <a:buAutoNum type="arabicPeriod"/>
            </a:pPr>
            <a:r>
              <a:rPr lang="en-US" b="0" baseline="0" dirty="0" smtClean="0"/>
              <a:t>When V2 is ready, load balancer is repointed to V2 by VIP Swap, which updates DNS records to point the domain name to the staging machine.</a:t>
            </a:r>
          </a:p>
        </p:txBody>
      </p:sp>
      <p:sp>
        <p:nvSpPr>
          <p:cNvPr id="4" name="Slide Number Placeholder 3"/>
          <p:cNvSpPr>
            <a:spLocks noGrp="1"/>
          </p:cNvSpPr>
          <p:nvPr>
            <p:ph type="sldNum" sz="quarter" idx="10"/>
          </p:nvPr>
        </p:nvSpPr>
        <p:spPr/>
        <p:txBody>
          <a:bodyPr/>
          <a:lstStyle/>
          <a:p>
            <a:fld id="{82AABF77-E2E4-44CA-BA5C-65E132CF08D8}" type="slidenum">
              <a:rPr lang="en-US" smtClean="0"/>
              <a:pPr/>
              <a:t>14</a:t>
            </a:fld>
            <a:endParaRPr lang="en-US" dirty="0"/>
          </a:p>
        </p:txBody>
      </p:sp>
    </p:spTree>
    <p:extLst>
      <p:ext uri="{BB962C8B-B14F-4D97-AF65-F5344CB8AC3E}">
        <p14:creationId xmlns:p14="http://schemas.microsoft.com/office/powerpoint/2010/main" val="17004580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Slide Objective:</a:t>
            </a:r>
          </a:p>
          <a:p>
            <a:r>
              <a:rPr lang="en-US" b="0" dirty="0" smtClean="0"/>
              <a:t>Understand</a:t>
            </a:r>
            <a:r>
              <a:rPr lang="en-US" b="0" baseline="0" dirty="0" smtClean="0"/>
              <a:t> how upgrades are rolled out across upgrade domains</a:t>
            </a:r>
            <a:endParaRPr lang="en-US" b="0" dirty="0" smtClean="0"/>
          </a:p>
          <a:p>
            <a:endParaRPr lang="en-US" dirty="0" smtClean="0"/>
          </a:p>
          <a:p>
            <a:r>
              <a:rPr lang="en-US" b="1" dirty="0" smtClean="0"/>
              <a:t>Speaker Notes:</a:t>
            </a:r>
          </a:p>
          <a:p>
            <a:pPr marL="171450" indent="-171450">
              <a:buFont typeface="Arial" pitchFamily="34" charset="0"/>
              <a:buChar char="•"/>
            </a:pPr>
            <a:r>
              <a:rPr lang="en-US" baseline="0" dirty="0" smtClean="0"/>
              <a:t>Upgrade domains are to ensure application’s availability during upgrade</a:t>
            </a:r>
          </a:p>
          <a:p>
            <a:pPr marL="171450" indent="-171450">
              <a:buFont typeface="Arial" pitchFamily="34" charset="0"/>
              <a:buChar char="•"/>
            </a:pPr>
            <a:r>
              <a:rPr lang="en-US" baseline="0" dirty="0" smtClean="0"/>
              <a:t>You can control how many upgrade domains you have</a:t>
            </a:r>
          </a:p>
          <a:p>
            <a:pPr marL="171450" indent="-171450">
              <a:buFont typeface="Arial" pitchFamily="34" charset="0"/>
              <a:buChar char="•"/>
            </a:pPr>
            <a:r>
              <a:rPr lang="en-US" baseline="0" dirty="0" smtClean="0"/>
              <a:t>When an upgrade is rolled out, upgrade domains are taken down one-by-one, ensuring there are some active instances receiving requests at any given time.</a:t>
            </a:r>
          </a:p>
          <a:p>
            <a:pPr marL="0" indent="0">
              <a:buFont typeface="Arial" pitchFamily="34" charset="0"/>
              <a:buNone/>
            </a:pPr>
            <a:endParaRPr lang="en-US" baseline="0" dirty="0" smtClean="0"/>
          </a:p>
          <a:p>
            <a:r>
              <a:rPr lang="en-US" b="1" baseline="0" dirty="0" smtClean="0"/>
              <a:t>Notes:</a:t>
            </a:r>
          </a:p>
          <a:p>
            <a:pPr marL="171450" indent="-171450">
              <a:buFont typeface="Arial" pitchFamily="34" charset="0"/>
              <a:buChar char="•"/>
            </a:pPr>
            <a:r>
              <a:rPr lang="en-US" baseline="0" dirty="0" smtClean="0"/>
              <a:t>During upgrade there might be instances from multiple versions accepting request at the same time.</a:t>
            </a:r>
          </a:p>
          <a:p>
            <a:pPr marL="171450" indent="-171450">
              <a:buFont typeface="Arial" pitchFamily="34" charset="0"/>
              <a:buChar char="•"/>
            </a:pPr>
            <a:r>
              <a:rPr lang="en-US" baseline="0" dirty="0" smtClean="0"/>
              <a:t>For breaking changes VIP swap is better due to above reason.</a:t>
            </a:r>
          </a:p>
          <a:p>
            <a:pPr marL="171450" indent="-171450">
              <a:buFont typeface="Arial" pitchFamily="34" charset="0"/>
              <a:buChar char="•"/>
            </a:pPr>
            <a:r>
              <a:rPr lang="en-US" baseline="0" smtClean="0"/>
              <a:t>http://blogs.technet.com/b/yungchou/archive/2011/05/16/window-azure-fault-domain-and-update-domain-explained-for-it-pros.aspx</a:t>
            </a:r>
          </a:p>
          <a:p>
            <a:pPr marL="0" indent="0">
              <a:buFont typeface="Arial" pitchFamily="34" charset="0"/>
              <a:buNone/>
            </a:pPr>
            <a:endParaRPr lang="en-US" baseline="0" smtClean="0"/>
          </a:p>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15</a:t>
            </a:fld>
            <a:endParaRPr lang="en-US" dirty="0"/>
          </a:p>
        </p:txBody>
      </p:sp>
    </p:spTree>
    <p:extLst>
      <p:ext uri="{BB962C8B-B14F-4D97-AF65-F5344CB8AC3E}">
        <p14:creationId xmlns:p14="http://schemas.microsoft.com/office/powerpoint/2010/main" val="42883119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609493" lvl="1" indent="0">
              <a:buFont typeface="Arial" pitchFamily="34" charset="0"/>
              <a:buNone/>
            </a:pPr>
            <a:endParaRPr lang="en-US" baseline="0" dirty="0" smtClean="0"/>
          </a:p>
        </p:txBody>
      </p:sp>
      <p:sp>
        <p:nvSpPr>
          <p:cNvPr id="4" name="Slide Number Placeholder 3"/>
          <p:cNvSpPr>
            <a:spLocks noGrp="1"/>
          </p:cNvSpPr>
          <p:nvPr>
            <p:ph type="sldNum" sz="quarter" idx="10"/>
          </p:nvPr>
        </p:nvSpPr>
        <p:spPr/>
        <p:txBody>
          <a:bodyPr/>
          <a:lstStyle/>
          <a:p>
            <a:fld id="{82AABF77-E2E4-44CA-BA5C-65E132CF08D8}" type="slidenum">
              <a:rPr lang="en-US" smtClean="0"/>
              <a:pPr/>
              <a:t>16</a:t>
            </a:fld>
            <a:endParaRPr lang="en-US" dirty="0"/>
          </a:p>
        </p:txBody>
      </p:sp>
    </p:spTree>
    <p:extLst>
      <p:ext uri="{BB962C8B-B14F-4D97-AF65-F5344CB8AC3E}">
        <p14:creationId xmlns:p14="http://schemas.microsoft.com/office/powerpoint/2010/main" val="32719549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b="1" dirty="0" smtClean="0"/>
              <a:t>Slide Objective</a:t>
            </a:r>
          </a:p>
          <a:p>
            <a:pPr marL="171450" indent="-171450">
              <a:buFont typeface="Arial" pitchFamily="34" charset="0"/>
              <a:buChar char="•"/>
            </a:pPr>
            <a:r>
              <a:rPr lang="en-NZ" b="0" dirty="0" smtClean="0"/>
              <a:t>Introduce importance of scaling data</a:t>
            </a:r>
            <a:r>
              <a:rPr lang="en-NZ" b="0" baseline="0" dirty="0" smtClean="0"/>
              <a:t> layer along with your application</a:t>
            </a:r>
            <a:endParaRPr lang="en-NZ" b="0" dirty="0" smtClean="0"/>
          </a:p>
          <a:p>
            <a:endParaRPr lang="en-NZ" b="1" dirty="0" smtClean="0"/>
          </a:p>
          <a:p>
            <a:r>
              <a:rPr lang="en-NZ" b="1" dirty="0" smtClean="0"/>
              <a:t>Slide Notes</a:t>
            </a:r>
          </a:p>
          <a:p>
            <a:pPr marL="171450" indent="-171450">
              <a:buFont typeface="Arial" pitchFamily="34" charset="0"/>
              <a:buChar char="•"/>
            </a:pPr>
            <a:r>
              <a:rPr lang="en-NZ" baseline="0" dirty="0" smtClean="0"/>
              <a:t>Getting a new database is not a daunting task on the cloud. It’s much easier and cheaper to get a great number of database instances to scale-out. </a:t>
            </a:r>
            <a:endParaRPr lang="en-US" baseline="0" dirty="0" smtClean="0"/>
          </a:p>
        </p:txBody>
      </p:sp>
      <p:sp>
        <p:nvSpPr>
          <p:cNvPr id="4" name="Slide Number Placeholder 3"/>
          <p:cNvSpPr>
            <a:spLocks noGrp="1"/>
          </p:cNvSpPr>
          <p:nvPr>
            <p:ph type="sldNum" sz="quarter" idx="10"/>
          </p:nvPr>
        </p:nvSpPr>
        <p:spPr/>
        <p:txBody>
          <a:bodyPr/>
          <a:lstStyle/>
          <a:p>
            <a:fld id="{82AABF77-E2E4-44CA-BA5C-65E132CF08D8}" type="slidenum">
              <a:rPr lang="en-US" smtClean="0"/>
              <a:pPr/>
              <a:t>18</a:t>
            </a:fld>
            <a:endParaRPr lang="en-US" dirty="0"/>
          </a:p>
        </p:txBody>
      </p:sp>
    </p:spTree>
    <p:extLst>
      <p:ext uri="{BB962C8B-B14F-4D97-AF65-F5344CB8AC3E}">
        <p14:creationId xmlns:p14="http://schemas.microsoft.com/office/powerpoint/2010/main" val="18810473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b="1" dirty="0" smtClean="0"/>
              <a:t>Slide Objective</a:t>
            </a:r>
          </a:p>
          <a:p>
            <a:pPr marL="171450" indent="-171450">
              <a:buFont typeface="Arial" pitchFamily="34" charset="0"/>
              <a:buChar char="•"/>
            </a:pPr>
            <a:r>
              <a:rPr lang="en-NZ" b="0" dirty="0" smtClean="0"/>
              <a:t>System</a:t>
            </a:r>
            <a:r>
              <a:rPr lang="en-NZ" b="0" baseline="0" dirty="0" smtClean="0"/>
              <a:t> architects need to be able to spot bottlenecks in a design – in this case the singular queue. </a:t>
            </a:r>
            <a:endParaRPr lang="en-NZ" b="0" dirty="0" smtClean="0"/>
          </a:p>
          <a:p>
            <a:endParaRPr lang="en-NZ" b="1" dirty="0" smtClean="0"/>
          </a:p>
          <a:p>
            <a:r>
              <a:rPr lang="en-NZ" b="1" dirty="0" smtClean="0"/>
              <a:t>Slide Notes</a:t>
            </a:r>
          </a:p>
          <a:p>
            <a:pPr marL="171450" indent="-171450">
              <a:buFont typeface="Arial" pitchFamily="34" charset="0"/>
              <a:buChar char="•"/>
            </a:pPr>
            <a:r>
              <a:rPr lang="en-NZ" baseline="0" dirty="0" smtClean="0"/>
              <a:t>Scale-out key components to avoid bottleneck.</a:t>
            </a:r>
          </a:p>
          <a:p>
            <a:pPr marL="171450" indent="-171450">
              <a:buFont typeface="Arial" pitchFamily="34" charset="0"/>
              <a:buChar char="•"/>
            </a:pPr>
            <a:r>
              <a:rPr lang="en-NZ" baseline="0" dirty="0" smtClean="0"/>
              <a:t>Many services, such as storages, have promised throughputs. If that doesn’t satisfy your workloads, plan ahead and get those parts scaled out.</a:t>
            </a:r>
            <a:endParaRPr lang="en-US" dirty="0" smtClean="0"/>
          </a:p>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19</a:t>
            </a:fld>
            <a:endParaRPr lang="en-US" dirty="0"/>
          </a:p>
        </p:txBody>
      </p:sp>
    </p:spTree>
    <p:extLst>
      <p:ext uri="{BB962C8B-B14F-4D97-AF65-F5344CB8AC3E}">
        <p14:creationId xmlns:p14="http://schemas.microsoft.com/office/powerpoint/2010/main" val="23430698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31788" y="696913"/>
            <a:ext cx="6194425" cy="348615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9/27/2012 1:24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23</a:t>
            </a:fld>
            <a:endParaRPr lang="en-US" dirty="0"/>
          </a:p>
        </p:txBody>
      </p:sp>
    </p:spTree>
    <p:extLst>
      <p:ext uri="{BB962C8B-B14F-4D97-AF65-F5344CB8AC3E}">
        <p14:creationId xmlns:p14="http://schemas.microsoft.com/office/powerpoint/2010/main" val="163231072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31788" y="696913"/>
            <a:ext cx="6194425" cy="3486150"/>
          </a:xfrm>
        </p:spPr>
      </p:sp>
      <p:sp>
        <p:nvSpPr>
          <p:cNvPr id="3" name="Notes Placeholder 2"/>
          <p:cNvSpPr>
            <a:spLocks noGrp="1"/>
          </p:cNvSpPr>
          <p:nvPr>
            <p:ph type="body" idx="1"/>
          </p:nvPr>
        </p:nvSpPr>
        <p:spPr/>
        <p:txBody>
          <a:bodyPr>
            <a:normAutofit/>
          </a:bodyPr>
          <a:lstStyle/>
          <a:p>
            <a:r>
              <a:rPr lang="en-NZ" b="1" dirty="0" smtClean="0"/>
              <a:t>Slide Objective</a:t>
            </a:r>
          </a:p>
          <a:p>
            <a:pPr marL="171450" indent="-171450">
              <a:buFont typeface="Arial" pitchFamily="34" charset="0"/>
              <a:buChar char="•"/>
            </a:pPr>
            <a:r>
              <a:rPr lang="en-NZ" b="0" dirty="0" smtClean="0"/>
              <a:t>Compare Windows Azure Cache (previously Windows Cache Preview) with Shared Cache (previously Caching service).</a:t>
            </a:r>
          </a:p>
          <a:p>
            <a:endParaRPr lang="en-NZ" b="1" dirty="0" smtClean="0"/>
          </a:p>
          <a:p>
            <a:r>
              <a:rPr lang="en-NZ" b="1" dirty="0" smtClean="0"/>
              <a:t>Slide Notes</a:t>
            </a:r>
          </a:p>
          <a:p>
            <a:pPr marL="171450" indent="-171450">
              <a:buFont typeface="Arial" pitchFamily="34" charset="0"/>
              <a:buChar char="•"/>
            </a:pPr>
            <a:r>
              <a:rPr lang="en-US" baseline="0" dirty="0" smtClean="0"/>
              <a:t>“More reliable” needs some explanation: Because the cache is co-located with your Cloud Service, the cache is available as long as your service is running, comparing to Shared Cache that may, however unlikely, becomes unavailable, either for lengthy period of time (service outage), or temporarily (throttling and transient errors).</a:t>
            </a:r>
            <a:endParaRPr lang="en-US" dirty="0" smtClean="0"/>
          </a:p>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9/27/2012 1:24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24</a:t>
            </a:fld>
            <a:endParaRPr lang="en-US" dirty="0"/>
          </a:p>
        </p:txBody>
      </p:sp>
    </p:spTree>
    <p:extLst>
      <p:ext uri="{BB962C8B-B14F-4D97-AF65-F5344CB8AC3E}">
        <p14:creationId xmlns:p14="http://schemas.microsoft.com/office/powerpoint/2010/main" val="381227580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b="1" dirty="0" smtClean="0"/>
              <a:t>Slide Objectives</a:t>
            </a:r>
          </a:p>
          <a:p>
            <a:pPr marL="171450" indent="-171450">
              <a:buFont typeface="Arial" pitchFamily="34" charset="0"/>
              <a:buChar char="•"/>
            </a:pPr>
            <a:r>
              <a:rPr lang="en-US" baseline="0" dirty="0" smtClean="0"/>
              <a:t>This diagram is a simple illustration to show that the further away you are from a data center, the longer it takes to serve up data.</a:t>
            </a:r>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28</a:t>
            </a:fld>
            <a:endParaRPr lang="en-US" dirty="0"/>
          </a:p>
        </p:txBody>
      </p:sp>
    </p:spTree>
    <p:extLst>
      <p:ext uri="{BB962C8B-B14F-4D97-AF65-F5344CB8AC3E}">
        <p14:creationId xmlns:p14="http://schemas.microsoft.com/office/powerpoint/2010/main" val="271180952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30</a:t>
            </a:fld>
            <a:endParaRPr lang="en-US" dirty="0"/>
          </a:p>
        </p:txBody>
      </p:sp>
    </p:spTree>
    <p:extLst>
      <p:ext uri="{BB962C8B-B14F-4D97-AF65-F5344CB8AC3E}">
        <p14:creationId xmlns:p14="http://schemas.microsoft.com/office/powerpoint/2010/main" val="86150931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31</a:t>
            </a:fld>
            <a:endParaRPr lang="en-US" dirty="0"/>
          </a:p>
        </p:txBody>
      </p:sp>
    </p:spTree>
    <p:extLst>
      <p:ext uri="{BB962C8B-B14F-4D97-AF65-F5344CB8AC3E}">
        <p14:creationId xmlns:p14="http://schemas.microsoft.com/office/powerpoint/2010/main" val="9351599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a:t>
            </a:fld>
            <a:endParaRPr lang="en-US" dirty="0"/>
          </a:p>
        </p:txBody>
      </p:sp>
    </p:spTree>
    <p:extLst>
      <p:ext uri="{BB962C8B-B14F-4D97-AF65-F5344CB8AC3E}">
        <p14:creationId xmlns:p14="http://schemas.microsoft.com/office/powerpoint/2010/main" val="40392178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b="1" dirty="0" smtClean="0"/>
              <a:t>Slide Objective</a:t>
            </a:r>
          </a:p>
          <a:p>
            <a:r>
              <a:rPr lang="en-NZ" b="0" dirty="0" smtClean="0"/>
              <a:t>Introduce common sources of failures</a:t>
            </a:r>
          </a:p>
        </p:txBody>
      </p:sp>
      <p:sp>
        <p:nvSpPr>
          <p:cNvPr id="4" name="Slide Number Placeholder 3"/>
          <p:cNvSpPr>
            <a:spLocks noGrp="1"/>
          </p:cNvSpPr>
          <p:nvPr>
            <p:ph type="sldNum" sz="quarter" idx="10"/>
          </p:nvPr>
        </p:nvSpPr>
        <p:spPr/>
        <p:txBody>
          <a:bodyPr/>
          <a:lstStyle/>
          <a:p>
            <a:fld id="{82AABF77-E2E4-44CA-BA5C-65E132CF08D8}" type="slidenum">
              <a:rPr lang="en-US" smtClean="0"/>
              <a:pPr/>
              <a:t>5</a:t>
            </a:fld>
            <a:endParaRPr lang="en-US" dirty="0"/>
          </a:p>
        </p:txBody>
      </p:sp>
    </p:spTree>
    <p:extLst>
      <p:ext uri="{BB962C8B-B14F-4D97-AF65-F5344CB8AC3E}">
        <p14:creationId xmlns:p14="http://schemas.microsoft.com/office/powerpoint/2010/main" val="21861369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b="1" dirty="0" smtClean="0"/>
              <a:t>Slide Objective</a:t>
            </a:r>
          </a:p>
          <a:p>
            <a:pPr marL="171450" indent="-171450">
              <a:buFont typeface="Arial" pitchFamily="34" charset="0"/>
              <a:buChar char="•"/>
            </a:pPr>
            <a:r>
              <a:rPr lang="en-NZ" b="0" dirty="0" smtClean="0"/>
              <a:t>Provide definition</a:t>
            </a:r>
            <a:r>
              <a:rPr lang="en-NZ" b="0" baseline="0" dirty="0" smtClean="0"/>
              <a:t> of “Availability”</a:t>
            </a:r>
            <a:endParaRPr lang="en-NZ" b="1" dirty="0" smtClean="0"/>
          </a:p>
          <a:p>
            <a:r>
              <a:rPr lang="en-NZ" b="1" dirty="0" smtClean="0"/>
              <a:t>Slide Notes</a:t>
            </a:r>
          </a:p>
          <a:p>
            <a:pPr marL="171450" indent="-171450">
              <a:buFont typeface="Arial" pitchFamily="34" charset="0"/>
              <a:buChar char="•"/>
            </a:pPr>
            <a:r>
              <a:rPr lang="en-NZ" dirty="0" smtClean="0"/>
              <a:t>Application designers need to define what “Availability” means for their application. Some applications have stricter</a:t>
            </a:r>
            <a:r>
              <a:rPr lang="en-NZ" baseline="0" dirty="0" smtClean="0"/>
              <a:t> requirements than others</a:t>
            </a:r>
            <a:endParaRPr lang="en-NZ" dirty="0" smtClean="0"/>
          </a:p>
          <a:p>
            <a:pPr marL="780943" lvl="1" indent="-171450">
              <a:buFont typeface="Arial" pitchFamily="34" charset="0"/>
              <a:buChar char="•"/>
            </a:pPr>
            <a:r>
              <a:rPr lang="en-NZ" dirty="0" smtClean="0"/>
              <a:t>Same functionality – work normally</a:t>
            </a:r>
          </a:p>
          <a:p>
            <a:pPr marL="780943" lvl="1" indent="-171450">
              <a:buFont typeface="Arial" pitchFamily="34" charset="0"/>
              <a:buChar char="•"/>
            </a:pPr>
            <a:r>
              <a:rPr lang="en-NZ" dirty="0" smtClean="0"/>
              <a:t>Degraded functionality – continue</a:t>
            </a:r>
            <a:r>
              <a:rPr lang="en-NZ" baseline="0" dirty="0" smtClean="0"/>
              <a:t> to work with reduced functionality</a:t>
            </a:r>
            <a:endParaRPr lang="en-NZ" dirty="0" smtClean="0"/>
          </a:p>
          <a:p>
            <a:pPr marL="780943" lvl="1" indent="-171450">
              <a:buFont typeface="Arial" pitchFamily="34" charset="0"/>
              <a:buChar char="•"/>
            </a:pPr>
            <a:r>
              <a:rPr lang="en-NZ" dirty="0" smtClean="0"/>
              <a:t>Failsafe – graceful notification of service</a:t>
            </a:r>
            <a:r>
              <a:rPr lang="en-NZ" baseline="0" dirty="0" smtClean="0"/>
              <a:t> outages</a:t>
            </a:r>
            <a:r>
              <a:rPr lang="en-NZ" dirty="0" smtClean="0"/>
              <a:t> or failures</a:t>
            </a:r>
          </a:p>
          <a:p>
            <a:pPr marL="171450" lvl="0" indent="-171450">
              <a:buFont typeface="Arial" pitchFamily="34" charset="0"/>
              <a:buChar char="•"/>
            </a:pPr>
            <a:endParaRPr lang="en-NZ" dirty="0" smtClean="0"/>
          </a:p>
          <a:p>
            <a:pPr marL="609493" lvl="1" indent="0">
              <a:buFont typeface="Arial" pitchFamily="34" charset="0"/>
              <a:buNone/>
            </a:pPr>
            <a:endParaRPr lang="en-NZ" dirty="0" smtClean="0"/>
          </a:p>
          <a:p>
            <a:pPr marL="171450" indent="-171450">
              <a:buFont typeface="Arial" pitchFamily="34" charset="0"/>
              <a:buChar char="•"/>
            </a:pPr>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6</a:t>
            </a:fld>
            <a:endParaRPr lang="en-US" dirty="0"/>
          </a:p>
        </p:txBody>
      </p:sp>
    </p:spTree>
    <p:extLst>
      <p:ext uri="{BB962C8B-B14F-4D97-AF65-F5344CB8AC3E}">
        <p14:creationId xmlns:p14="http://schemas.microsoft.com/office/powerpoint/2010/main" val="28752835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b="1" dirty="0" smtClean="0"/>
              <a:t>Slide Objective</a:t>
            </a:r>
          </a:p>
          <a:p>
            <a:pPr marL="171450" indent="-171450">
              <a:buFont typeface="Arial" pitchFamily="34" charset="0"/>
              <a:buChar char="•"/>
            </a:pPr>
            <a:r>
              <a:rPr lang="en-NZ" b="0" dirty="0" smtClean="0"/>
              <a:t>Default scalability and reliability capabilities provided by Windows Azure out-of-box.</a:t>
            </a:r>
            <a:endParaRPr lang="en-NZ" b="1" dirty="0" smtClean="0"/>
          </a:p>
          <a:p>
            <a:pPr marL="171450" indent="-171450">
              <a:buFont typeface="Arial" pitchFamily="34" charset="0"/>
              <a:buChar char="•"/>
            </a:pPr>
            <a:endParaRPr lang="en-NZ" b="0" dirty="0" smtClean="0"/>
          </a:p>
        </p:txBody>
      </p:sp>
      <p:sp>
        <p:nvSpPr>
          <p:cNvPr id="4" name="Slide Number Placeholder 3"/>
          <p:cNvSpPr>
            <a:spLocks noGrp="1"/>
          </p:cNvSpPr>
          <p:nvPr>
            <p:ph type="sldNum" sz="quarter" idx="10"/>
          </p:nvPr>
        </p:nvSpPr>
        <p:spPr/>
        <p:txBody>
          <a:bodyPr/>
          <a:lstStyle/>
          <a:p>
            <a:fld id="{82AABF77-E2E4-44CA-BA5C-65E132CF08D8}" type="slidenum">
              <a:rPr lang="en-US" smtClean="0"/>
              <a:pPr/>
              <a:t>7</a:t>
            </a:fld>
            <a:endParaRPr lang="en-US" dirty="0"/>
          </a:p>
        </p:txBody>
      </p:sp>
    </p:spTree>
    <p:extLst>
      <p:ext uri="{BB962C8B-B14F-4D97-AF65-F5344CB8AC3E}">
        <p14:creationId xmlns:p14="http://schemas.microsoft.com/office/powerpoint/2010/main" val="39507269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b="1" dirty="0" smtClean="0"/>
              <a:t>Slide Objective</a:t>
            </a:r>
          </a:p>
          <a:p>
            <a:pPr marL="171450" indent="-171450">
              <a:buFont typeface="Arial" pitchFamily="34" charset="0"/>
              <a:buChar char="•"/>
            </a:pPr>
            <a:r>
              <a:rPr lang="en-NZ" b="0" dirty="0" smtClean="0"/>
              <a:t>Design</a:t>
            </a:r>
            <a:r>
              <a:rPr lang="en-NZ" b="0" baseline="0" dirty="0" smtClean="0"/>
              <a:t> your service to recover from failure.</a:t>
            </a:r>
            <a:endParaRPr lang="en-NZ" b="0" dirty="0" smtClean="0"/>
          </a:p>
          <a:p>
            <a:endParaRPr lang="en-NZ" b="1" dirty="0" smtClean="0"/>
          </a:p>
          <a:p>
            <a:r>
              <a:rPr lang="en-NZ" b="1" dirty="0" smtClean="0"/>
              <a:t>Slide Notes</a:t>
            </a:r>
          </a:p>
          <a:p>
            <a:pPr marL="171450" indent="-171450">
              <a:buFont typeface="Arial" pitchFamily="34" charset="0"/>
              <a:buChar char="•"/>
            </a:pPr>
            <a:r>
              <a:rPr lang="en-US" baseline="0" dirty="0" smtClean="0"/>
              <a:t>Decide what’s the acceptable outrage you can tolerate. As you goes towards zero outrage, the cost increases exponentially – you spent more money for much less return. </a:t>
            </a:r>
            <a:endParaRPr lang="en-US" dirty="0" smtClean="0"/>
          </a:p>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8</a:t>
            </a:fld>
            <a:endParaRPr lang="en-US" dirty="0"/>
          </a:p>
        </p:txBody>
      </p:sp>
    </p:spTree>
    <p:extLst>
      <p:ext uri="{BB962C8B-B14F-4D97-AF65-F5344CB8AC3E}">
        <p14:creationId xmlns:p14="http://schemas.microsoft.com/office/powerpoint/2010/main" val="33138776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9</a:t>
            </a:fld>
            <a:endParaRPr lang="en-US" dirty="0"/>
          </a:p>
        </p:txBody>
      </p:sp>
    </p:spTree>
    <p:extLst>
      <p:ext uri="{BB962C8B-B14F-4D97-AF65-F5344CB8AC3E}">
        <p14:creationId xmlns:p14="http://schemas.microsoft.com/office/powerpoint/2010/main" val="3692658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10</a:t>
            </a:fld>
            <a:endParaRPr lang="en-US" dirty="0"/>
          </a:p>
        </p:txBody>
      </p:sp>
    </p:spTree>
    <p:extLst>
      <p:ext uri="{BB962C8B-B14F-4D97-AF65-F5344CB8AC3E}">
        <p14:creationId xmlns:p14="http://schemas.microsoft.com/office/powerpoint/2010/main" val="9316770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13</a:t>
            </a:fld>
            <a:endParaRPr lang="en-US" dirty="0"/>
          </a:p>
        </p:txBody>
      </p:sp>
    </p:spTree>
    <p:extLst>
      <p:ext uri="{BB962C8B-B14F-4D97-AF65-F5344CB8AC3E}">
        <p14:creationId xmlns:p14="http://schemas.microsoft.com/office/powerpoint/2010/main" val="149127447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g"/><Relationship Id="rId1" Type="http://schemas.openxmlformats.org/officeDocument/2006/relationships/slideMaster" Target="../slideMasters/slideMaster1.xml"/><Relationship Id="rId6" Type="http://schemas.microsoft.com/office/2007/relationships/hdphoto" Target="../media/hdphoto1.wdp"/><Relationship Id="rId5" Type="http://schemas.openxmlformats.org/officeDocument/2006/relationships/image" Target="../media/image3.png"/><Relationship Id="rId4" Type="http://schemas.microsoft.com/office/2007/relationships/hdphoto" Target="../media/hdphoto3.wdp"/></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microsoft.com/office/2007/relationships/hdphoto" Target="../media/hdphoto2.wdp"/></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19113" y="2234114"/>
            <a:ext cx="8373521" cy="1359196"/>
          </a:xfrm>
        </p:spPr>
        <p:txBody>
          <a:bodyPr anchor="ctr" anchorCtr="0">
            <a:noAutofit/>
          </a:bodyPr>
          <a:lstStyle>
            <a:lvl1pPr>
              <a:lnSpc>
                <a:spcPct val="90000"/>
              </a:lnSpc>
              <a:defRPr sz="6600" baseline="0">
                <a:solidFill>
                  <a:schemeClr val="bg1">
                    <a:alpha val="99000"/>
                  </a:schemeClr>
                </a:solidFill>
                <a:latin typeface="Segoe UI Light" pitchFamily="34" charset="0"/>
              </a:defRPr>
            </a:lvl1pPr>
          </a:lstStyle>
          <a:p>
            <a:r>
              <a:rPr lang="en-US" dirty="0" smtClean="0"/>
              <a:t>Title Here</a:t>
            </a:r>
            <a:endParaRPr lang="en-US" dirty="0"/>
          </a:p>
        </p:txBody>
      </p:sp>
      <p:sp>
        <p:nvSpPr>
          <p:cNvPr id="7" name="Text Placeholder 6"/>
          <p:cNvSpPr>
            <a:spLocks noGrp="1"/>
          </p:cNvSpPr>
          <p:nvPr>
            <p:ph type="body" sz="quarter" idx="11" hasCustomPrompt="1"/>
          </p:nvPr>
        </p:nvSpPr>
        <p:spPr>
          <a:xfrm>
            <a:off x="519113" y="4612341"/>
            <a:ext cx="5454333" cy="1144929"/>
          </a:xfrm>
        </p:spPr>
        <p:txBody>
          <a:bodyPr/>
          <a:lstStyle>
            <a:lvl1pPr marL="0" indent="0">
              <a:buFont typeface="Arial" pitchFamily="34" charset="0"/>
              <a:buNone/>
              <a:defRPr sz="2400">
                <a:solidFill>
                  <a:schemeClr val="bg1">
                    <a:alpha val="98000"/>
                  </a:schemeClr>
                </a:solidFill>
                <a:latin typeface="+mj-lt"/>
              </a:defRPr>
            </a:lvl1pPr>
            <a:lvl2pPr marL="460375" indent="0">
              <a:buFont typeface="Arial" pitchFamily="34" charset="0"/>
              <a:buNone/>
              <a:defRPr/>
            </a:lvl2pPr>
            <a:lvl3pPr marL="855663" indent="0">
              <a:buFont typeface="Arial" pitchFamily="34" charset="0"/>
              <a:buNone/>
              <a:defRPr/>
            </a:lvl3pPr>
            <a:lvl4pPr marL="1258888" indent="0">
              <a:buFont typeface="Arial" pitchFamily="34" charset="0"/>
              <a:buNone/>
              <a:defRPr/>
            </a:lvl4pPr>
            <a:lvl5pPr marL="1604963" indent="0">
              <a:buFont typeface="Arial" pitchFamily="34" charset="0"/>
              <a:buNone/>
              <a:defRPr/>
            </a:lvl5pPr>
          </a:lstStyle>
          <a:p>
            <a:pPr lvl="0"/>
            <a:r>
              <a:rPr lang="en-US" dirty="0" smtClean="0"/>
              <a:t>Name</a:t>
            </a:r>
          </a:p>
          <a:p>
            <a:pPr lvl="0"/>
            <a:r>
              <a:rPr lang="en-US" dirty="0" smtClean="0"/>
              <a:t>Title</a:t>
            </a:r>
          </a:p>
          <a:p>
            <a:pPr lvl="0"/>
            <a:r>
              <a:rPr lang="en-US" dirty="0" smtClean="0"/>
              <a:t>Microsoft Corporation</a:t>
            </a:r>
          </a:p>
        </p:txBody>
      </p:sp>
      <p:pic>
        <p:nvPicPr>
          <p:cNvPr id="13" name="Picture 12"/>
          <p:cNvPicPr>
            <a:picLocks noChangeAspect="1"/>
          </p:cNvPicPr>
          <p:nvPr/>
        </p:nvPicPr>
        <p:blipFill>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19113" y="228600"/>
            <a:ext cx="2497827" cy="290338"/>
          </a:xfrm>
          <a:prstGeom prst="rect">
            <a:avLst/>
          </a:prstGeom>
        </p:spPr>
      </p:pic>
      <p:pic>
        <p:nvPicPr>
          <p:cNvPr id="5" name="Picture 4"/>
          <p:cNvPicPr>
            <a:picLocks noChangeAspect="1"/>
          </p:cNvPicPr>
          <p:nvPr userDrawn="1"/>
        </p:nvPicPr>
        <p:blipFill>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19113" y="228600"/>
            <a:ext cx="2497827" cy="290338"/>
          </a:xfrm>
          <a:prstGeom prst="rect">
            <a:avLst/>
          </a:prstGeom>
        </p:spPr>
      </p:pic>
    </p:spTree>
    <p:extLst>
      <p:ext uri="{BB962C8B-B14F-4D97-AF65-F5344CB8AC3E}">
        <p14:creationId xmlns:p14="http://schemas.microsoft.com/office/powerpoint/2010/main" val="514422698"/>
      </p:ext>
    </p:extLst>
  </p:cSld>
  <p:clrMapOvr>
    <a:masterClrMapping/>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2_Demo, Video etc. &quot;special&quot; slides">
    <p:bg>
      <p:bgPr>
        <a:solidFill>
          <a:srgbClr val="8CC6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chemeClr val="accent4">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sp>
        <p:nvSpPr>
          <p:cNvPr id="8" name="Freeform 6"/>
          <p:cNvSpPr>
            <a:spLocks noEditPoints="1"/>
          </p:cNvSpPr>
          <p:nvPr/>
        </p:nvSpPr>
        <p:spPr bwMode="auto">
          <a:xfrm>
            <a:off x="8291953" y="2008094"/>
            <a:ext cx="2269077" cy="2169610"/>
          </a:xfrm>
          <a:custGeom>
            <a:avLst/>
            <a:gdLst>
              <a:gd name="T0" fmla="*/ 150 w 154"/>
              <a:gd name="T1" fmla="*/ 40 h 148"/>
              <a:gd name="T2" fmla="*/ 91 w 154"/>
              <a:gd name="T3" fmla="*/ 40 h 148"/>
              <a:gd name="T4" fmla="*/ 124 w 154"/>
              <a:gd name="T5" fmla="*/ 3 h 148"/>
              <a:gd name="T6" fmla="*/ 120 w 154"/>
              <a:gd name="T7" fmla="*/ 0 h 148"/>
              <a:gd name="T8" fmla="*/ 77 w 154"/>
              <a:gd name="T9" fmla="*/ 39 h 148"/>
              <a:gd name="T10" fmla="*/ 36 w 154"/>
              <a:gd name="T11" fmla="*/ 0 h 148"/>
              <a:gd name="T12" fmla="*/ 32 w 154"/>
              <a:gd name="T13" fmla="*/ 3 h 148"/>
              <a:gd name="T14" fmla="*/ 66 w 154"/>
              <a:gd name="T15" fmla="*/ 40 h 148"/>
              <a:gd name="T16" fmla="*/ 4 w 154"/>
              <a:gd name="T17" fmla="*/ 40 h 148"/>
              <a:gd name="T18" fmla="*/ 0 w 154"/>
              <a:gd name="T19" fmla="*/ 44 h 148"/>
              <a:gd name="T20" fmla="*/ 0 w 154"/>
              <a:gd name="T21" fmla="*/ 144 h 148"/>
              <a:gd name="T22" fmla="*/ 4 w 154"/>
              <a:gd name="T23" fmla="*/ 148 h 148"/>
              <a:gd name="T24" fmla="*/ 150 w 154"/>
              <a:gd name="T25" fmla="*/ 148 h 148"/>
              <a:gd name="T26" fmla="*/ 154 w 154"/>
              <a:gd name="T27" fmla="*/ 144 h 148"/>
              <a:gd name="T28" fmla="*/ 154 w 154"/>
              <a:gd name="T29" fmla="*/ 44 h 148"/>
              <a:gd name="T30" fmla="*/ 150 w 154"/>
              <a:gd name="T31" fmla="*/ 40 h 148"/>
              <a:gd name="T32" fmla="*/ 145 w 154"/>
              <a:gd name="T33" fmla="*/ 135 h 148"/>
              <a:gd name="T34" fmla="*/ 141 w 154"/>
              <a:gd name="T35" fmla="*/ 139 h 148"/>
              <a:gd name="T36" fmla="*/ 13 w 154"/>
              <a:gd name="T37" fmla="*/ 139 h 148"/>
              <a:gd name="T38" fmla="*/ 9 w 154"/>
              <a:gd name="T39" fmla="*/ 135 h 148"/>
              <a:gd name="T40" fmla="*/ 9 w 154"/>
              <a:gd name="T41" fmla="*/ 52 h 148"/>
              <a:gd name="T42" fmla="*/ 13 w 154"/>
              <a:gd name="T43" fmla="*/ 48 h 148"/>
              <a:gd name="T44" fmla="*/ 141 w 154"/>
              <a:gd name="T45" fmla="*/ 48 h 148"/>
              <a:gd name="T46" fmla="*/ 145 w 154"/>
              <a:gd name="T47" fmla="*/ 52 h 148"/>
              <a:gd name="T48" fmla="*/ 145 w 154"/>
              <a:gd name="T49" fmla="*/ 135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4" h="148">
                <a:moveTo>
                  <a:pt x="150" y="40"/>
                </a:moveTo>
                <a:cubicBezTo>
                  <a:pt x="91" y="40"/>
                  <a:pt x="91" y="40"/>
                  <a:pt x="91" y="40"/>
                </a:cubicBezTo>
                <a:cubicBezTo>
                  <a:pt x="124" y="3"/>
                  <a:pt x="124" y="3"/>
                  <a:pt x="124" y="3"/>
                </a:cubicBezTo>
                <a:cubicBezTo>
                  <a:pt x="120" y="0"/>
                  <a:pt x="120" y="0"/>
                  <a:pt x="120" y="0"/>
                </a:cubicBezTo>
                <a:cubicBezTo>
                  <a:pt x="77" y="39"/>
                  <a:pt x="77" y="39"/>
                  <a:pt x="77" y="39"/>
                </a:cubicBezTo>
                <a:cubicBezTo>
                  <a:pt x="36" y="0"/>
                  <a:pt x="36" y="0"/>
                  <a:pt x="36" y="0"/>
                </a:cubicBezTo>
                <a:cubicBezTo>
                  <a:pt x="32" y="3"/>
                  <a:pt x="32" y="3"/>
                  <a:pt x="32" y="3"/>
                </a:cubicBezTo>
                <a:cubicBezTo>
                  <a:pt x="66" y="40"/>
                  <a:pt x="66" y="40"/>
                  <a:pt x="66" y="40"/>
                </a:cubicBezTo>
                <a:cubicBezTo>
                  <a:pt x="4" y="40"/>
                  <a:pt x="4" y="40"/>
                  <a:pt x="4" y="40"/>
                </a:cubicBezTo>
                <a:cubicBezTo>
                  <a:pt x="2" y="40"/>
                  <a:pt x="0" y="42"/>
                  <a:pt x="0" y="44"/>
                </a:cubicBezTo>
                <a:cubicBezTo>
                  <a:pt x="0" y="144"/>
                  <a:pt x="0" y="144"/>
                  <a:pt x="0" y="144"/>
                </a:cubicBezTo>
                <a:cubicBezTo>
                  <a:pt x="0" y="146"/>
                  <a:pt x="2" y="148"/>
                  <a:pt x="4" y="148"/>
                </a:cubicBezTo>
                <a:cubicBezTo>
                  <a:pt x="150" y="148"/>
                  <a:pt x="150" y="148"/>
                  <a:pt x="150" y="148"/>
                </a:cubicBezTo>
                <a:cubicBezTo>
                  <a:pt x="152" y="148"/>
                  <a:pt x="154" y="146"/>
                  <a:pt x="154" y="144"/>
                </a:cubicBezTo>
                <a:cubicBezTo>
                  <a:pt x="154" y="44"/>
                  <a:pt x="154" y="44"/>
                  <a:pt x="154" y="44"/>
                </a:cubicBezTo>
                <a:cubicBezTo>
                  <a:pt x="154" y="42"/>
                  <a:pt x="152" y="40"/>
                  <a:pt x="150" y="40"/>
                </a:cubicBezTo>
                <a:close/>
                <a:moveTo>
                  <a:pt x="145" y="135"/>
                </a:moveTo>
                <a:cubicBezTo>
                  <a:pt x="145" y="137"/>
                  <a:pt x="143" y="139"/>
                  <a:pt x="141" y="139"/>
                </a:cubicBezTo>
                <a:cubicBezTo>
                  <a:pt x="13" y="139"/>
                  <a:pt x="13" y="139"/>
                  <a:pt x="13" y="139"/>
                </a:cubicBezTo>
                <a:cubicBezTo>
                  <a:pt x="11" y="139"/>
                  <a:pt x="9" y="137"/>
                  <a:pt x="9" y="135"/>
                </a:cubicBezTo>
                <a:cubicBezTo>
                  <a:pt x="9" y="52"/>
                  <a:pt x="9" y="52"/>
                  <a:pt x="9" y="52"/>
                </a:cubicBezTo>
                <a:cubicBezTo>
                  <a:pt x="9" y="50"/>
                  <a:pt x="11" y="48"/>
                  <a:pt x="13" y="48"/>
                </a:cubicBezTo>
                <a:cubicBezTo>
                  <a:pt x="141" y="48"/>
                  <a:pt x="141" y="48"/>
                  <a:pt x="141" y="48"/>
                </a:cubicBezTo>
                <a:cubicBezTo>
                  <a:pt x="143" y="48"/>
                  <a:pt x="145" y="50"/>
                  <a:pt x="145" y="52"/>
                </a:cubicBezTo>
                <a:lnTo>
                  <a:pt x="145" y="1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p:cNvSpPr>
            <a:spLocks noEditPoints="1"/>
          </p:cNvSpPr>
          <p:nvPr userDrawn="1"/>
        </p:nvSpPr>
        <p:spPr bwMode="auto">
          <a:xfrm>
            <a:off x="8291953" y="2008094"/>
            <a:ext cx="2269077" cy="2169610"/>
          </a:xfrm>
          <a:custGeom>
            <a:avLst/>
            <a:gdLst>
              <a:gd name="T0" fmla="*/ 150 w 154"/>
              <a:gd name="T1" fmla="*/ 40 h 148"/>
              <a:gd name="T2" fmla="*/ 91 w 154"/>
              <a:gd name="T3" fmla="*/ 40 h 148"/>
              <a:gd name="T4" fmla="*/ 124 w 154"/>
              <a:gd name="T5" fmla="*/ 3 h 148"/>
              <a:gd name="T6" fmla="*/ 120 w 154"/>
              <a:gd name="T7" fmla="*/ 0 h 148"/>
              <a:gd name="T8" fmla="*/ 77 w 154"/>
              <a:gd name="T9" fmla="*/ 39 h 148"/>
              <a:gd name="T10" fmla="*/ 36 w 154"/>
              <a:gd name="T11" fmla="*/ 0 h 148"/>
              <a:gd name="T12" fmla="*/ 32 w 154"/>
              <a:gd name="T13" fmla="*/ 3 h 148"/>
              <a:gd name="T14" fmla="*/ 66 w 154"/>
              <a:gd name="T15" fmla="*/ 40 h 148"/>
              <a:gd name="T16" fmla="*/ 4 w 154"/>
              <a:gd name="T17" fmla="*/ 40 h 148"/>
              <a:gd name="T18" fmla="*/ 0 w 154"/>
              <a:gd name="T19" fmla="*/ 44 h 148"/>
              <a:gd name="T20" fmla="*/ 0 w 154"/>
              <a:gd name="T21" fmla="*/ 144 h 148"/>
              <a:gd name="T22" fmla="*/ 4 w 154"/>
              <a:gd name="T23" fmla="*/ 148 h 148"/>
              <a:gd name="T24" fmla="*/ 150 w 154"/>
              <a:gd name="T25" fmla="*/ 148 h 148"/>
              <a:gd name="T26" fmla="*/ 154 w 154"/>
              <a:gd name="T27" fmla="*/ 144 h 148"/>
              <a:gd name="T28" fmla="*/ 154 w 154"/>
              <a:gd name="T29" fmla="*/ 44 h 148"/>
              <a:gd name="T30" fmla="*/ 150 w 154"/>
              <a:gd name="T31" fmla="*/ 40 h 148"/>
              <a:gd name="T32" fmla="*/ 145 w 154"/>
              <a:gd name="T33" fmla="*/ 135 h 148"/>
              <a:gd name="T34" fmla="*/ 141 w 154"/>
              <a:gd name="T35" fmla="*/ 139 h 148"/>
              <a:gd name="T36" fmla="*/ 13 w 154"/>
              <a:gd name="T37" fmla="*/ 139 h 148"/>
              <a:gd name="T38" fmla="*/ 9 w 154"/>
              <a:gd name="T39" fmla="*/ 135 h 148"/>
              <a:gd name="T40" fmla="*/ 9 w 154"/>
              <a:gd name="T41" fmla="*/ 52 h 148"/>
              <a:gd name="T42" fmla="*/ 13 w 154"/>
              <a:gd name="T43" fmla="*/ 48 h 148"/>
              <a:gd name="T44" fmla="*/ 141 w 154"/>
              <a:gd name="T45" fmla="*/ 48 h 148"/>
              <a:gd name="T46" fmla="*/ 145 w 154"/>
              <a:gd name="T47" fmla="*/ 52 h 148"/>
              <a:gd name="T48" fmla="*/ 145 w 154"/>
              <a:gd name="T49" fmla="*/ 135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4" h="148">
                <a:moveTo>
                  <a:pt x="150" y="40"/>
                </a:moveTo>
                <a:cubicBezTo>
                  <a:pt x="91" y="40"/>
                  <a:pt x="91" y="40"/>
                  <a:pt x="91" y="40"/>
                </a:cubicBezTo>
                <a:cubicBezTo>
                  <a:pt x="124" y="3"/>
                  <a:pt x="124" y="3"/>
                  <a:pt x="124" y="3"/>
                </a:cubicBezTo>
                <a:cubicBezTo>
                  <a:pt x="120" y="0"/>
                  <a:pt x="120" y="0"/>
                  <a:pt x="120" y="0"/>
                </a:cubicBezTo>
                <a:cubicBezTo>
                  <a:pt x="77" y="39"/>
                  <a:pt x="77" y="39"/>
                  <a:pt x="77" y="39"/>
                </a:cubicBezTo>
                <a:cubicBezTo>
                  <a:pt x="36" y="0"/>
                  <a:pt x="36" y="0"/>
                  <a:pt x="36" y="0"/>
                </a:cubicBezTo>
                <a:cubicBezTo>
                  <a:pt x="32" y="3"/>
                  <a:pt x="32" y="3"/>
                  <a:pt x="32" y="3"/>
                </a:cubicBezTo>
                <a:cubicBezTo>
                  <a:pt x="66" y="40"/>
                  <a:pt x="66" y="40"/>
                  <a:pt x="66" y="40"/>
                </a:cubicBezTo>
                <a:cubicBezTo>
                  <a:pt x="4" y="40"/>
                  <a:pt x="4" y="40"/>
                  <a:pt x="4" y="40"/>
                </a:cubicBezTo>
                <a:cubicBezTo>
                  <a:pt x="2" y="40"/>
                  <a:pt x="0" y="42"/>
                  <a:pt x="0" y="44"/>
                </a:cubicBezTo>
                <a:cubicBezTo>
                  <a:pt x="0" y="144"/>
                  <a:pt x="0" y="144"/>
                  <a:pt x="0" y="144"/>
                </a:cubicBezTo>
                <a:cubicBezTo>
                  <a:pt x="0" y="146"/>
                  <a:pt x="2" y="148"/>
                  <a:pt x="4" y="148"/>
                </a:cubicBezTo>
                <a:cubicBezTo>
                  <a:pt x="150" y="148"/>
                  <a:pt x="150" y="148"/>
                  <a:pt x="150" y="148"/>
                </a:cubicBezTo>
                <a:cubicBezTo>
                  <a:pt x="152" y="148"/>
                  <a:pt x="154" y="146"/>
                  <a:pt x="154" y="144"/>
                </a:cubicBezTo>
                <a:cubicBezTo>
                  <a:pt x="154" y="44"/>
                  <a:pt x="154" y="44"/>
                  <a:pt x="154" y="44"/>
                </a:cubicBezTo>
                <a:cubicBezTo>
                  <a:pt x="154" y="42"/>
                  <a:pt x="152" y="40"/>
                  <a:pt x="150" y="40"/>
                </a:cubicBezTo>
                <a:close/>
                <a:moveTo>
                  <a:pt x="145" y="135"/>
                </a:moveTo>
                <a:cubicBezTo>
                  <a:pt x="145" y="137"/>
                  <a:pt x="143" y="139"/>
                  <a:pt x="141" y="139"/>
                </a:cubicBezTo>
                <a:cubicBezTo>
                  <a:pt x="13" y="139"/>
                  <a:pt x="13" y="139"/>
                  <a:pt x="13" y="139"/>
                </a:cubicBezTo>
                <a:cubicBezTo>
                  <a:pt x="11" y="139"/>
                  <a:pt x="9" y="137"/>
                  <a:pt x="9" y="135"/>
                </a:cubicBezTo>
                <a:cubicBezTo>
                  <a:pt x="9" y="52"/>
                  <a:pt x="9" y="52"/>
                  <a:pt x="9" y="52"/>
                </a:cubicBezTo>
                <a:cubicBezTo>
                  <a:pt x="9" y="50"/>
                  <a:pt x="11" y="48"/>
                  <a:pt x="13" y="48"/>
                </a:cubicBezTo>
                <a:cubicBezTo>
                  <a:pt x="141" y="48"/>
                  <a:pt x="141" y="48"/>
                  <a:pt x="141" y="48"/>
                </a:cubicBezTo>
                <a:cubicBezTo>
                  <a:pt x="143" y="48"/>
                  <a:pt x="145" y="50"/>
                  <a:pt x="145" y="52"/>
                </a:cubicBezTo>
                <a:lnTo>
                  <a:pt x="145" y="1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00000"/>
              </a:lnSpc>
            </a:pPr>
            <a:endParaRPr lang="en-US" dirty="0"/>
          </a:p>
        </p:txBody>
      </p:sp>
    </p:spTree>
    <p:extLst>
      <p:ext uri="{BB962C8B-B14F-4D97-AF65-F5344CB8AC3E}">
        <p14:creationId xmlns:p14="http://schemas.microsoft.com/office/powerpoint/2010/main" val="694048539"/>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3_Demo, Video etc. &quot;special&quot; slides">
    <p:bg>
      <p:bgPr>
        <a:solidFill>
          <a:schemeClr val="accent2">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chemeClr val="accent2">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8" name="Group 7"/>
          <p:cNvGrpSpPr/>
          <p:nvPr/>
        </p:nvGrpSpPr>
        <p:grpSpPr bwMode="black">
          <a:xfrm>
            <a:off x="7904572" y="2242931"/>
            <a:ext cx="3176914" cy="1934622"/>
            <a:chOff x="10387012" y="4179358"/>
            <a:chExt cx="974726" cy="593725"/>
          </a:xfrm>
          <a:solidFill>
            <a:srgbClr val="FFFFFF"/>
          </a:solidFill>
        </p:grpSpPr>
        <p:sp>
          <p:nvSpPr>
            <p:cNvPr id="9" name="Freeform 26"/>
            <p:cNvSpPr>
              <a:spLocks/>
            </p:cNvSpPr>
            <p:nvPr/>
          </p:nvSpPr>
          <p:spPr bwMode="black">
            <a:xfrm>
              <a:off x="10506075" y="4258733"/>
              <a:ext cx="706438" cy="514350"/>
            </a:xfrm>
            <a:custGeom>
              <a:avLst/>
              <a:gdLst>
                <a:gd name="T0" fmla="*/ 183 w 188"/>
                <a:gd name="T1" fmla="*/ 84 h 137"/>
                <a:gd name="T2" fmla="*/ 104 w 188"/>
                <a:gd name="T3" fmla="*/ 27 h 137"/>
                <a:gd name="T4" fmla="*/ 86 w 188"/>
                <a:gd name="T5" fmla="*/ 19 h 137"/>
                <a:gd name="T6" fmla="*/ 59 w 188"/>
                <a:gd name="T7" fmla="*/ 34 h 137"/>
                <a:gd name="T8" fmla="*/ 56 w 188"/>
                <a:gd name="T9" fmla="*/ 36 h 137"/>
                <a:gd name="T10" fmla="*/ 43 w 188"/>
                <a:gd name="T11" fmla="*/ 38 h 137"/>
                <a:gd name="T12" fmla="*/ 43 w 188"/>
                <a:gd name="T13" fmla="*/ 38 h 137"/>
                <a:gd name="T14" fmla="*/ 26 w 188"/>
                <a:gd name="T15" fmla="*/ 27 h 137"/>
                <a:gd name="T16" fmla="*/ 24 w 188"/>
                <a:gd name="T17" fmla="*/ 14 h 137"/>
                <a:gd name="T18" fmla="*/ 31 w 188"/>
                <a:gd name="T19" fmla="*/ 0 h 137"/>
                <a:gd name="T20" fmla="*/ 21 w 188"/>
                <a:gd name="T21" fmla="*/ 0 h 137"/>
                <a:gd name="T22" fmla="*/ 1 w 188"/>
                <a:gd name="T23" fmla="*/ 79 h 137"/>
                <a:gd name="T24" fmla="*/ 4 w 188"/>
                <a:gd name="T25" fmla="*/ 80 h 137"/>
                <a:gd name="T26" fmla="*/ 16 w 188"/>
                <a:gd name="T27" fmla="*/ 70 h 137"/>
                <a:gd name="T28" fmla="*/ 22 w 188"/>
                <a:gd name="T29" fmla="*/ 70 h 137"/>
                <a:gd name="T30" fmla="*/ 32 w 188"/>
                <a:gd name="T31" fmla="*/ 74 h 137"/>
                <a:gd name="T32" fmla="*/ 43 w 188"/>
                <a:gd name="T33" fmla="*/ 72 h 137"/>
                <a:gd name="T34" fmla="*/ 44 w 188"/>
                <a:gd name="T35" fmla="*/ 72 h 137"/>
                <a:gd name="T36" fmla="*/ 53 w 188"/>
                <a:gd name="T37" fmla="*/ 76 h 137"/>
                <a:gd name="T38" fmla="*/ 65 w 188"/>
                <a:gd name="T39" fmla="*/ 74 h 137"/>
                <a:gd name="T40" fmla="*/ 67 w 188"/>
                <a:gd name="T41" fmla="*/ 74 h 137"/>
                <a:gd name="T42" fmla="*/ 80 w 188"/>
                <a:gd name="T43" fmla="*/ 88 h 137"/>
                <a:gd name="T44" fmla="*/ 83 w 188"/>
                <a:gd name="T45" fmla="*/ 88 h 137"/>
                <a:gd name="T46" fmla="*/ 85 w 188"/>
                <a:gd name="T47" fmla="*/ 89 h 137"/>
                <a:gd name="T48" fmla="*/ 99 w 188"/>
                <a:gd name="T49" fmla="*/ 108 h 137"/>
                <a:gd name="T50" fmla="*/ 99 w 188"/>
                <a:gd name="T51" fmla="*/ 110 h 137"/>
                <a:gd name="T52" fmla="*/ 96 w 188"/>
                <a:gd name="T53" fmla="*/ 124 h 137"/>
                <a:gd name="T54" fmla="*/ 114 w 188"/>
                <a:gd name="T55" fmla="*/ 137 h 137"/>
                <a:gd name="T56" fmla="*/ 123 w 188"/>
                <a:gd name="T57" fmla="*/ 132 h 137"/>
                <a:gd name="T58" fmla="*/ 124 w 188"/>
                <a:gd name="T59" fmla="*/ 124 h 137"/>
                <a:gd name="T60" fmla="*/ 108 w 188"/>
                <a:gd name="T61" fmla="*/ 112 h 137"/>
                <a:gd name="T62" fmla="*/ 107 w 188"/>
                <a:gd name="T63" fmla="*/ 109 h 137"/>
                <a:gd name="T64" fmla="*/ 110 w 188"/>
                <a:gd name="T65" fmla="*/ 109 h 137"/>
                <a:gd name="T66" fmla="*/ 136 w 188"/>
                <a:gd name="T67" fmla="*/ 127 h 137"/>
                <a:gd name="T68" fmla="*/ 145 w 188"/>
                <a:gd name="T69" fmla="*/ 123 h 137"/>
                <a:gd name="T70" fmla="*/ 147 w 188"/>
                <a:gd name="T71" fmla="*/ 114 h 137"/>
                <a:gd name="T72" fmla="*/ 117 w 188"/>
                <a:gd name="T73" fmla="*/ 93 h 137"/>
                <a:gd name="T74" fmla="*/ 117 w 188"/>
                <a:gd name="T75" fmla="*/ 90 h 137"/>
                <a:gd name="T76" fmla="*/ 120 w 188"/>
                <a:gd name="T77" fmla="*/ 89 h 137"/>
                <a:gd name="T78" fmla="*/ 156 w 188"/>
                <a:gd name="T79" fmla="*/ 116 h 137"/>
                <a:gd name="T80" fmla="*/ 165 w 188"/>
                <a:gd name="T81" fmla="*/ 111 h 137"/>
                <a:gd name="T82" fmla="*/ 167 w 188"/>
                <a:gd name="T83" fmla="*/ 102 h 137"/>
                <a:gd name="T84" fmla="*/ 137 w 188"/>
                <a:gd name="T85" fmla="*/ 81 h 137"/>
                <a:gd name="T86" fmla="*/ 136 w 188"/>
                <a:gd name="T87" fmla="*/ 78 h 137"/>
                <a:gd name="T88" fmla="*/ 139 w 188"/>
                <a:gd name="T89" fmla="*/ 77 h 137"/>
                <a:gd name="T90" fmla="*/ 176 w 188"/>
                <a:gd name="T91" fmla="*/ 104 h 137"/>
                <a:gd name="T92" fmla="*/ 185 w 188"/>
                <a:gd name="T93" fmla="*/ 99 h 137"/>
                <a:gd name="T94" fmla="*/ 183 w 188"/>
                <a:gd name="T95" fmla="*/ 8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8" h="137">
                  <a:moveTo>
                    <a:pt x="183" y="84"/>
                  </a:moveTo>
                  <a:cubicBezTo>
                    <a:pt x="104" y="27"/>
                    <a:pt x="104" y="27"/>
                    <a:pt x="104" y="27"/>
                  </a:cubicBezTo>
                  <a:cubicBezTo>
                    <a:pt x="86" y="19"/>
                    <a:pt x="86" y="19"/>
                    <a:pt x="86" y="19"/>
                  </a:cubicBezTo>
                  <a:cubicBezTo>
                    <a:pt x="59" y="34"/>
                    <a:pt x="59" y="34"/>
                    <a:pt x="59" y="34"/>
                  </a:cubicBezTo>
                  <a:cubicBezTo>
                    <a:pt x="56" y="36"/>
                    <a:pt x="56" y="36"/>
                    <a:pt x="56" y="36"/>
                  </a:cubicBezTo>
                  <a:cubicBezTo>
                    <a:pt x="52" y="38"/>
                    <a:pt x="47" y="39"/>
                    <a:pt x="43" y="38"/>
                  </a:cubicBezTo>
                  <a:cubicBezTo>
                    <a:pt x="43" y="38"/>
                    <a:pt x="43" y="38"/>
                    <a:pt x="43" y="38"/>
                  </a:cubicBezTo>
                  <a:cubicBezTo>
                    <a:pt x="36" y="38"/>
                    <a:pt x="30" y="34"/>
                    <a:pt x="26" y="27"/>
                  </a:cubicBezTo>
                  <a:cubicBezTo>
                    <a:pt x="24" y="23"/>
                    <a:pt x="23" y="19"/>
                    <a:pt x="24" y="14"/>
                  </a:cubicBezTo>
                  <a:cubicBezTo>
                    <a:pt x="24" y="9"/>
                    <a:pt x="27" y="4"/>
                    <a:pt x="31" y="0"/>
                  </a:cubicBezTo>
                  <a:cubicBezTo>
                    <a:pt x="25" y="0"/>
                    <a:pt x="21" y="0"/>
                    <a:pt x="21" y="0"/>
                  </a:cubicBezTo>
                  <a:cubicBezTo>
                    <a:pt x="21" y="0"/>
                    <a:pt x="0" y="40"/>
                    <a:pt x="1" y="79"/>
                  </a:cubicBezTo>
                  <a:cubicBezTo>
                    <a:pt x="4" y="80"/>
                    <a:pt x="4" y="80"/>
                    <a:pt x="4" y="80"/>
                  </a:cubicBezTo>
                  <a:cubicBezTo>
                    <a:pt x="6" y="75"/>
                    <a:pt x="10" y="72"/>
                    <a:pt x="16" y="70"/>
                  </a:cubicBezTo>
                  <a:cubicBezTo>
                    <a:pt x="18" y="70"/>
                    <a:pt x="20" y="70"/>
                    <a:pt x="22" y="70"/>
                  </a:cubicBezTo>
                  <a:cubicBezTo>
                    <a:pt x="25" y="70"/>
                    <a:pt x="29" y="72"/>
                    <a:pt x="32" y="74"/>
                  </a:cubicBezTo>
                  <a:cubicBezTo>
                    <a:pt x="35" y="72"/>
                    <a:pt x="39" y="71"/>
                    <a:pt x="43" y="72"/>
                  </a:cubicBezTo>
                  <a:cubicBezTo>
                    <a:pt x="43" y="72"/>
                    <a:pt x="44" y="72"/>
                    <a:pt x="44" y="72"/>
                  </a:cubicBezTo>
                  <a:cubicBezTo>
                    <a:pt x="48" y="72"/>
                    <a:pt x="51" y="74"/>
                    <a:pt x="53" y="76"/>
                  </a:cubicBezTo>
                  <a:cubicBezTo>
                    <a:pt x="56" y="74"/>
                    <a:pt x="60" y="73"/>
                    <a:pt x="65" y="74"/>
                  </a:cubicBezTo>
                  <a:cubicBezTo>
                    <a:pt x="65" y="74"/>
                    <a:pt x="66" y="74"/>
                    <a:pt x="67" y="74"/>
                  </a:cubicBezTo>
                  <a:cubicBezTo>
                    <a:pt x="74" y="76"/>
                    <a:pt x="79" y="81"/>
                    <a:pt x="80" y="88"/>
                  </a:cubicBezTo>
                  <a:cubicBezTo>
                    <a:pt x="81" y="88"/>
                    <a:pt x="82" y="88"/>
                    <a:pt x="83" y="88"/>
                  </a:cubicBezTo>
                  <a:cubicBezTo>
                    <a:pt x="84" y="88"/>
                    <a:pt x="84" y="88"/>
                    <a:pt x="85" y="89"/>
                  </a:cubicBezTo>
                  <a:cubicBezTo>
                    <a:pt x="94" y="91"/>
                    <a:pt x="100" y="99"/>
                    <a:pt x="99" y="108"/>
                  </a:cubicBezTo>
                  <a:cubicBezTo>
                    <a:pt x="99" y="109"/>
                    <a:pt x="99" y="110"/>
                    <a:pt x="99" y="110"/>
                  </a:cubicBezTo>
                  <a:cubicBezTo>
                    <a:pt x="96" y="124"/>
                    <a:pt x="96" y="124"/>
                    <a:pt x="96" y="124"/>
                  </a:cubicBezTo>
                  <a:cubicBezTo>
                    <a:pt x="114" y="137"/>
                    <a:pt x="114" y="137"/>
                    <a:pt x="114" y="137"/>
                  </a:cubicBezTo>
                  <a:cubicBezTo>
                    <a:pt x="117" y="137"/>
                    <a:pt x="120" y="135"/>
                    <a:pt x="123" y="132"/>
                  </a:cubicBezTo>
                  <a:cubicBezTo>
                    <a:pt x="124" y="130"/>
                    <a:pt x="125" y="127"/>
                    <a:pt x="124" y="124"/>
                  </a:cubicBezTo>
                  <a:cubicBezTo>
                    <a:pt x="108" y="112"/>
                    <a:pt x="108" y="112"/>
                    <a:pt x="108" y="112"/>
                  </a:cubicBezTo>
                  <a:cubicBezTo>
                    <a:pt x="107" y="111"/>
                    <a:pt x="107" y="110"/>
                    <a:pt x="107" y="109"/>
                  </a:cubicBezTo>
                  <a:cubicBezTo>
                    <a:pt x="108" y="108"/>
                    <a:pt x="109" y="108"/>
                    <a:pt x="110" y="109"/>
                  </a:cubicBezTo>
                  <a:cubicBezTo>
                    <a:pt x="136" y="127"/>
                    <a:pt x="136" y="127"/>
                    <a:pt x="136" y="127"/>
                  </a:cubicBezTo>
                  <a:cubicBezTo>
                    <a:pt x="140" y="127"/>
                    <a:pt x="143" y="126"/>
                    <a:pt x="145" y="123"/>
                  </a:cubicBezTo>
                  <a:cubicBezTo>
                    <a:pt x="147" y="120"/>
                    <a:pt x="147" y="117"/>
                    <a:pt x="147" y="114"/>
                  </a:cubicBezTo>
                  <a:cubicBezTo>
                    <a:pt x="117" y="93"/>
                    <a:pt x="117" y="93"/>
                    <a:pt x="117" y="93"/>
                  </a:cubicBezTo>
                  <a:cubicBezTo>
                    <a:pt x="116" y="92"/>
                    <a:pt x="116" y="91"/>
                    <a:pt x="117" y="90"/>
                  </a:cubicBezTo>
                  <a:cubicBezTo>
                    <a:pt x="117" y="89"/>
                    <a:pt x="119" y="89"/>
                    <a:pt x="120" y="89"/>
                  </a:cubicBezTo>
                  <a:cubicBezTo>
                    <a:pt x="156" y="116"/>
                    <a:pt x="156" y="116"/>
                    <a:pt x="156" y="116"/>
                  </a:cubicBezTo>
                  <a:cubicBezTo>
                    <a:pt x="159" y="116"/>
                    <a:pt x="163" y="114"/>
                    <a:pt x="165" y="111"/>
                  </a:cubicBezTo>
                  <a:cubicBezTo>
                    <a:pt x="167" y="108"/>
                    <a:pt x="167" y="105"/>
                    <a:pt x="167" y="102"/>
                  </a:cubicBezTo>
                  <a:cubicBezTo>
                    <a:pt x="137" y="81"/>
                    <a:pt x="137" y="81"/>
                    <a:pt x="137" y="81"/>
                  </a:cubicBezTo>
                  <a:cubicBezTo>
                    <a:pt x="136" y="80"/>
                    <a:pt x="136" y="79"/>
                    <a:pt x="136" y="78"/>
                  </a:cubicBezTo>
                  <a:cubicBezTo>
                    <a:pt x="137" y="77"/>
                    <a:pt x="138" y="76"/>
                    <a:pt x="139" y="77"/>
                  </a:cubicBezTo>
                  <a:cubicBezTo>
                    <a:pt x="176" y="104"/>
                    <a:pt x="176" y="104"/>
                    <a:pt x="176" y="104"/>
                  </a:cubicBezTo>
                  <a:cubicBezTo>
                    <a:pt x="180" y="104"/>
                    <a:pt x="183" y="102"/>
                    <a:pt x="185" y="99"/>
                  </a:cubicBezTo>
                  <a:cubicBezTo>
                    <a:pt x="188" y="94"/>
                    <a:pt x="187" y="87"/>
                    <a:pt x="183" y="8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dirty="0"/>
            </a:p>
          </p:txBody>
        </p:sp>
        <p:sp>
          <p:nvSpPr>
            <p:cNvPr id="12" name="Freeform 27"/>
            <p:cNvSpPr>
              <a:spLocks/>
            </p:cNvSpPr>
            <p:nvPr/>
          </p:nvSpPr>
          <p:spPr bwMode="black">
            <a:xfrm>
              <a:off x="10615612" y="4179358"/>
              <a:ext cx="657225" cy="376238"/>
            </a:xfrm>
            <a:custGeom>
              <a:avLst/>
              <a:gdLst>
                <a:gd name="T0" fmla="*/ 127 w 175"/>
                <a:gd name="T1" fmla="*/ 31 h 100"/>
                <a:gd name="T2" fmla="*/ 119 w 175"/>
                <a:gd name="T3" fmla="*/ 28 h 100"/>
                <a:gd name="T4" fmla="*/ 62 w 175"/>
                <a:gd name="T5" fmla="*/ 2 h 100"/>
                <a:gd name="T6" fmla="*/ 49 w 175"/>
                <a:gd name="T7" fmla="*/ 3 h 100"/>
                <a:gd name="T8" fmla="*/ 26 w 175"/>
                <a:gd name="T9" fmla="*/ 16 h 100"/>
                <a:gd name="T10" fmla="*/ 9 w 175"/>
                <a:gd name="T11" fmla="*/ 25 h 100"/>
                <a:gd name="T12" fmla="*/ 4 w 175"/>
                <a:gd name="T13" fmla="*/ 45 h 100"/>
                <a:gd name="T14" fmla="*/ 15 w 175"/>
                <a:gd name="T15" fmla="*/ 52 h 100"/>
                <a:gd name="T16" fmla="*/ 23 w 175"/>
                <a:gd name="T17" fmla="*/ 50 h 100"/>
                <a:gd name="T18" fmla="*/ 23 w 175"/>
                <a:gd name="T19" fmla="*/ 50 h 100"/>
                <a:gd name="T20" fmla="*/ 57 w 175"/>
                <a:gd name="T21" fmla="*/ 32 h 100"/>
                <a:gd name="T22" fmla="*/ 79 w 175"/>
                <a:gd name="T23" fmla="*/ 42 h 100"/>
                <a:gd name="T24" fmla="*/ 109 w 175"/>
                <a:gd name="T25" fmla="*/ 64 h 100"/>
                <a:gd name="T26" fmla="*/ 158 w 175"/>
                <a:gd name="T27" fmla="*/ 99 h 100"/>
                <a:gd name="T28" fmla="*/ 159 w 175"/>
                <a:gd name="T29" fmla="*/ 100 h 100"/>
                <a:gd name="T30" fmla="*/ 173 w 175"/>
                <a:gd name="T31" fmla="*/ 97 h 100"/>
                <a:gd name="T32" fmla="*/ 154 w 175"/>
                <a:gd name="T33" fmla="*/ 29 h 100"/>
                <a:gd name="T34" fmla="*/ 127 w 175"/>
                <a:gd name="T35" fmla="*/ 3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5" h="100">
                  <a:moveTo>
                    <a:pt x="127" y="31"/>
                  </a:moveTo>
                  <a:cubicBezTo>
                    <a:pt x="125" y="31"/>
                    <a:pt x="122" y="30"/>
                    <a:pt x="119" y="28"/>
                  </a:cubicBezTo>
                  <a:cubicBezTo>
                    <a:pt x="62" y="2"/>
                    <a:pt x="62" y="2"/>
                    <a:pt x="62" y="2"/>
                  </a:cubicBezTo>
                  <a:cubicBezTo>
                    <a:pt x="58" y="0"/>
                    <a:pt x="53" y="1"/>
                    <a:pt x="49" y="3"/>
                  </a:cubicBezTo>
                  <a:cubicBezTo>
                    <a:pt x="26" y="16"/>
                    <a:pt x="26" y="16"/>
                    <a:pt x="26" y="16"/>
                  </a:cubicBezTo>
                  <a:cubicBezTo>
                    <a:pt x="9" y="25"/>
                    <a:pt x="9" y="25"/>
                    <a:pt x="9" y="25"/>
                  </a:cubicBezTo>
                  <a:cubicBezTo>
                    <a:pt x="2" y="29"/>
                    <a:pt x="0" y="38"/>
                    <a:pt x="4" y="45"/>
                  </a:cubicBezTo>
                  <a:cubicBezTo>
                    <a:pt x="6" y="49"/>
                    <a:pt x="10" y="52"/>
                    <a:pt x="15" y="52"/>
                  </a:cubicBezTo>
                  <a:cubicBezTo>
                    <a:pt x="18" y="52"/>
                    <a:pt x="21" y="52"/>
                    <a:pt x="23" y="50"/>
                  </a:cubicBezTo>
                  <a:cubicBezTo>
                    <a:pt x="23" y="50"/>
                    <a:pt x="23" y="50"/>
                    <a:pt x="23" y="50"/>
                  </a:cubicBezTo>
                  <a:cubicBezTo>
                    <a:pt x="57" y="32"/>
                    <a:pt x="57" y="32"/>
                    <a:pt x="57" y="32"/>
                  </a:cubicBezTo>
                  <a:cubicBezTo>
                    <a:pt x="79" y="42"/>
                    <a:pt x="79" y="42"/>
                    <a:pt x="79" y="42"/>
                  </a:cubicBezTo>
                  <a:cubicBezTo>
                    <a:pt x="109" y="64"/>
                    <a:pt x="109" y="64"/>
                    <a:pt x="109" y="64"/>
                  </a:cubicBezTo>
                  <a:cubicBezTo>
                    <a:pt x="158" y="99"/>
                    <a:pt x="158" y="99"/>
                    <a:pt x="158" y="99"/>
                  </a:cubicBezTo>
                  <a:cubicBezTo>
                    <a:pt x="158" y="99"/>
                    <a:pt x="159" y="100"/>
                    <a:pt x="159" y="100"/>
                  </a:cubicBezTo>
                  <a:cubicBezTo>
                    <a:pt x="173" y="97"/>
                    <a:pt x="173" y="97"/>
                    <a:pt x="173" y="97"/>
                  </a:cubicBezTo>
                  <a:cubicBezTo>
                    <a:pt x="175" y="51"/>
                    <a:pt x="154" y="29"/>
                    <a:pt x="154" y="29"/>
                  </a:cubicBezTo>
                  <a:cubicBezTo>
                    <a:pt x="154" y="29"/>
                    <a:pt x="133" y="33"/>
                    <a:pt x="127" y="3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dirty="0"/>
            </a:p>
          </p:txBody>
        </p:sp>
        <p:sp>
          <p:nvSpPr>
            <p:cNvPr id="14" name="Freeform 28"/>
            <p:cNvSpPr>
              <a:spLocks/>
            </p:cNvSpPr>
            <p:nvPr/>
          </p:nvSpPr>
          <p:spPr bwMode="black">
            <a:xfrm>
              <a:off x="10536237" y="4544483"/>
              <a:ext cx="319088" cy="220663"/>
            </a:xfrm>
            <a:custGeom>
              <a:avLst/>
              <a:gdLst>
                <a:gd name="T0" fmla="*/ 76 w 85"/>
                <a:gd name="T1" fmla="*/ 20 h 59"/>
                <a:gd name="T2" fmla="*/ 64 w 85"/>
                <a:gd name="T3" fmla="*/ 25 h 59"/>
                <a:gd name="T4" fmla="*/ 65 w 85"/>
                <a:gd name="T5" fmla="*/ 18 h 59"/>
                <a:gd name="T6" fmla="*/ 57 w 85"/>
                <a:gd name="T7" fmla="*/ 5 h 59"/>
                <a:gd name="T8" fmla="*/ 44 w 85"/>
                <a:gd name="T9" fmla="*/ 13 h 59"/>
                <a:gd name="T10" fmla="*/ 44 w 85"/>
                <a:gd name="T11" fmla="*/ 14 h 59"/>
                <a:gd name="T12" fmla="*/ 35 w 85"/>
                <a:gd name="T13" fmla="*/ 3 h 59"/>
                <a:gd name="T14" fmla="*/ 23 w 85"/>
                <a:gd name="T15" fmla="*/ 10 h 59"/>
                <a:gd name="T16" fmla="*/ 23 w 85"/>
                <a:gd name="T17" fmla="*/ 10 h 59"/>
                <a:gd name="T18" fmla="*/ 10 w 85"/>
                <a:gd name="T19" fmla="*/ 1 h 59"/>
                <a:gd name="T20" fmla="*/ 1 w 85"/>
                <a:gd name="T21" fmla="*/ 14 h 59"/>
                <a:gd name="T22" fmla="*/ 4 w 85"/>
                <a:gd name="T23" fmla="*/ 28 h 59"/>
                <a:gd name="T24" fmla="*/ 14 w 85"/>
                <a:gd name="T25" fmla="*/ 36 h 59"/>
                <a:gd name="T26" fmla="*/ 17 w 85"/>
                <a:gd name="T27" fmla="*/ 36 h 59"/>
                <a:gd name="T28" fmla="*/ 19 w 85"/>
                <a:gd name="T29" fmla="*/ 35 h 59"/>
                <a:gd name="T30" fmla="*/ 27 w 85"/>
                <a:gd name="T31" fmla="*/ 43 h 59"/>
                <a:gd name="T32" fmla="*/ 28 w 85"/>
                <a:gd name="T33" fmla="*/ 43 h 59"/>
                <a:gd name="T34" fmla="*/ 39 w 85"/>
                <a:gd name="T35" fmla="*/ 38 h 59"/>
                <a:gd name="T36" fmla="*/ 38 w 85"/>
                <a:gd name="T37" fmla="*/ 39 h 59"/>
                <a:gd name="T38" fmla="*/ 47 w 85"/>
                <a:gd name="T39" fmla="*/ 52 h 59"/>
                <a:gd name="T40" fmla="*/ 48 w 85"/>
                <a:gd name="T41" fmla="*/ 52 h 59"/>
                <a:gd name="T42" fmla="*/ 58 w 85"/>
                <a:gd name="T43" fmla="*/ 47 h 59"/>
                <a:gd name="T44" fmla="*/ 67 w 85"/>
                <a:gd name="T45" fmla="*/ 59 h 59"/>
                <a:gd name="T46" fmla="*/ 68 w 85"/>
                <a:gd name="T47" fmla="*/ 59 h 59"/>
                <a:gd name="T48" fmla="*/ 80 w 85"/>
                <a:gd name="T49" fmla="*/ 50 h 59"/>
                <a:gd name="T50" fmla="*/ 84 w 85"/>
                <a:gd name="T51" fmla="*/ 33 h 59"/>
                <a:gd name="T52" fmla="*/ 76 w 85"/>
                <a:gd name="T53" fmla="*/ 2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 h="59">
                  <a:moveTo>
                    <a:pt x="76" y="20"/>
                  </a:moveTo>
                  <a:cubicBezTo>
                    <a:pt x="71" y="19"/>
                    <a:pt x="66" y="21"/>
                    <a:pt x="64" y="25"/>
                  </a:cubicBezTo>
                  <a:cubicBezTo>
                    <a:pt x="65" y="18"/>
                    <a:pt x="65" y="18"/>
                    <a:pt x="65" y="18"/>
                  </a:cubicBezTo>
                  <a:cubicBezTo>
                    <a:pt x="67" y="12"/>
                    <a:pt x="63" y="6"/>
                    <a:pt x="57" y="5"/>
                  </a:cubicBezTo>
                  <a:cubicBezTo>
                    <a:pt x="51" y="4"/>
                    <a:pt x="45" y="7"/>
                    <a:pt x="44" y="13"/>
                  </a:cubicBezTo>
                  <a:cubicBezTo>
                    <a:pt x="44" y="14"/>
                    <a:pt x="44" y="14"/>
                    <a:pt x="44" y="14"/>
                  </a:cubicBezTo>
                  <a:cubicBezTo>
                    <a:pt x="44" y="9"/>
                    <a:pt x="40" y="4"/>
                    <a:pt x="35" y="3"/>
                  </a:cubicBezTo>
                  <a:cubicBezTo>
                    <a:pt x="30" y="2"/>
                    <a:pt x="24" y="5"/>
                    <a:pt x="23" y="10"/>
                  </a:cubicBezTo>
                  <a:cubicBezTo>
                    <a:pt x="23" y="10"/>
                    <a:pt x="23" y="10"/>
                    <a:pt x="23" y="10"/>
                  </a:cubicBezTo>
                  <a:cubicBezTo>
                    <a:pt x="21" y="4"/>
                    <a:pt x="15" y="0"/>
                    <a:pt x="10" y="1"/>
                  </a:cubicBezTo>
                  <a:cubicBezTo>
                    <a:pt x="4" y="3"/>
                    <a:pt x="0" y="8"/>
                    <a:pt x="1" y="14"/>
                  </a:cubicBezTo>
                  <a:cubicBezTo>
                    <a:pt x="4" y="28"/>
                    <a:pt x="4" y="28"/>
                    <a:pt x="4" y="28"/>
                  </a:cubicBezTo>
                  <a:cubicBezTo>
                    <a:pt x="5" y="32"/>
                    <a:pt x="9" y="36"/>
                    <a:pt x="14" y="36"/>
                  </a:cubicBezTo>
                  <a:cubicBezTo>
                    <a:pt x="15" y="36"/>
                    <a:pt x="16" y="36"/>
                    <a:pt x="17" y="36"/>
                  </a:cubicBezTo>
                  <a:cubicBezTo>
                    <a:pt x="18" y="36"/>
                    <a:pt x="18" y="36"/>
                    <a:pt x="19" y="35"/>
                  </a:cubicBezTo>
                  <a:cubicBezTo>
                    <a:pt x="20" y="39"/>
                    <a:pt x="23" y="42"/>
                    <a:pt x="27" y="43"/>
                  </a:cubicBezTo>
                  <a:cubicBezTo>
                    <a:pt x="28" y="43"/>
                    <a:pt x="28" y="43"/>
                    <a:pt x="28" y="43"/>
                  </a:cubicBezTo>
                  <a:cubicBezTo>
                    <a:pt x="32" y="43"/>
                    <a:pt x="36" y="41"/>
                    <a:pt x="39" y="38"/>
                  </a:cubicBezTo>
                  <a:cubicBezTo>
                    <a:pt x="38" y="39"/>
                    <a:pt x="38" y="39"/>
                    <a:pt x="38" y="39"/>
                  </a:cubicBezTo>
                  <a:cubicBezTo>
                    <a:pt x="37" y="44"/>
                    <a:pt x="41" y="50"/>
                    <a:pt x="47" y="52"/>
                  </a:cubicBezTo>
                  <a:cubicBezTo>
                    <a:pt x="47" y="52"/>
                    <a:pt x="47" y="52"/>
                    <a:pt x="48" y="52"/>
                  </a:cubicBezTo>
                  <a:cubicBezTo>
                    <a:pt x="52" y="52"/>
                    <a:pt x="56" y="50"/>
                    <a:pt x="58" y="47"/>
                  </a:cubicBezTo>
                  <a:cubicBezTo>
                    <a:pt x="58" y="52"/>
                    <a:pt x="61" y="57"/>
                    <a:pt x="67" y="59"/>
                  </a:cubicBezTo>
                  <a:cubicBezTo>
                    <a:pt x="67" y="59"/>
                    <a:pt x="67" y="59"/>
                    <a:pt x="68" y="59"/>
                  </a:cubicBezTo>
                  <a:cubicBezTo>
                    <a:pt x="73" y="59"/>
                    <a:pt x="78" y="56"/>
                    <a:pt x="80" y="50"/>
                  </a:cubicBezTo>
                  <a:cubicBezTo>
                    <a:pt x="84" y="33"/>
                    <a:pt x="84" y="33"/>
                    <a:pt x="84" y="33"/>
                  </a:cubicBezTo>
                  <a:cubicBezTo>
                    <a:pt x="85" y="27"/>
                    <a:pt x="81" y="21"/>
                    <a:pt x="76" y="2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dirty="0"/>
            </a:p>
          </p:txBody>
        </p:sp>
        <p:sp>
          <p:nvSpPr>
            <p:cNvPr id="15" name="Freeform 29"/>
            <p:cNvSpPr>
              <a:spLocks/>
            </p:cNvSpPr>
            <p:nvPr/>
          </p:nvSpPr>
          <p:spPr bwMode="black">
            <a:xfrm>
              <a:off x="11207750" y="4239683"/>
              <a:ext cx="153988" cy="319088"/>
            </a:xfrm>
            <a:custGeom>
              <a:avLst/>
              <a:gdLst>
                <a:gd name="T0" fmla="*/ 41 w 41"/>
                <a:gd name="T1" fmla="*/ 77 h 85"/>
                <a:gd name="T2" fmla="*/ 33 w 41"/>
                <a:gd name="T3" fmla="*/ 7 h 85"/>
                <a:gd name="T4" fmla="*/ 24 w 41"/>
                <a:gd name="T5" fmla="*/ 1 h 85"/>
                <a:gd name="T6" fmla="*/ 0 w 41"/>
                <a:gd name="T7" fmla="*/ 7 h 85"/>
                <a:gd name="T8" fmla="*/ 22 w 41"/>
                <a:gd name="T9" fmla="*/ 85 h 85"/>
                <a:gd name="T10" fmla="*/ 33 w 41"/>
                <a:gd name="T11" fmla="*/ 85 h 85"/>
                <a:gd name="T12" fmla="*/ 41 w 41"/>
                <a:gd name="T13" fmla="*/ 77 h 85"/>
              </a:gdLst>
              <a:ahLst/>
              <a:cxnLst>
                <a:cxn ang="0">
                  <a:pos x="T0" y="T1"/>
                </a:cxn>
                <a:cxn ang="0">
                  <a:pos x="T2" y="T3"/>
                </a:cxn>
                <a:cxn ang="0">
                  <a:pos x="T4" y="T5"/>
                </a:cxn>
                <a:cxn ang="0">
                  <a:pos x="T6" y="T7"/>
                </a:cxn>
                <a:cxn ang="0">
                  <a:pos x="T8" y="T9"/>
                </a:cxn>
                <a:cxn ang="0">
                  <a:pos x="T10" y="T11"/>
                </a:cxn>
                <a:cxn ang="0">
                  <a:pos x="T12" y="T13"/>
                </a:cxn>
              </a:cxnLst>
              <a:rect l="0" t="0" r="r" b="b"/>
              <a:pathLst>
                <a:path w="41" h="85">
                  <a:moveTo>
                    <a:pt x="41" y="77"/>
                  </a:moveTo>
                  <a:cubicBezTo>
                    <a:pt x="33" y="7"/>
                    <a:pt x="33" y="7"/>
                    <a:pt x="33" y="7"/>
                  </a:cubicBezTo>
                  <a:cubicBezTo>
                    <a:pt x="32" y="2"/>
                    <a:pt x="28" y="0"/>
                    <a:pt x="24" y="1"/>
                  </a:cubicBezTo>
                  <a:cubicBezTo>
                    <a:pt x="0" y="7"/>
                    <a:pt x="0" y="7"/>
                    <a:pt x="0" y="7"/>
                  </a:cubicBezTo>
                  <a:cubicBezTo>
                    <a:pt x="0" y="7"/>
                    <a:pt x="25" y="32"/>
                    <a:pt x="22" y="85"/>
                  </a:cubicBezTo>
                  <a:cubicBezTo>
                    <a:pt x="33" y="85"/>
                    <a:pt x="33" y="85"/>
                    <a:pt x="33" y="85"/>
                  </a:cubicBezTo>
                  <a:cubicBezTo>
                    <a:pt x="38" y="85"/>
                    <a:pt x="41" y="81"/>
                    <a:pt x="41" y="7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dirty="0"/>
            </a:p>
          </p:txBody>
        </p:sp>
        <p:sp>
          <p:nvSpPr>
            <p:cNvPr id="16" name="Freeform 30"/>
            <p:cNvSpPr>
              <a:spLocks/>
            </p:cNvSpPr>
            <p:nvPr/>
          </p:nvSpPr>
          <p:spPr bwMode="black">
            <a:xfrm>
              <a:off x="10387012" y="4206346"/>
              <a:ext cx="176213" cy="352425"/>
            </a:xfrm>
            <a:custGeom>
              <a:avLst/>
              <a:gdLst>
                <a:gd name="T0" fmla="*/ 47 w 47"/>
                <a:gd name="T1" fmla="*/ 9 h 94"/>
                <a:gd name="T2" fmla="*/ 35 w 47"/>
                <a:gd name="T3" fmla="*/ 2 h 94"/>
                <a:gd name="T4" fmla="*/ 25 w 47"/>
                <a:gd name="T5" fmla="*/ 6 h 94"/>
                <a:gd name="T6" fmla="*/ 2 w 47"/>
                <a:gd name="T7" fmla="*/ 81 h 94"/>
                <a:gd name="T8" fmla="*/ 7 w 47"/>
                <a:gd name="T9" fmla="*/ 90 h 94"/>
                <a:gd name="T10" fmla="*/ 26 w 47"/>
                <a:gd name="T11" fmla="*/ 94 h 94"/>
                <a:gd name="T12" fmla="*/ 47 w 47"/>
                <a:gd name="T13" fmla="*/ 9 h 94"/>
              </a:gdLst>
              <a:ahLst/>
              <a:cxnLst>
                <a:cxn ang="0">
                  <a:pos x="T0" y="T1"/>
                </a:cxn>
                <a:cxn ang="0">
                  <a:pos x="T2" y="T3"/>
                </a:cxn>
                <a:cxn ang="0">
                  <a:pos x="T4" y="T5"/>
                </a:cxn>
                <a:cxn ang="0">
                  <a:pos x="T6" y="T7"/>
                </a:cxn>
                <a:cxn ang="0">
                  <a:pos x="T8" y="T9"/>
                </a:cxn>
                <a:cxn ang="0">
                  <a:pos x="T10" y="T11"/>
                </a:cxn>
                <a:cxn ang="0">
                  <a:pos x="T12" y="T13"/>
                </a:cxn>
              </a:cxnLst>
              <a:rect l="0" t="0" r="r" b="b"/>
              <a:pathLst>
                <a:path w="47" h="94">
                  <a:moveTo>
                    <a:pt x="47" y="9"/>
                  </a:moveTo>
                  <a:cubicBezTo>
                    <a:pt x="35" y="2"/>
                    <a:pt x="35" y="2"/>
                    <a:pt x="35" y="2"/>
                  </a:cubicBezTo>
                  <a:cubicBezTo>
                    <a:pt x="31" y="0"/>
                    <a:pt x="27" y="2"/>
                    <a:pt x="25" y="6"/>
                  </a:cubicBezTo>
                  <a:cubicBezTo>
                    <a:pt x="2" y="81"/>
                    <a:pt x="2" y="81"/>
                    <a:pt x="2" y="81"/>
                  </a:cubicBezTo>
                  <a:cubicBezTo>
                    <a:pt x="0" y="86"/>
                    <a:pt x="3" y="90"/>
                    <a:pt x="7" y="90"/>
                  </a:cubicBezTo>
                  <a:cubicBezTo>
                    <a:pt x="26" y="94"/>
                    <a:pt x="26" y="94"/>
                    <a:pt x="26" y="94"/>
                  </a:cubicBezTo>
                  <a:cubicBezTo>
                    <a:pt x="24" y="52"/>
                    <a:pt x="47" y="9"/>
                    <a:pt x="47" y="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dirty="0"/>
            </a:p>
          </p:txBody>
        </p:sp>
      </p:grpSp>
      <p:grpSp>
        <p:nvGrpSpPr>
          <p:cNvPr id="11" name="Group 10"/>
          <p:cNvGrpSpPr/>
          <p:nvPr userDrawn="1"/>
        </p:nvGrpSpPr>
        <p:grpSpPr bwMode="black">
          <a:xfrm>
            <a:off x="7904572" y="2242931"/>
            <a:ext cx="3176914" cy="1934622"/>
            <a:chOff x="10387012" y="4179358"/>
            <a:chExt cx="974726" cy="593725"/>
          </a:xfrm>
          <a:solidFill>
            <a:srgbClr val="FFFFFF"/>
          </a:solidFill>
        </p:grpSpPr>
        <p:sp>
          <p:nvSpPr>
            <p:cNvPr id="13" name="Freeform 26"/>
            <p:cNvSpPr>
              <a:spLocks/>
            </p:cNvSpPr>
            <p:nvPr/>
          </p:nvSpPr>
          <p:spPr bwMode="black">
            <a:xfrm>
              <a:off x="10506075" y="4258733"/>
              <a:ext cx="706438" cy="514350"/>
            </a:xfrm>
            <a:custGeom>
              <a:avLst/>
              <a:gdLst>
                <a:gd name="T0" fmla="*/ 183 w 188"/>
                <a:gd name="T1" fmla="*/ 84 h 137"/>
                <a:gd name="T2" fmla="*/ 104 w 188"/>
                <a:gd name="T3" fmla="*/ 27 h 137"/>
                <a:gd name="T4" fmla="*/ 86 w 188"/>
                <a:gd name="T5" fmla="*/ 19 h 137"/>
                <a:gd name="T6" fmla="*/ 59 w 188"/>
                <a:gd name="T7" fmla="*/ 34 h 137"/>
                <a:gd name="T8" fmla="*/ 56 w 188"/>
                <a:gd name="T9" fmla="*/ 36 h 137"/>
                <a:gd name="T10" fmla="*/ 43 w 188"/>
                <a:gd name="T11" fmla="*/ 38 h 137"/>
                <a:gd name="T12" fmla="*/ 43 w 188"/>
                <a:gd name="T13" fmla="*/ 38 h 137"/>
                <a:gd name="T14" fmla="*/ 26 w 188"/>
                <a:gd name="T15" fmla="*/ 27 h 137"/>
                <a:gd name="T16" fmla="*/ 24 w 188"/>
                <a:gd name="T17" fmla="*/ 14 h 137"/>
                <a:gd name="T18" fmla="*/ 31 w 188"/>
                <a:gd name="T19" fmla="*/ 0 h 137"/>
                <a:gd name="T20" fmla="*/ 21 w 188"/>
                <a:gd name="T21" fmla="*/ 0 h 137"/>
                <a:gd name="T22" fmla="*/ 1 w 188"/>
                <a:gd name="T23" fmla="*/ 79 h 137"/>
                <a:gd name="T24" fmla="*/ 4 w 188"/>
                <a:gd name="T25" fmla="*/ 80 h 137"/>
                <a:gd name="T26" fmla="*/ 16 w 188"/>
                <a:gd name="T27" fmla="*/ 70 h 137"/>
                <a:gd name="T28" fmla="*/ 22 w 188"/>
                <a:gd name="T29" fmla="*/ 70 h 137"/>
                <a:gd name="T30" fmla="*/ 32 w 188"/>
                <a:gd name="T31" fmla="*/ 74 h 137"/>
                <a:gd name="T32" fmla="*/ 43 w 188"/>
                <a:gd name="T33" fmla="*/ 72 h 137"/>
                <a:gd name="T34" fmla="*/ 44 w 188"/>
                <a:gd name="T35" fmla="*/ 72 h 137"/>
                <a:gd name="T36" fmla="*/ 53 w 188"/>
                <a:gd name="T37" fmla="*/ 76 h 137"/>
                <a:gd name="T38" fmla="*/ 65 w 188"/>
                <a:gd name="T39" fmla="*/ 74 h 137"/>
                <a:gd name="T40" fmla="*/ 67 w 188"/>
                <a:gd name="T41" fmla="*/ 74 h 137"/>
                <a:gd name="T42" fmla="*/ 80 w 188"/>
                <a:gd name="T43" fmla="*/ 88 h 137"/>
                <a:gd name="T44" fmla="*/ 83 w 188"/>
                <a:gd name="T45" fmla="*/ 88 h 137"/>
                <a:gd name="T46" fmla="*/ 85 w 188"/>
                <a:gd name="T47" fmla="*/ 89 h 137"/>
                <a:gd name="T48" fmla="*/ 99 w 188"/>
                <a:gd name="T49" fmla="*/ 108 h 137"/>
                <a:gd name="T50" fmla="*/ 99 w 188"/>
                <a:gd name="T51" fmla="*/ 110 h 137"/>
                <a:gd name="T52" fmla="*/ 96 w 188"/>
                <a:gd name="T53" fmla="*/ 124 h 137"/>
                <a:gd name="T54" fmla="*/ 114 w 188"/>
                <a:gd name="T55" fmla="*/ 137 h 137"/>
                <a:gd name="T56" fmla="*/ 123 w 188"/>
                <a:gd name="T57" fmla="*/ 132 h 137"/>
                <a:gd name="T58" fmla="*/ 124 w 188"/>
                <a:gd name="T59" fmla="*/ 124 h 137"/>
                <a:gd name="T60" fmla="*/ 108 w 188"/>
                <a:gd name="T61" fmla="*/ 112 h 137"/>
                <a:gd name="T62" fmla="*/ 107 w 188"/>
                <a:gd name="T63" fmla="*/ 109 h 137"/>
                <a:gd name="T64" fmla="*/ 110 w 188"/>
                <a:gd name="T65" fmla="*/ 109 h 137"/>
                <a:gd name="T66" fmla="*/ 136 w 188"/>
                <a:gd name="T67" fmla="*/ 127 h 137"/>
                <a:gd name="T68" fmla="*/ 145 w 188"/>
                <a:gd name="T69" fmla="*/ 123 h 137"/>
                <a:gd name="T70" fmla="*/ 147 w 188"/>
                <a:gd name="T71" fmla="*/ 114 h 137"/>
                <a:gd name="T72" fmla="*/ 117 w 188"/>
                <a:gd name="T73" fmla="*/ 93 h 137"/>
                <a:gd name="T74" fmla="*/ 117 w 188"/>
                <a:gd name="T75" fmla="*/ 90 h 137"/>
                <a:gd name="T76" fmla="*/ 120 w 188"/>
                <a:gd name="T77" fmla="*/ 89 h 137"/>
                <a:gd name="T78" fmla="*/ 156 w 188"/>
                <a:gd name="T79" fmla="*/ 116 h 137"/>
                <a:gd name="T80" fmla="*/ 165 w 188"/>
                <a:gd name="T81" fmla="*/ 111 h 137"/>
                <a:gd name="T82" fmla="*/ 167 w 188"/>
                <a:gd name="T83" fmla="*/ 102 h 137"/>
                <a:gd name="T84" fmla="*/ 137 w 188"/>
                <a:gd name="T85" fmla="*/ 81 h 137"/>
                <a:gd name="T86" fmla="*/ 136 w 188"/>
                <a:gd name="T87" fmla="*/ 78 h 137"/>
                <a:gd name="T88" fmla="*/ 139 w 188"/>
                <a:gd name="T89" fmla="*/ 77 h 137"/>
                <a:gd name="T90" fmla="*/ 176 w 188"/>
                <a:gd name="T91" fmla="*/ 104 h 137"/>
                <a:gd name="T92" fmla="*/ 185 w 188"/>
                <a:gd name="T93" fmla="*/ 99 h 137"/>
                <a:gd name="T94" fmla="*/ 183 w 188"/>
                <a:gd name="T95" fmla="*/ 8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8" h="137">
                  <a:moveTo>
                    <a:pt x="183" y="84"/>
                  </a:moveTo>
                  <a:cubicBezTo>
                    <a:pt x="104" y="27"/>
                    <a:pt x="104" y="27"/>
                    <a:pt x="104" y="27"/>
                  </a:cubicBezTo>
                  <a:cubicBezTo>
                    <a:pt x="86" y="19"/>
                    <a:pt x="86" y="19"/>
                    <a:pt x="86" y="19"/>
                  </a:cubicBezTo>
                  <a:cubicBezTo>
                    <a:pt x="59" y="34"/>
                    <a:pt x="59" y="34"/>
                    <a:pt x="59" y="34"/>
                  </a:cubicBezTo>
                  <a:cubicBezTo>
                    <a:pt x="56" y="36"/>
                    <a:pt x="56" y="36"/>
                    <a:pt x="56" y="36"/>
                  </a:cubicBezTo>
                  <a:cubicBezTo>
                    <a:pt x="52" y="38"/>
                    <a:pt x="47" y="39"/>
                    <a:pt x="43" y="38"/>
                  </a:cubicBezTo>
                  <a:cubicBezTo>
                    <a:pt x="43" y="38"/>
                    <a:pt x="43" y="38"/>
                    <a:pt x="43" y="38"/>
                  </a:cubicBezTo>
                  <a:cubicBezTo>
                    <a:pt x="36" y="38"/>
                    <a:pt x="30" y="34"/>
                    <a:pt x="26" y="27"/>
                  </a:cubicBezTo>
                  <a:cubicBezTo>
                    <a:pt x="24" y="23"/>
                    <a:pt x="23" y="19"/>
                    <a:pt x="24" y="14"/>
                  </a:cubicBezTo>
                  <a:cubicBezTo>
                    <a:pt x="24" y="9"/>
                    <a:pt x="27" y="4"/>
                    <a:pt x="31" y="0"/>
                  </a:cubicBezTo>
                  <a:cubicBezTo>
                    <a:pt x="25" y="0"/>
                    <a:pt x="21" y="0"/>
                    <a:pt x="21" y="0"/>
                  </a:cubicBezTo>
                  <a:cubicBezTo>
                    <a:pt x="21" y="0"/>
                    <a:pt x="0" y="40"/>
                    <a:pt x="1" y="79"/>
                  </a:cubicBezTo>
                  <a:cubicBezTo>
                    <a:pt x="4" y="80"/>
                    <a:pt x="4" y="80"/>
                    <a:pt x="4" y="80"/>
                  </a:cubicBezTo>
                  <a:cubicBezTo>
                    <a:pt x="6" y="75"/>
                    <a:pt x="10" y="72"/>
                    <a:pt x="16" y="70"/>
                  </a:cubicBezTo>
                  <a:cubicBezTo>
                    <a:pt x="18" y="70"/>
                    <a:pt x="20" y="70"/>
                    <a:pt x="22" y="70"/>
                  </a:cubicBezTo>
                  <a:cubicBezTo>
                    <a:pt x="25" y="70"/>
                    <a:pt x="29" y="72"/>
                    <a:pt x="32" y="74"/>
                  </a:cubicBezTo>
                  <a:cubicBezTo>
                    <a:pt x="35" y="72"/>
                    <a:pt x="39" y="71"/>
                    <a:pt x="43" y="72"/>
                  </a:cubicBezTo>
                  <a:cubicBezTo>
                    <a:pt x="43" y="72"/>
                    <a:pt x="44" y="72"/>
                    <a:pt x="44" y="72"/>
                  </a:cubicBezTo>
                  <a:cubicBezTo>
                    <a:pt x="48" y="72"/>
                    <a:pt x="51" y="74"/>
                    <a:pt x="53" y="76"/>
                  </a:cubicBezTo>
                  <a:cubicBezTo>
                    <a:pt x="56" y="74"/>
                    <a:pt x="60" y="73"/>
                    <a:pt x="65" y="74"/>
                  </a:cubicBezTo>
                  <a:cubicBezTo>
                    <a:pt x="65" y="74"/>
                    <a:pt x="66" y="74"/>
                    <a:pt x="67" y="74"/>
                  </a:cubicBezTo>
                  <a:cubicBezTo>
                    <a:pt x="74" y="76"/>
                    <a:pt x="79" y="81"/>
                    <a:pt x="80" y="88"/>
                  </a:cubicBezTo>
                  <a:cubicBezTo>
                    <a:pt x="81" y="88"/>
                    <a:pt x="82" y="88"/>
                    <a:pt x="83" y="88"/>
                  </a:cubicBezTo>
                  <a:cubicBezTo>
                    <a:pt x="84" y="88"/>
                    <a:pt x="84" y="88"/>
                    <a:pt x="85" y="89"/>
                  </a:cubicBezTo>
                  <a:cubicBezTo>
                    <a:pt x="94" y="91"/>
                    <a:pt x="100" y="99"/>
                    <a:pt x="99" y="108"/>
                  </a:cubicBezTo>
                  <a:cubicBezTo>
                    <a:pt x="99" y="109"/>
                    <a:pt x="99" y="110"/>
                    <a:pt x="99" y="110"/>
                  </a:cubicBezTo>
                  <a:cubicBezTo>
                    <a:pt x="96" y="124"/>
                    <a:pt x="96" y="124"/>
                    <a:pt x="96" y="124"/>
                  </a:cubicBezTo>
                  <a:cubicBezTo>
                    <a:pt x="114" y="137"/>
                    <a:pt x="114" y="137"/>
                    <a:pt x="114" y="137"/>
                  </a:cubicBezTo>
                  <a:cubicBezTo>
                    <a:pt x="117" y="137"/>
                    <a:pt x="120" y="135"/>
                    <a:pt x="123" y="132"/>
                  </a:cubicBezTo>
                  <a:cubicBezTo>
                    <a:pt x="124" y="130"/>
                    <a:pt x="125" y="127"/>
                    <a:pt x="124" y="124"/>
                  </a:cubicBezTo>
                  <a:cubicBezTo>
                    <a:pt x="108" y="112"/>
                    <a:pt x="108" y="112"/>
                    <a:pt x="108" y="112"/>
                  </a:cubicBezTo>
                  <a:cubicBezTo>
                    <a:pt x="107" y="111"/>
                    <a:pt x="107" y="110"/>
                    <a:pt x="107" y="109"/>
                  </a:cubicBezTo>
                  <a:cubicBezTo>
                    <a:pt x="108" y="108"/>
                    <a:pt x="109" y="108"/>
                    <a:pt x="110" y="109"/>
                  </a:cubicBezTo>
                  <a:cubicBezTo>
                    <a:pt x="136" y="127"/>
                    <a:pt x="136" y="127"/>
                    <a:pt x="136" y="127"/>
                  </a:cubicBezTo>
                  <a:cubicBezTo>
                    <a:pt x="140" y="127"/>
                    <a:pt x="143" y="126"/>
                    <a:pt x="145" y="123"/>
                  </a:cubicBezTo>
                  <a:cubicBezTo>
                    <a:pt x="147" y="120"/>
                    <a:pt x="147" y="117"/>
                    <a:pt x="147" y="114"/>
                  </a:cubicBezTo>
                  <a:cubicBezTo>
                    <a:pt x="117" y="93"/>
                    <a:pt x="117" y="93"/>
                    <a:pt x="117" y="93"/>
                  </a:cubicBezTo>
                  <a:cubicBezTo>
                    <a:pt x="116" y="92"/>
                    <a:pt x="116" y="91"/>
                    <a:pt x="117" y="90"/>
                  </a:cubicBezTo>
                  <a:cubicBezTo>
                    <a:pt x="117" y="89"/>
                    <a:pt x="119" y="89"/>
                    <a:pt x="120" y="89"/>
                  </a:cubicBezTo>
                  <a:cubicBezTo>
                    <a:pt x="156" y="116"/>
                    <a:pt x="156" y="116"/>
                    <a:pt x="156" y="116"/>
                  </a:cubicBezTo>
                  <a:cubicBezTo>
                    <a:pt x="159" y="116"/>
                    <a:pt x="163" y="114"/>
                    <a:pt x="165" y="111"/>
                  </a:cubicBezTo>
                  <a:cubicBezTo>
                    <a:pt x="167" y="108"/>
                    <a:pt x="167" y="105"/>
                    <a:pt x="167" y="102"/>
                  </a:cubicBezTo>
                  <a:cubicBezTo>
                    <a:pt x="137" y="81"/>
                    <a:pt x="137" y="81"/>
                    <a:pt x="137" y="81"/>
                  </a:cubicBezTo>
                  <a:cubicBezTo>
                    <a:pt x="136" y="80"/>
                    <a:pt x="136" y="79"/>
                    <a:pt x="136" y="78"/>
                  </a:cubicBezTo>
                  <a:cubicBezTo>
                    <a:pt x="137" y="77"/>
                    <a:pt x="138" y="76"/>
                    <a:pt x="139" y="77"/>
                  </a:cubicBezTo>
                  <a:cubicBezTo>
                    <a:pt x="176" y="104"/>
                    <a:pt x="176" y="104"/>
                    <a:pt x="176" y="104"/>
                  </a:cubicBezTo>
                  <a:cubicBezTo>
                    <a:pt x="180" y="104"/>
                    <a:pt x="183" y="102"/>
                    <a:pt x="185" y="99"/>
                  </a:cubicBezTo>
                  <a:cubicBezTo>
                    <a:pt x="188" y="94"/>
                    <a:pt x="187" y="87"/>
                    <a:pt x="183" y="8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dirty="0"/>
            </a:p>
          </p:txBody>
        </p:sp>
        <p:sp>
          <p:nvSpPr>
            <p:cNvPr id="17" name="Freeform 27"/>
            <p:cNvSpPr>
              <a:spLocks/>
            </p:cNvSpPr>
            <p:nvPr/>
          </p:nvSpPr>
          <p:spPr bwMode="black">
            <a:xfrm>
              <a:off x="10615612" y="4179358"/>
              <a:ext cx="657225" cy="376238"/>
            </a:xfrm>
            <a:custGeom>
              <a:avLst/>
              <a:gdLst>
                <a:gd name="T0" fmla="*/ 127 w 175"/>
                <a:gd name="T1" fmla="*/ 31 h 100"/>
                <a:gd name="T2" fmla="*/ 119 w 175"/>
                <a:gd name="T3" fmla="*/ 28 h 100"/>
                <a:gd name="T4" fmla="*/ 62 w 175"/>
                <a:gd name="T5" fmla="*/ 2 h 100"/>
                <a:gd name="T6" fmla="*/ 49 w 175"/>
                <a:gd name="T7" fmla="*/ 3 h 100"/>
                <a:gd name="T8" fmla="*/ 26 w 175"/>
                <a:gd name="T9" fmla="*/ 16 h 100"/>
                <a:gd name="T10" fmla="*/ 9 w 175"/>
                <a:gd name="T11" fmla="*/ 25 h 100"/>
                <a:gd name="T12" fmla="*/ 4 w 175"/>
                <a:gd name="T13" fmla="*/ 45 h 100"/>
                <a:gd name="T14" fmla="*/ 15 w 175"/>
                <a:gd name="T15" fmla="*/ 52 h 100"/>
                <a:gd name="T16" fmla="*/ 23 w 175"/>
                <a:gd name="T17" fmla="*/ 50 h 100"/>
                <a:gd name="T18" fmla="*/ 23 w 175"/>
                <a:gd name="T19" fmla="*/ 50 h 100"/>
                <a:gd name="T20" fmla="*/ 57 w 175"/>
                <a:gd name="T21" fmla="*/ 32 h 100"/>
                <a:gd name="T22" fmla="*/ 79 w 175"/>
                <a:gd name="T23" fmla="*/ 42 h 100"/>
                <a:gd name="T24" fmla="*/ 109 w 175"/>
                <a:gd name="T25" fmla="*/ 64 h 100"/>
                <a:gd name="T26" fmla="*/ 158 w 175"/>
                <a:gd name="T27" fmla="*/ 99 h 100"/>
                <a:gd name="T28" fmla="*/ 159 w 175"/>
                <a:gd name="T29" fmla="*/ 100 h 100"/>
                <a:gd name="T30" fmla="*/ 173 w 175"/>
                <a:gd name="T31" fmla="*/ 97 h 100"/>
                <a:gd name="T32" fmla="*/ 154 w 175"/>
                <a:gd name="T33" fmla="*/ 29 h 100"/>
                <a:gd name="T34" fmla="*/ 127 w 175"/>
                <a:gd name="T35" fmla="*/ 3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5" h="100">
                  <a:moveTo>
                    <a:pt x="127" y="31"/>
                  </a:moveTo>
                  <a:cubicBezTo>
                    <a:pt x="125" y="31"/>
                    <a:pt x="122" y="30"/>
                    <a:pt x="119" y="28"/>
                  </a:cubicBezTo>
                  <a:cubicBezTo>
                    <a:pt x="62" y="2"/>
                    <a:pt x="62" y="2"/>
                    <a:pt x="62" y="2"/>
                  </a:cubicBezTo>
                  <a:cubicBezTo>
                    <a:pt x="58" y="0"/>
                    <a:pt x="53" y="1"/>
                    <a:pt x="49" y="3"/>
                  </a:cubicBezTo>
                  <a:cubicBezTo>
                    <a:pt x="26" y="16"/>
                    <a:pt x="26" y="16"/>
                    <a:pt x="26" y="16"/>
                  </a:cubicBezTo>
                  <a:cubicBezTo>
                    <a:pt x="9" y="25"/>
                    <a:pt x="9" y="25"/>
                    <a:pt x="9" y="25"/>
                  </a:cubicBezTo>
                  <a:cubicBezTo>
                    <a:pt x="2" y="29"/>
                    <a:pt x="0" y="38"/>
                    <a:pt x="4" y="45"/>
                  </a:cubicBezTo>
                  <a:cubicBezTo>
                    <a:pt x="6" y="49"/>
                    <a:pt x="10" y="52"/>
                    <a:pt x="15" y="52"/>
                  </a:cubicBezTo>
                  <a:cubicBezTo>
                    <a:pt x="18" y="52"/>
                    <a:pt x="21" y="52"/>
                    <a:pt x="23" y="50"/>
                  </a:cubicBezTo>
                  <a:cubicBezTo>
                    <a:pt x="23" y="50"/>
                    <a:pt x="23" y="50"/>
                    <a:pt x="23" y="50"/>
                  </a:cubicBezTo>
                  <a:cubicBezTo>
                    <a:pt x="57" y="32"/>
                    <a:pt x="57" y="32"/>
                    <a:pt x="57" y="32"/>
                  </a:cubicBezTo>
                  <a:cubicBezTo>
                    <a:pt x="79" y="42"/>
                    <a:pt x="79" y="42"/>
                    <a:pt x="79" y="42"/>
                  </a:cubicBezTo>
                  <a:cubicBezTo>
                    <a:pt x="109" y="64"/>
                    <a:pt x="109" y="64"/>
                    <a:pt x="109" y="64"/>
                  </a:cubicBezTo>
                  <a:cubicBezTo>
                    <a:pt x="158" y="99"/>
                    <a:pt x="158" y="99"/>
                    <a:pt x="158" y="99"/>
                  </a:cubicBezTo>
                  <a:cubicBezTo>
                    <a:pt x="158" y="99"/>
                    <a:pt x="159" y="100"/>
                    <a:pt x="159" y="100"/>
                  </a:cubicBezTo>
                  <a:cubicBezTo>
                    <a:pt x="173" y="97"/>
                    <a:pt x="173" y="97"/>
                    <a:pt x="173" y="97"/>
                  </a:cubicBezTo>
                  <a:cubicBezTo>
                    <a:pt x="175" y="51"/>
                    <a:pt x="154" y="29"/>
                    <a:pt x="154" y="29"/>
                  </a:cubicBezTo>
                  <a:cubicBezTo>
                    <a:pt x="154" y="29"/>
                    <a:pt x="133" y="33"/>
                    <a:pt x="127" y="3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dirty="0"/>
            </a:p>
          </p:txBody>
        </p:sp>
        <p:sp>
          <p:nvSpPr>
            <p:cNvPr id="18" name="Freeform 28"/>
            <p:cNvSpPr>
              <a:spLocks/>
            </p:cNvSpPr>
            <p:nvPr/>
          </p:nvSpPr>
          <p:spPr bwMode="black">
            <a:xfrm>
              <a:off x="10536237" y="4544483"/>
              <a:ext cx="319088" cy="220663"/>
            </a:xfrm>
            <a:custGeom>
              <a:avLst/>
              <a:gdLst>
                <a:gd name="T0" fmla="*/ 76 w 85"/>
                <a:gd name="T1" fmla="*/ 20 h 59"/>
                <a:gd name="T2" fmla="*/ 64 w 85"/>
                <a:gd name="T3" fmla="*/ 25 h 59"/>
                <a:gd name="T4" fmla="*/ 65 w 85"/>
                <a:gd name="T5" fmla="*/ 18 h 59"/>
                <a:gd name="T6" fmla="*/ 57 w 85"/>
                <a:gd name="T7" fmla="*/ 5 h 59"/>
                <a:gd name="T8" fmla="*/ 44 w 85"/>
                <a:gd name="T9" fmla="*/ 13 h 59"/>
                <a:gd name="T10" fmla="*/ 44 w 85"/>
                <a:gd name="T11" fmla="*/ 14 h 59"/>
                <a:gd name="T12" fmla="*/ 35 w 85"/>
                <a:gd name="T13" fmla="*/ 3 h 59"/>
                <a:gd name="T14" fmla="*/ 23 w 85"/>
                <a:gd name="T15" fmla="*/ 10 h 59"/>
                <a:gd name="T16" fmla="*/ 23 w 85"/>
                <a:gd name="T17" fmla="*/ 10 h 59"/>
                <a:gd name="T18" fmla="*/ 10 w 85"/>
                <a:gd name="T19" fmla="*/ 1 h 59"/>
                <a:gd name="T20" fmla="*/ 1 w 85"/>
                <a:gd name="T21" fmla="*/ 14 h 59"/>
                <a:gd name="T22" fmla="*/ 4 w 85"/>
                <a:gd name="T23" fmla="*/ 28 h 59"/>
                <a:gd name="T24" fmla="*/ 14 w 85"/>
                <a:gd name="T25" fmla="*/ 36 h 59"/>
                <a:gd name="T26" fmla="*/ 17 w 85"/>
                <a:gd name="T27" fmla="*/ 36 h 59"/>
                <a:gd name="T28" fmla="*/ 19 w 85"/>
                <a:gd name="T29" fmla="*/ 35 h 59"/>
                <a:gd name="T30" fmla="*/ 27 w 85"/>
                <a:gd name="T31" fmla="*/ 43 h 59"/>
                <a:gd name="T32" fmla="*/ 28 w 85"/>
                <a:gd name="T33" fmla="*/ 43 h 59"/>
                <a:gd name="T34" fmla="*/ 39 w 85"/>
                <a:gd name="T35" fmla="*/ 38 h 59"/>
                <a:gd name="T36" fmla="*/ 38 w 85"/>
                <a:gd name="T37" fmla="*/ 39 h 59"/>
                <a:gd name="T38" fmla="*/ 47 w 85"/>
                <a:gd name="T39" fmla="*/ 52 h 59"/>
                <a:gd name="T40" fmla="*/ 48 w 85"/>
                <a:gd name="T41" fmla="*/ 52 h 59"/>
                <a:gd name="T42" fmla="*/ 58 w 85"/>
                <a:gd name="T43" fmla="*/ 47 h 59"/>
                <a:gd name="T44" fmla="*/ 67 w 85"/>
                <a:gd name="T45" fmla="*/ 59 h 59"/>
                <a:gd name="T46" fmla="*/ 68 w 85"/>
                <a:gd name="T47" fmla="*/ 59 h 59"/>
                <a:gd name="T48" fmla="*/ 80 w 85"/>
                <a:gd name="T49" fmla="*/ 50 h 59"/>
                <a:gd name="T50" fmla="*/ 84 w 85"/>
                <a:gd name="T51" fmla="*/ 33 h 59"/>
                <a:gd name="T52" fmla="*/ 76 w 85"/>
                <a:gd name="T53" fmla="*/ 2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 h="59">
                  <a:moveTo>
                    <a:pt x="76" y="20"/>
                  </a:moveTo>
                  <a:cubicBezTo>
                    <a:pt x="71" y="19"/>
                    <a:pt x="66" y="21"/>
                    <a:pt x="64" y="25"/>
                  </a:cubicBezTo>
                  <a:cubicBezTo>
                    <a:pt x="65" y="18"/>
                    <a:pt x="65" y="18"/>
                    <a:pt x="65" y="18"/>
                  </a:cubicBezTo>
                  <a:cubicBezTo>
                    <a:pt x="67" y="12"/>
                    <a:pt x="63" y="6"/>
                    <a:pt x="57" y="5"/>
                  </a:cubicBezTo>
                  <a:cubicBezTo>
                    <a:pt x="51" y="4"/>
                    <a:pt x="45" y="7"/>
                    <a:pt x="44" y="13"/>
                  </a:cubicBezTo>
                  <a:cubicBezTo>
                    <a:pt x="44" y="14"/>
                    <a:pt x="44" y="14"/>
                    <a:pt x="44" y="14"/>
                  </a:cubicBezTo>
                  <a:cubicBezTo>
                    <a:pt x="44" y="9"/>
                    <a:pt x="40" y="4"/>
                    <a:pt x="35" y="3"/>
                  </a:cubicBezTo>
                  <a:cubicBezTo>
                    <a:pt x="30" y="2"/>
                    <a:pt x="24" y="5"/>
                    <a:pt x="23" y="10"/>
                  </a:cubicBezTo>
                  <a:cubicBezTo>
                    <a:pt x="23" y="10"/>
                    <a:pt x="23" y="10"/>
                    <a:pt x="23" y="10"/>
                  </a:cubicBezTo>
                  <a:cubicBezTo>
                    <a:pt x="21" y="4"/>
                    <a:pt x="15" y="0"/>
                    <a:pt x="10" y="1"/>
                  </a:cubicBezTo>
                  <a:cubicBezTo>
                    <a:pt x="4" y="3"/>
                    <a:pt x="0" y="8"/>
                    <a:pt x="1" y="14"/>
                  </a:cubicBezTo>
                  <a:cubicBezTo>
                    <a:pt x="4" y="28"/>
                    <a:pt x="4" y="28"/>
                    <a:pt x="4" y="28"/>
                  </a:cubicBezTo>
                  <a:cubicBezTo>
                    <a:pt x="5" y="32"/>
                    <a:pt x="9" y="36"/>
                    <a:pt x="14" y="36"/>
                  </a:cubicBezTo>
                  <a:cubicBezTo>
                    <a:pt x="15" y="36"/>
                    <a:pt x="16" y="36"/>
                    <a:pt x="17" y="36"/>
                  </a:cubicBezTo>
                  <a:cubicBezTo>
                    <a:pt x="18" y="36"/>
                    <a:pt x="18" y="36"/>
                    <a:pt x="19" y="35"/>
                  </a:cubicBezTo>
                  <a:cubicBezTo>
                    <a:pt x="20" y="39"/>
                    <a:pt x="23" y="42"/>
                    <a:pt x="27" y="43"/>
                  </a:cubicBezTo>
                  <a:cubicBezTo>
                    <a:pt x="28" y="43"/>
                    <a:pt x="28" y="43"/>
                    <a:pt x="28" y="43"/>
                  </a:cubicBezTo>
                  <a:cubicBezTo>
                    <a:pt x="32" y="43"/>
                    <a:pt x="36" y="41"/>
                    <a:pt x="39" y="38"/>
                  </a:cubicBezTo>
                  <a:cubicBezTo>
                    <a:pt x="38" y="39"/>
                    <a:pt x="38" y="39"/>
                    <a:pt x="38" y="39"/>
                  </a:cubicBezTo>
                  <a:cubicBezTo>
                    <a:pt x="37" y="44"/>
                    <a:pt x="41" y="50"/>
                    <a:pt x="47" y="52"/>
                  </a:cubicBezTo>
                  <a:cubicBezTo>
                    <a:pt x="47" y="52"/>
                    <a:pt x="47" y="52"/>
                    <a:pt x="48" y="52"/>
                  </a:cubicBezTo>
                  <a:cubicBezTo>
                    <a:pt x="52" y="52"/>
                    <a:pt x="56" y="50"/>
                    <a:pt x="58" y="47"/>
                  </a:cubicBezTo>
                  <a:cubicBezTo>
                    <a:pt x="58" y="52"/>
                    <a:pt x="61" y="57"/>
                    <a:pt x="67" y="59"/>
                  </a:cubicBezTo>
                  <a:cubicBezTo>
                    <a:pt x="67" y="59"/>
                    <a:pt x="67" y="59"/>
                    <a:pt x="68" y="59"/>
                  </a:cubicBezTo>
                  <a:cubicBezTo>
                    <a:pt x="73" y="59"/>
                    <a:pt x="78" y="56"/>
                    <a:pt x="80" y="50"/>
                  </a:cubicBezTo>
                  <a:cubicBezTo>
                    <a:pt x="84" y="33"/>
                    <a:pt x="84" y="33"/>
                    <a:pt x="84" y="33"/>
                  </a:cubicBezTo>
                  <a:cubicBezTo>
                    <a:pt x="85" y="27"/>
                    <a:pt x="81" y="21"/>
                    <a:pt x="76" y="2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dirty="0"/>
            </a:p>
          </p:txBody>
        </p:sp>
        <p:sp>
          <p:nvSpPr>
            <p:cNvPr id="19" name="Freeform 29"/>
            <p:cNvSpPr>
              <a:spLocks/>
            </p:cNvSpPr>
            <p:nvPr/>
          </p:nvSpPr>
          <p:spPr bwMode="black">
            <a:xfrm>
              <a:off x="11207750" y="4239683"/>
              <a:ext cx="153988" cy="319088"/>
            </a:xfrm>
            <a:custGeom>
              <a:avLst/>
              <a:gdLst>
                <a:gd name="T0" fmla="*/ 41 w 41"/>
                <a:gd name="T1" fmla="*/ 77 h 85"/>
                <a:gd name="T2" fmla="*/ 33 w 41"/>
                <a:gd name="T3" fmla="*/ 7 h 85"/>
                <a:gd name="T4" fmla="*/ 24 w 41"/>
                <a:gd name="T5" fmla="*/ 1 h 85"/>
                <a:gd name="T6" fmla="*/ 0 w 41"/>
                <a:gd name="T7" fmla="*/ 7 h 85"/>
                <a:gd name="T8" fmla="*/ 22 w 41"/>
                <a:gd name="T9" fmla="*/ 85 h 85"/>
                <a:gd name="T10" fmla="*/ 33 w 41"/>
                <a:gd name="T11" fmla="*/ 85 h 85"/>
                <a:gd name="T12" fmla="*/ 41 w 41"/>
                <a:gd name="T13" fmla="*/ 77 h 85"/>
              </a:gdLst>
              <a:ahLst/>
              <a:cxnLst>
                <a:cxn ang="0">
                  <a:pos x="T0" y="T1"/>
                </a:cxn>
                <a:cxn ang="0">
                  <a:pos x="T2" y="T3"/>
                </a:cxn>
                <a:cxn ang="0">
                  <a:pos x="T4" y="T5"/>
                </a:cxn>
                <a:cxn ang="0">
                  <a:pos x="T6" y="T7"/>
                </a:cxn>
                <a:cxn ang="0">
                  <a:pos x="T8" y="T9"/>
                </a:cxn>
                <a:cxn ang="0">
                  <a:pos x="T10" y="T11"/>
                </a:cxn>
                <a:cxn ang="0">
                  <a:pos x="T12" y="T13"/>
                </a:cxn>
              </a:cxnLst>
              <a:rect l="0" t="0" r="r" b="b"/>
              <a:pathLst>
                <a:path w="41" h="85">
                  <a:moveTo>
                    <a:pt x="41" y="77"/>
                  </a:moveTo>
                  <a:cubicBezTo>
                    <a:pt x="33" y="7"/>
                    <a:pt x="33" y="7"/>
                    <a:pt x="33" y="7"/>
                  </a:cubicBezTo>
                  <a:cubicBezTo>
                    <a:pt x="32" y="2"/>
                    <a:pt x="28" y="0"/>
                    <a:pt x="24" y="1"/>
                  </a:cubicBezTo>
                  <a:cubicBezTo>
                    <a:pt x="0" y="7"/>
                    <a:pt x="0" y="7"/>
                    <a:pt x="0" y="7"/>
                  </a:cubicBezTo>
                  <a:cubicBezTo>
                    <a:pt x="0" y="7"/>
                    <a:pt x="25" y="32"/>
                    <a:pt x="22" y="85"/>
                  </a:cubicBezTo>
                  <a:cubicBezTo>
                    <a:pt x="33" y="85"/>
                    <a:pt x="33" y="85"/>
                    <a:pt x="33" y="85"/>
                  </a:cubicBezTo>
                  <a:cubicBezTo>
                    <a:pt x="38" y="85"/>
                    <a:pt x="41" y="81"/>
                    <a:pt x="41" y="7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dirty="0"/>
            </a:p>
          </p:txBody>
        </p:sp>
        <p:sp>
          <p:nvSpPr>
            <p:cNvPr id="20" name="Freeform 30"/>
            <p:cNvSpPr>
              <a:spLocks/>
            </p:cNvSpPr>
            <p:nvPr/>
          </p:nvSpPr>
          <p:spPr bwMode="black">
            <a:xfrm>
              <a:off x="10387012" y="4206346"/>
              <a:ext cx="176213" cy="352425"/>
            </a:xfrm>
            <a:custGeom>
              <a:avLst/>
              <a:gdLst>
                <a:gd name="T0" fmla="*/ 47 w 47"/>
                <a:gd name="T1" fmla="*/ 9 h 94"/>
                <a:gd name="T2" fmla="*/ 35 w 47"/>
                <a:gd name="T3" fmla="*/ 2 h 94"/>
                <a:gd name="T4" fmla="*/ 25 w 47"/>
                <a:gd name="T5" fmla="*/ 6 h 94"/>
                <a:gd name="T6" fmla="*/ 2 w 47"/>
                <a:gd name="T7" fmla="*/ 81 h 94"/>
                <a:gd name="T8" fmla="*/ 7 w 47"/>
                <a:gd name="T9" fmla="*/ 90 h 94"/>
                <a:gd name="T10" fmla="*/ 26 w 47"/>
                <a:gd name="T11" fmla="*/ 94 h 94"/>
                <a:gd name="T12" fmla="*/ 47 w 47"/>
                <a:gd name="T13" fmla="*/ 9 h 94"/>
              </a:gdLst>
              <a:ahLst/>
              <a:cxnLst>
                <a:cxn ang="0">
                  <a:pos x="T0" y="T1"/>
                </a:cxn>
                <a:cxn ang="0">
                  <a:pos x="T2" y="T3"/>
                </a:cxn>
                <a:cxn ang="0">
                  <a:pos x="T4" y="T5"/>
                </a:cxn>
                <a:cxn ang="0">
                  <a:pos x="T6" y="T7"/>
                </a:cxn>
                <a:cxn ang="0">
                  <a:pos x="T8" y="T9"/>
                </a:cxn>
                <a:cxn ang="0">
                  <a:pos x="T10" y="T11"/>
                </a:cxn>
                <a:cxn ang="0">
                  <a:pos x="T12" y="T13"/>
                </a:cxn>
              </a:cxnLst>
              <a:rect l="0" t="0" r="r" b="b"/>
              <a:pathLst>
                <a:path w="47" h="94">
                  <a:moveTo>
                    <a:pt x="47" y="9"/>
                  </a:moveTo>
                  <a:cubicBezTo>
                    <a:pt x="35" y="2"/>
                    <a:pt x="35" y="2"/>
                    <a:pt x="35" y="2"/>
                  </a:cubicBezTo>
                  <a:cubicBezTo>
                    <a:pt x="31" y="0"/>
                    <a:pt x="27" y="2"/>
                    <a:pt x="25" y="6"/>
                  </a:cubicBezTo>
                  <a:cubicBezTo>
                    <a:pt x="2" y="81"/>
                    <a:pt x="2" y="81"/>
                    <a:pt x="2" y="81"/>
                  </a:cubicBezTo>
                  <a:cubicBezTo>
                    <a:pt x="0" y="86"/>
                    <a:pt x="3" y="90"/>
                    <a:pt x="7" y="90"/>
                  </a:cubicBezTo>
                  <a:cubicBezTo>
                    <a:pt x="26" y="94"/>
                    <a:pt x="26" y="94"/>
                    <a:pt x="26" y="94"/>
                  </a:cubicBezTo>
                  <a:cubicBezTo>
                    <a:pt x="24" y="52"/>
                    <a:pt x="47" y="9"/>
                    <a:pt x="47" y="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dirty="0"/>
            </a:p>
          </p:txBody>
        </p:sp>
      </p:grpSp>
    </p:spTree>
    <p:extLst>
      <p:ext uri="{BB962C8B-B14F-4D97-AF65-F5344CB8AC3E}">
        <p14:creationId xmlns:p14="http://schemas.microsoft.com/office/powerpoint/2010/main" val="3525683714"/>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4_Demo, Video etc. &quot;special&quot; slides">
    <p:bg>
      <p:bgPr>
        <a:solidFill>
          <a:srgbClr val="FFBE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rgbClr val="FFE497"/>
                </a:solidFill>
                <a:effectLst/>
                <a:uLnTx/>
                <a:uFillTx/>
                <a:latin typeface="Segoe UI Light" pitchFamily="34" charset="0"/>
                <a:ea typeface="+mn-ea"/>
                <a:cs typeface="+mn-cs"/>
              </a:defRPr>
            </a:lvl1pPr>
          </a:lstStyle>
          <a:p>
            <a:pPr lvl="0"/>
            <a:r>
              <a:rPr lang="en-US" dirty="0" smtClean="0"/>
              <a:t>click to…</a:t>
            </a:r>
          </a:p>
        </p:txBody>
      </p:sp>
      <p:sp>
        <p:nvSpPr>
          <p:cNvPr id="25" name="Freeform 64"/>
          <p:cNvSpPr>
            <a:spLocks noEditPoints="1"/>
          </p:cNvSpPr>
          <p:nvPr/>
        </p:nvSpPr>
        <p:spPr bwMode="black">
          <a:xfrm>
            <a:off x="7923609" y="1932604"/>
            <a:ext cx="3013332" cy="2314242"/>
          </a:xfrm>
          <a:custGeom>
            <a:avLst/>
            <a:gdLst>
              <a:gd name="T0" fmla="*/ 12 w 221"/>
              <a:gd name="T1" fmla="*/ 104 h 170"/>
              <a:gd name="T2" fmla="*/ 6 w 221"/>
              <a:gd name="T3" fmla="*/ 103 h 170"/>
              <a:gd name="T4" fmla="*/ 2 w 221"/>
              <a:gd name="T5" fmla="*/ 108 h 170"/>
              <a:gd name="T6" fmla="*/ 10 w 221"/>
              <a:gd name="T7" fmla="*/ 141 h 170"/>
              <a:gd name="T8" fmla="*/ 16 w 221"/>
              <a:gd name="T9" fmla="*/ 143 h 170"/>
              <a:gd name="T10" fmla="*/ 21 w 221"/>
              <a:gd name="T11" fmla="*/ 139 h 170"/>
              <a:gd name="T12" fmla="*/ 12 w 221"/>
              <a:gd name="T13" fmla="*/ 104 h 170"/>
              <a:gd name="T14" fmla="*/ 185 w 221"/>
              <a:gd name="T15" fmla="*/ 8 h 170"/>
              <a:gd name="T16" fmla="*/ 219 w 221"/>
              <a:gd name="T17" fmla="*/ 136 h 170"/>
              <a:gd name="T18" fmla="*/ 209 w 221"/>
              <a:gd name="T19" fmla="*/ 139 h 170"/>
              <a:gd name="T20" fmla="*/ 175 w 221"/>
              <a:gd name="T21" fmla="*/ 10 h 170"/>
              <a:gd name="T22" fmla="*/ 185 w 221"/>
              <a:gd name="T23" fmla="*/ 8 h 170"/>
              <a:gd name="T24" fmla="*/ 104 w 221"/>
              <a:gd name="T25" fmla="*/ 170 h 170"/>
              <a:gd name="T26" fmla="*/ 85 w 221"/>
              <a:gd name="T27" fmla="*/ 170 h 170"/>
              <a:gd name="T28" fmla="*/ 63 w 221"/>
              <a:gd name="T29" fmla="*/ 143 h 170"/>
              <a:gd name="T30" fmla="*/ 73 w 221"/>
              <a:gd name="T31" fmla="*/ 143 h 170"/>
              <a:gd name="T32" fmla="*/ 85 w 221"/>
              <a:gd name="T33" fmla="*/ 157 h 170"/>
              <a:gd name="T34" fmla="*/ 104 w 221"/>
              <a:gd name="T35" fmla="*/ 157 h 170"/>
              <a:gd name="T36" fmla="*/ 116 w 221"/>
              <a:gd name="T37" fmla="*/ 143 h 170"/>
              <a:gd name="T38" fmla="*/ 128 w 221"/>
              <a:gd name="T39" fmla="*/ 143 h 170"/>
              <a:gd name="T40" fmla="*/ 104 w 221"/>
              <a:gd name="T41" fmla="*/ 170 h 170"/>
              <a:gd name="T42" fmla="*/ 18 w 221"/>
              <a:gd name="T43" fmla="*/ 102 h 170"/>
              <a:gd name="T44" fmla="*/ 168 w 221"/>
              <a:gd name="T45" fmla="*/ 16 h 170"/>
              <a:gd name="T46" fmla="*/ 172 w 221"/>
              <a:gd name="T47" fmla="*/ 30 h 170"/>
              <a:gd name="T48" fmla="*/ 20 w 221"/>
              <a:gd name="T49" fmla="*/ 109 h 170"/>
              <a:gd name="T50" fmla="*/ 18 w 221"/>
              <a:gd name="T51" fmla="*/ 102 h 170"/>
              <a:gd name="T52" fmla="*/ 185 w 221"/>
              <a:gd name="T53" fmla="*/ 79 h 170"/>
              <a:gd name="T54" fmla="*/ 201 w 221"/>
              <a:gd name="T55" fmla="*/ 137 h 170"/>
              <a:gd name="T56" fmla="*/ 28 w 221"/>
              <a:gd name="T57" fmla="*/ 138 h 170"/>
              <a:gd name="T58" fmla="*/ 24 w 221"/>
              <a:gd name="T59" fmla="*/ 122 h 170"/>
              <a:gd name="T60" fmla="*/ 185 w 221"/>
              <a:gd name="T61" fmla="*/ 7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1" h="170">
                <a:moveTo>
                  <a:pt x="12" y="104"/>
                </a:moveTo>
                <a:cubicBezTo>
                  <a:pt x="6" y="103"/>
                  <a:pt x="6" y="103"/>
                  <a:pt x="6" y="103"/>
                </a:cubicBezTo>
                <a:cubicBezTo>
                  <a:pt x="3" y="103"/>
                  <a:pt x="0" y="104"/>
                  <a:pt x="2" y="108"/>
                </a:cubicBezTo>
                <a:cubicBezTo>
                  <a:pt x="10" y="141"/>
                  <a:pt x="10" y="141"/>
                  <a:pt x="10" y="141"/>
                </a:cubicBezTo>
                <a:cubicBezTo>
                  <a:pt x="12" y="145"/>
                  <a:pt x="14" y="144"/>
                  <a:pt x="16" y="143"/>
                </a:cubicBezTo>
                <a:cubicBezTo>
                  <a:pt x="21" y="139"/>
                  <a:pt x="21" y="139"/>
                  <a:pt x="21" y="139"/>
                </a:cubicBezTo>
                <a:cubicBezTo>
                  <a:pt x="12" y="104"/>
                  <a:pt x="12" y="104"/>
                  <a:pt x="12" y="104"/>
                </a:cubicBezTo>
                <a:close/>
                <a:moveTo>
                  <a:pt x="185" y="8"/>
                </a:moveTo>
                <a:cubicBezTo>
                  <a:pt x="219" y="136"/>
                  <a:pt x="219" y="136"/>
                  <a:pt x="219" y="136"/>
                </a:cubicBezTo>
                <a:cubicBezTo>
                  <a:pt x="221" y="143"/>
                  <a:pt x="211" y="146"/>
                  <a:pt x="209" y="139"/>
                </a:cubicBezTo>
                <a:cubicBezTo>
                  <a:pt x="175" y="10"/>
                  <a:pt x="175" y="10"/>
                  <a:pt x="175" y="10"/>
                </a:cubicBezTo>
                <a:cubicBezTo>
                  <a:pt x="173" y="3"/>
                  <a:pt x="183" y="0"/>
                  <a:pt x="185" y="8"/>
                </a:cubicBezTo>
                <a:close/>
                <a:moveTo>
                  <a:pt x="104" y="170"/>
                </a:moveTo>
                <a:cubicBezTo>
                  <a:pt x="85" y="170"/>
                  <a:pt x="85" y="170"/>
                  <a:pt x="85" y="170"/>
                </a:cubicBezTo>
                <a:cubicBezTo>
                  <a:pt x="69" y="170"/>
                  <a:pt x="62" y="156"/>
                  <a:pt x="63" y="143"/>
                </a:cubicBezTo>
                <a:cubicBezTo>
                  <a:pt x="73" y="143"/>
                  <a:pt x="73" y="143"/>
                  <a:pt x="73" y="143"/>
                </a:cubicBezTo>
                <a:cubicBezTo>
                  <a:pt x="73" y="150"/>
                  <a:pt x="77" y="157"/>
                  <a:pt x="85" y="157"/>
                </a:cubicBezTo>
                <a:cubicBezTo>
                  <a:pt x="104" y="157"/>
                  <a:pt x="104" y="157"/>
                  <a:pt x="104" y="157"/>
                </a:cubicBezTo>
                <a:cubicBezTo>
                  <a:pt x="112" y="157"/>
                  <a:pt x="116" y="150"/>
                  <a:pt x="116" y="143"/>
                </a:cubicBezTo>
                <a:cubicBezTo>
                  <a:pt x="128" y="143"/>
                  <a:pt x="128" y="143"/>
                  <a:pt x="128" y="143"/>
                </a:cubicBezTo>
                <a:cubicBezTo>
                  <a:pt x="128" y="156"/>
                  <a:pt x="120" y="170"/>
                  <a:pt x="104" y="170"/>
                </a:cubicBezTo>
                <a:close/>
                <a:moveTo>
                  <a:pt x="18" y="102"/>
                </a:moveTo>
                <a:cubicBezTo>
                  <a:pt x="168" y="16"/>
                  <a:pt x="168" y="16"/>
                  <a:pt x="168" y="16"/>
                </a:cubicBezTo>
                <a:cubicBezTo>
                  <a:pt x="172" y="30"/>
                  <a:pt x="172" y="30"/>
                  <a:pt x="172" y="30"/>
                </a:cubicBezTo>
                <a:cubicBezTo>
                  <a:pt x="20" y="109"/>
                  <a:pt x="20" y="109"/>
                  <a:pt x="20" y="109"/>
                </a:cubicBezTo>
                <a:cubicBezTo>
                  <a:pt x="18" y="102"/>
                  <a:pt x="18" y="102"/>
                  <a:pt x="18" y="102"/>
                </a:cubicBezTo>
                <a:close/>
                <a:moveTo>
                  <a:pt x="185" y="79"/>
                </a:moveTo>
                <a:cubicBezTo>
                  <a:pt x="201" y="137"/>
                  <a:pt x="201" y="137"/>
                  <a:pt x="201" y="137"/>
                </a:cubicBezTo>
                <a:cubicBezTo>
                  <a:pt x="28" y="138"/>
                  <a:pt x="28" y="138"/>
                  <a:pt x="28" y="138"/>
                </a:cubicBezTo>
                <a:cubicBezTo>
                  <a:pt x="24" y="122"/>
                  <a:pt x="24" y="122"/>
                  <a:pt x="24" y="122"/>
                </a:cubicBezTo>
                <a:cubicBezTo>
                  <a:pt x="185" y="79"/>
                  <a:pt x="185" y="79"/>
                  <a:pt x="185" y="79"/>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dirty="0"/>
          </a:p>
        </p:txBody>
      </p:sp>
      <p:sp>
        <p:nvSpPr>
          <p:cNvPr id="6" name="Freeform 64"/>
          <p:cNvSpPr>
            <a:spLocks noEditPoints="1"/>
          </p:cNvSpPr>
          <p:nvPr userDrawn="1"/>
        </p:nvSpPr>
        <p:spPr bwMode="black">
          <a:xfrm>
            <a:off x="7923609" y="1932604"/>
            <a:ext cx="3013332" cy="2314242"/>
          </a:xfrm>
          <a:custGeom>
            <a:avLst/>
            <a:gdLst>
              <a:gd name="T0" fmla="*/ 12 w 221"/>
              <a:gd name="T1" fmla="*/ 104 h 170"/>
              <a:gd name="T2" fmla="*/ 6 w 221"/>
              <a:gd name="T3" fmla="*/ 103 h 170"/>
              <a:gd name="T4" fmla="*/ 2 w 221"/>
              <a:gd name="T5" fmla="*/ 108 h 170"/>
              <a:gd name="T6" fmla="*/ 10 w 221"/>
              <a:gd name="T7" fmla="*/ 141 h 170"/>
              <a:gd name="T8" fmla="*/ 16 w 221"/>
              <a:gd name="T9" fmla="*/ 143 h 170"/>
              <a:gd name="T10" fmla="*/ 21 w 221"/>
              <a:gd name="T11" fmla="*/ 139 h 170"/>
              <a:gd name="T12" fmla="*/ 12 w 221"/>
              <a:gd name="T13" fmla="*/ 104 h 170"/>
              <a:gd name="T14" fmla="*/ 185 w 221"/>
              <a:gd name="T15" fmla="*/ 8 h 170"/>
              <a:gd name="T16" fmla="*/ 219 w 221"/>
              <a:gd name="T17" fmla="*/ 136 h 170"/>
              <a:gd name="T18" fmla="*/ 209 w 221"/>
              <a:gd name="T19" fmla="*/ 139 h 170"/>
              <a:gd name="T20" fmla="*/ 175 w 221"/>
              <a:gd name="T21" fmla="*/ 10 h 170"/>
              <a:gd name="T22" fmla="*/ 185 w 221"/>
              <a:gd name="T23" fmla="*/ 8 h 170"/>
              <a:gd name="T24" fmla="*/ 104 w 221"/>
              <a:gd name="T25" fmla="*/ 170 h 170"/>
              <a:gd name="T26" fmla="*/ 85 w 221"/>
              <a:gd name="T27" fmla="*/ 170 h 170"/>
              <a:gd name="T28" fmla="*/ 63 w 221"/>
              <a:gd name="T29" fmla="*/ 143 h 170"/>
              <a:gd name="T30" fmla="*/ 73 w 221"/>
              <a:gd name="T31" fmla="*/ 143 h 170"/>
              <a:gd name="T32" fmla="*/ 85 w 221"/>
              <a:gd name="T33" fmla="*/ 157 h 170"/>
              <a:gd name="T34" fmla="*/ 104 w 221"/>
              <a:gd name="T35" fmla="*/ 157 h 170"/>
              <a:gd name="T36" fmla="*/ 116 w 221"/>
              <a:gd name="T37" fmla="*/ 143 h 170"/>
              <a:gd name="T38" fmla="*/ 128 w 221"/>
              <a:gd name="T39" fmla="*/ 143 h 170"/>
              <a:gd name="T40" fmla="*/ 104 w 221"/>
              <a:gd name="T41" fmla="*/ 170 h 170"/>
              <a:gd name="T42" fmla="*/ 18 w 221"/>
              <a:gd name="T43" fmla="*/ 102 h 170"/>
              <a:gd name="T44" fmla="*/ 168 w 221"/>
              <a:gd name="T45" fmla="*/ 16 h 170"/>
              <a:gd name="T46" fmla="*/ 172 w 221"/>
              <a:gd name="T47" fmla="*/ 30 h 170"/>
              <a:gd name="T48" fmla="*/ 20 w 221"/>
              <a:gd name="T49" fmla="*/ 109 h 170"/>
              <a:gd name="T50" fmla="*/ 18 w 221"/>
              <a:gd name="T51" fmla="*/ 102 h 170"/>
              <a:gd name="T52" fmla="*/ 185 w 221"/>
              <a:gd name="T53" fmla="*/ 79 h 170"/>
              <a:gd name="T54" fmla="*/ 201 w 221"/>
              <a:gd name="T55" fmla="*/ 137 h 170"/>
              <a:gd name="T56" fmla="*/ 28 w 221"/>
              <a:gd name="T57" fmla="*/ 138 h 170"/>
              <a:gd name="T58" fmla="*/ 24 w 221"/>
              <a:gd name="T59" fmla="*/ 122 h 170"/>
              <a:gd name="T60" fmla="*/ 185 w 221"/>
              <a:gd name="T61" fmla="*/ 7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1" h="170">
                <a:moveTo>
                  <a:pt x="12" y="104"/>
                </a:moveTo>
                <a:cubicBezTo>
                  <a:pt x="6" y="103"/>
                  <a:pt x="6" y="103"/>
                  <a:pt x="6" y="103"/>
                </a:cubicBezTo>
                <a:cubicBezTo>
                  <a:pt x="3" y="103"/>
                  <a:pt x="0" y="104"/>
                  <a:pt x="2" y="108"/>
                </a:cubicBezTo>
                <a:cubicBezTo>
                  <a:pt x="10" y="141"/>
                  <a:pt x="10" y="141"/>
                  <a:pt x="10" y="141"/>
                </a:cubicBezTo>
                <a:cubicBezTo>
                  <a:pt x="12" y="145"/>
                  <a:pt x="14" y="144"/>
                  <a:pt x="16" y="143"/>
                </a:cubicBezTo>
                <a:cubicBezTo>
                  <a:pt x="21" y="139"/>
                  <a:pt x="21" y="139"/>
                  <a:pt x="21" y="139"/>
                </a:cubicBezTo>
                <a:cubicBezTo>
                  <a:pt x="12" y="104"/>
                  <a:pt x="12" y="104"/>
                  <a:pt x="12" y="104"/>
                </a:cubicBezTo>
                <a:close/>
                <a:moveTo>
                  <a:pt x="185" y="8"/>
                </a:moveTo>
                <a:cubicBezTo>
                  <a:pt x="219" y="136"/>
                  <a:pt x="219" y="136"/>
                  <a:pt x="219" y="136"/>
                </a:cubicBezTo>
                <a:cubicBezTo>
                  <a:pt x="221" y="143"/>
                  <a:pt x="211" y="146"/>
                  <a:pt x="209" y="139"/>
                </a:cubicBezTo>
                <a:cubicBezTo>
                  <a:pt x="175" y="10"/>
                  <a:pt x="175" y="10"/>
                  <a:pt x="175" y="10"/>
                </a:cubicBezTo>
                <a:cubicBezTo>
                  <a:pt x="173" y="3"/>
                  <a:pt x="183" y="0"/>
                  <a:pt x="185" y="8"/>
                </a:cubicBezTo>
                <a:close/>
                <a:moveTo>
                  <a:pt x="104" y="170"/>
                </a:moveTo>
                <a:cubicBezTo>
                  <a:pt x="85" y="170"/>
                  <a:pt x="85" y="170"/>
                  <a:pt x="85" y="170"/>
                </a:cubicBezTo>
                <a:cubicBezTo>
                  <a:pt x="69" y="170"/>
                  <a:pt x="62" y="156"/>
                  <a:pt x="63" y="143"/>
                </a:cubicBezTo>
                <a:cubicBezTo>
                  <a:pt x="73" y="143"/>
                  <a:pt x="73" y="143"/>
                  <a:pt x="73" y="143"/>
                </a:cubicBezTo>
                <a:cubicBezTo>
                  <a:pt x="73" y="150"/>
                  <a:pt x="77" y="157"/>
                  <a:pt x="85" y="157"/>
                </a:cubicBezTo>
                <a:cubicBezTo>
                  <a:pt x="104" y="157"/>
                  <a:pt x="104" y="157"/>
                  <a:pt x="104" y="157"/>
                </a:cubicBezTo>
                <a:cubicBezTo>
                  <a:pt x="112" y="157"/>
                  <a:pt x="116" y="150"/>
                  <a:pt x="116" y="143"/>
                </a:cubicBezTo>
                <a:cubicBezTo>
                  <a:pt x="128" y="143"/>
                  <a:pt x="128" y="143"/>
                  <a:pt x="128" y="143"/>
                </a:cubicBezTo>
                <a:cubicBezTo>
                  <a:pt x="128" y="156"/>
                  <a:pt x="120" y="170"/>
                  <a:pt x="104" y="170"/>
                </a:cubicBezTo>
                <a:close/>
                <a:moveTo>
                  <a:pt x="18" y="102"/>
                </a:moveTo>
                <a:cubicBezTo>
                  <a:pt x="168" y="16"/>
                  <a:pt x="168" y="16"/>
                  <a:pt x="168" y="16"/>
                </a:cubicBezTo>
                <a:cubicBezTo>
                  <a:pt x="172" y="30"/>
                  <a:pt x="172" y="30"/>
                  <a:pt x="172" y="30"/>
                </a:cubicBezTo>
                <a:cubicBezTo>
                  <a:pt x="20" y="109"/>
                  <a:pt x="20" y="109"/>
                  <a:pt x="20" y="109"/>
                </a:cubicBezTo>
                <a:cubicBezTo>
                  <a:pt x="18" y="102"/>
                  <a:pt x="18" y="102"/>
                  <a:pt x="18" y="102"/>
                </a:cubicBezTo>
                <a:close/>
                <a:moveTo>
                  <a:pt x="185" y="79"/>
                </a:moveTo>
                <a:cubicBezTo>
                  <a:pt x="201" y="137"/>
                  <a:pt x="201" y="137"/>
                  <a:pt x="201" y="137"/>
                </a:cubicBezTo>
                <a:cubicBezTo>
                  <a:pt x="28" y="138"/>
                  <a:pt x="28" y="138"/>
                  <a:pt x="28" y="138"/>
                </a:cubicBezTo>
                <a:cubicBezTo>
                  <a:pt x="24" y="122"/>
                  <a:pt x="24" y="122"/>
                  <a:pt x="24" y="122"/>
                </a:cubicBezTo>
                <a:cubicBezTo>
                  <a:pt x="185" y="79"/>
                  <a:pt x="185" y="79"/>
                  <a:pt x="185" y="79"/>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dirty="0"/>
          </a:p>
        </p:txBody>
      </p:sp>
    </p:spTree>
    <p:extLst>
      <p:ext uri="{BB962C8B-B14F-4D97-AF65-F5344CB8AC3E}">
        <p14:creationId xmlns:p14="http://schemas.microsoft.com/office/powerpoint/2010/main" val="2393864327"/>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5_Demo, Video etc. &quot;special&quot; slides">
    <p:bg>
      <p:bgPr>
        <a:solidFill>
          <a:schemeClr val="accent3">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chemeClr val="accent3">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p:nvGrpSpPr>
        <p:grpSpPr>
          <a:xfrm>
            <a:off x="8882758" y="1905000"/>
            <a:ext cx="1277596" cy="3245368"/>
            <a:chOff x="7558088" y="1685925"/>
            <a:chExt cx="1322387" cy="3359150"/>
          </a:xfrm>
          <a:solidFill>
            <a:schemeClr val="bg1"/>
          </a:solidFill>
        </p:grpSpPr>
        <p:sp>
          <p:nvSpPr>
            <p:cNvPr id="12" name="Oval 6"/>
            <p:cNvSpPr>
              <a:spLocks noChangeArrowheads="1"/>
            </p:cNvSpPr>
            <p:nvPr userDrawn="1"/>
          </p:nvSpPr>
          <p:spPr bwMode="auto">
            <a:xfrm>
              <a:off x="7943850" y="1685925"/>
              <a:ext cx="547687" cy="5588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2"/>
            <p:cNvSpPr>
              <a:spLocks/>
            </p:cNvSpPr>
            <p:nvPr userDrawn="1"/>
          </p:nvSpPr>
          <p:spPr bwMode="auto">
            <a:xfrm>
              <a:off x="7558088" y="2308225"/>
              <a:ext cx="1322387" cy="2736850"/>
            </a:xfrm>
            <a:custGeom>
              <a:avLst/>
              <a:gdLst>
                <a:gd name="T0" fmla="*/ 327 w 353"/>
                <a:gd name="T1" fmla="*/ 30 h 730"/>
                <a:gd name="T2" fmla="*/ 327 w 353"/>
                <a:gd name="T3" fmla="*/ 30 h 730"/>
                <a:gd name="T4" fmla="*/ 323 w 353"/>
                <a:gd name="T5" fmla="*/ 26 h 730"/>
                <a:gd name="T6" fmla="*/ 321 w 353"/>
                <a:gd name="T7" fmla="*/ 24 h 730"/>
                <a:gd name="T8" fmla="*/ 320 w 353"/>
                <a:gd name="T9" fmla="*/ 23 h 730"/>
                <a:gd name="T10" fmla="*/ 287 w 353"/>
                <a:gd name="T11" fmla="*/ 5 h 730"/>
                <a:gd name="T12" fmla="*/ 287 w 353"/>
                <a:gd name="T13" fmla="*/ 5 h 730"/>
                <a:gd name="T14" fmla="*/ 283 w 353"/>
                <a:gd name="T15" fmla="*/ 4 h 730"/>
                <a:gd name="T16" fmla="*/ 282 w 353"/>
                <a:gd name="T17" fmla="*/ 4 h 730"/>
                <a:gd name="T18" fmla="*/ 280 w 353"/>
                <a:gd name="T19" fmla="*/ 3 h 730"/>
                <a:gd name="T20" fmla="*/ 277 w 353"/>
                <a:gd name="T21" fmla="*/ 2 h 730"/>
                <a:gd name="T22" fmla="*/ 276 w 353"/>
                <a:gd name="T23" fmla="*/ 2 h 730"/>
                <a:gd name="T24" fmla="*/ 272 w 353"/>
                <a:gd name="T25" fmla="*/ 2 h 730"/>
                <a:gd name="T26" fmla="*/ 272 w 353"/>
                <a:gd name="T27" fmla="*/ 1 h 730"/>
                <a:gd name="T28" fmla="*/ 267 w 353"/>
                <a:gd name="T29" fmla="*/ 1 h 730"/>
                <a:gd name="T30" fmla="*/ 267 w 353"/>
                <a:gd name="T31" fmla="*/ 1 h 730"/>
                <a:gd name="T32" fmla="*/ 263 w 353"/>
                <a:gd name="T33" fmla="*/ 1 h 730"/>
                <a:gd name="T34" fmla="*/ 262 w 353"/>
                <a:gd name="T35" fmla="*/ 1 h 730"/>
                <a:gd name="T36" fmla="*/ 258 w 353"/>
                <a:gd name="T37" fmla="*/ 0 h 730"/>
                <a:gd name="T38" fmla="*/ 258 w 353"/>
                <a:gd name="T39" fmla="*/ 0 h 730"/>
                <a:gd name="T40" fmla="*/ 96 w 353"/>
                <a:gd name="T41" fmla="*/ 0 h 730"/>
                <a:gd name="T42" fmla="*/ 95 w 353"/>
                <a:gd name="T43" fmla="*/ 0 h 730"/>
                <a:gd name="T44" fmla="*/ 95 w 353"/>
                <a:gd name="T45" fmla="*/ 0 h 730"/>
                <a:gd name="T46" fmla="*/ 0 w 353"/>
                <a:gd name="T47" fmla="*/ 95 h 730"/>
                <a:gd name="T48" fmla="*/ 0 w 353"/>
                <a:gd name="T49" fmla="*/ 323 h 730"/>
                <a:gd name="T50" fmla="*/ 32 w 353"/>
                <a:gd name="T51" fmla="*/ 356 h 730"/>
                <a:gd name="T52" fmla="*/ 64 w 353"/>
                <a:gd name="T53" fmla="*/ 323 h 730"/>
                <a:gd name="T54" fmla="*/ 64 w 353"/>
                <a:gd name="T55" fmla="*/ 117 h 730"/>
                <a:gd name="T56" fmla="*/ 81 w 353"/>
                <a:gd name="T57" fmla="*/ 117 h 730"/>
                <a:gd name="T58" fmla="*/ 81 w 353"/>
                <a:gd name="T59" fmla="*/ 687 h 730"/>
                <a:gd name="T60" fmla="*/ 125 w 353"/>
                <a:gd name="T61" fmla="*/ 730 h 730"/>
                <a:gd name="T62" fmla="*/ 168 w 353"/>
                <a:gd name="T63" fmla="*/ 687 h 730"/>
                <a:gd name="T64" fmla="*/ 168 w 353"/>
                <a:gd name="T65" fmla="*/ 358 h 730"/>
                <a:gd name="T66" fmla="*/ 185 w 353"/>
                <a:gd name="T67" fmla="*/ 358 h 730"/>
                <a:gd name="T68" fmla="*/ 185 w 353"/>
                <a:gd name="T69" fmla="*/ 687 h 730"/>
                <a:gd name="T70" fmla="*/ 228 w 353"/>
                <a:gd name="T71" fmla="*/ 730 h 730"/>
                <a:gd name="T72" fmla="*/ 272 w 353"/>
                <a:gd name="T73" fmla="*/ 687 h 730"/>
                <a:gd name="T74" fmla="*/ 272 w 353"/>
                <a:gd name="T75" fmla="*/ 683 h 730"/>
                <a:gd name="T76" fmla="*/ 272 w 353"/>
                <a:gd name="T77" fmla="*/ 687 h 730"/>
                <a:gd name="T78" fmla="*/ 272 w 353"/>
                <a:gd name="T79" fmla="*/ 117 h 730"/>
                <a:gd name="T80" fmla="*/ 289 w 353"/>
                <a:gd name="T81" fmla="*/ 117 h 730"/>
                <a:gd name="T82" fmla="*/ 289 w 353"/>
                <a:gd name="T83" fmla="*/ 315 h 730"/>
                <a:gd name="T84" fmla="*/ 289 w 353"/>
                <a:gd name="T85" fmla="*/ 314 h 730"/>
                <a:gd name="T86" fmla="*/ 289 w 353"/>
                <a:gd name="T87" fmla="*/ 323 h 730"/>
                <a:gd name="T88" fmla="*/ 294 w 353"/>
                <a:gd name="T89" fmla="*/ 342 h 730"/>
                <a:gd name="T90" fmla="*/ 321 w 353"/>
                <a:gd name="T91" fmla="*/ 356 h 730"/>
                <a:gd name="T92" fmla="*/ 353 w 353"/>
                <a:gd name="T93" fmla="*/ 325 h 730"/>
                <a:gd name="T94" fmla="*/ 353 w 353"/>
                <a:gd name="T95" fmla="*/ 323 h 730"/>
                <a:gd name="T96" fmla="*/ 353 w 353"/>
                <a:gd name="T97" fmla="*/ 323 h 730"/>
                <a:gd name="T98" fmla="*/ 353 w 353"/>
                <a:gd name="T99" fmla="*/ 298 h 730"/>
                <a:gd name="T100" fmla="*/ 353 w 353"/>
                <a:gd name="T101" fmla="*/ 95 h 730"/>
                <a:gd name="T102" fmla="*/ 327 w 353"/>
                <a:gd name="T103" fmla="*/ 30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3" h="730">
                  <a:moveTo>
                    <a:pt x="327" y="30"/>
                  </a:moveTo>
                  <a:cubicBezTo>
                    <a:pt x="327" y="30"/>
                    <a:pt x="327" y="30"/>
                    <a:pt x="327" y="30"/>
                  </a:cubicBezTo>
                  <a:cubicBezTo>
                    <a:pt x="326" y="29"/>
                    <a:pt x="324" y="27"/>
                    <a:pt x="323" y="26"/>
                  </a:cubicBezTo>
                  <a:cubicBezTo>
                    <a:pt x="322" y="25"/>
                    <a:pt x="321" y="25"/>
                    <a:pt x="321" y="24"/>
                  </a:cubicBezTo>
                  <a:cubicBezTo>
                    <a:pt x="320" y="24"/>
                    <a:pt x="320" y="24"/>
                    <a:pt x="320" y="23"/>
                  </a:cubicBezTo>
                  <a:cubicBezTo>
                    <a:pt x="310" y="15"/>
                    <a:pt x="299" y="9"/>
                    <a:pt x="287" y="5"/>
                  </a:cubicBezTo>
                  <a:cubicBezTo>
                    <a:pt x="287" y="5"/>
                    <a:pt x="287" y="5"/>
                    <a:pt x="287" y="5"/>
                  </a:cubicBezTo>
                  <a:cubicBezTo>
                    <a:pt x="286" y="5"/>
                    <a:pt x="285" y="4"/>
                    <a:pt x="283" y="4"/>
                  </a:cubicBezTo>
                  <a:cubicBezTo>
                    <a:pt x="283" y="4"/>
                    <a:pt x="283" y="4"/>
                    <a:pt x="282" y="4"/>
                  </a:cubicBezTo>
                  <a:cubicBezTo>
                    <a:pt x="281" y="3"/>
                    <a:pt x="280" y="3"/>
                    <a:pt x="280" y="3"/>
                  </a:cubicBezTo>
                  <a:cubicBezTo>
                    <a:pt x="279" y="3"/>
                    <a:pt x="278" y="3"/>
                    <a:pt x="277" y="2"/>
                  </a:cubicBezTo>
                  <a:cubicBezTo>
                    <a:pt x="277" y="2"/>
                    <a:pt x="276" y="2"/>
                    <a:pt x="276" y="2"/>
                  </a:cubicBezTo>
                  <a:cubicBezTo>
                    <a:pt x="274" y="2"/>
                    <a:pt x="273" y="2"/>
                    <a:pt x="272" y="2"/>
                  </a:cubicBezTo>
                  <a:cubicBezTo>
                    <a:pt x="272" y="2"/>
                    <a:pt x="272" y="2"/>
                    <a:pt x="272" y="1"/>
                  </a:cubicBezTo>
                  <a:cubicBezTo>
                    <a:pt x="270" y="1"/>
                    <a:pt x="269" y="1"/>
                    <a:pt x="267" y="1"/>
                  </a:cubicBezTo>
                  <a:cubicBezTo>
                    <a:pt x="267" y="1"/>
                    <a:pt x="267" y="1"/>
                    <a:pt x="267" y="1"/>
                  </a:cubicBezTo>
                  <a:cubicBezTo>
                    <a:pt x="266" y="1"/>
                    <a:pt x="264" y="1"/>
                    <a:pt x="263" y="1"/>
                  </a:cubicBezTo>
                  <a:cubicBezTo>
                    <a:pt x="262" y="1"/>
                    <a:pt x="262" y="1"/>
                    <a:pt x="262" y="1"/>
                  </a:cubicBezTo>
                  <a:cubicBezTo>
                    <a:pt x="261" y="1"/>
                    <a:pt x="259" y="0"/>
                    <a:pt x="258" y="0"/>
                  </a:cubicBezTo>
                  <a:cubicBezTo>
                    <a:pt x="258" y="0"/>
                    <a:pt x="258" y="0"/>
                    <a:pt x="258" y="0"/>
                  </a:cubicBezTo>
                  <a:cubicBezTo>
                    <a:pt x="96" y="0"/>
                    <a:pt x="96" y="0"/>
                    <a:pt x="96" y="0"/>
                  </a:cubicBezTo>
                  <a:cubicBezTo>
                    <a:pt x="95" y="0"/>
                    <a:pt x="95" y="0"/>
                    <a:pt x="95" y="0"/>
                  </a:cubicBezTo>
                  <a:cubicBezTo>
                    <a:pt x="95" y="0"/>
                    <a:pt x="95" y="0"/>
                    <a:pt x="95" y="0"/>
                  </a:cubicBezTo>
                  <a:cubicBezTo>
                    <a:pt x="43" y="1"/>
                    <a:pt x="0" y="43"/>
                    <a:pt x="0" y="95"/>
                  </a:cubicBezTo>
                  <a:cubicBezTo>
                    <a:pt x="0" y="323"/>
                    <a:pt x="0" y="323"/>
                    <a:pt x="0" y="323"/>
                  </a:cubicBezTo>
                  <a:cubicBezTo>
                    <a:pt x="0" y="341"/>
                    <a:pt x="15" y="356"/>
                    <a:pt x="32" y="356"/>
                  </a:cubicBezTo>
                  <a:cubicBezTo>
                    <a:pt x="50" y="356"/>
                    <a:pt x="64" y="341"/>
                    <a:pt x="64" y="323"/>
                  </a:cubicBezTo>
                  <a:cubicBezTo>
                    <a:pt x="64" y="117"/>
                    <a:pt x="64" y="117"/>
                    <a:pt x="64" y="117"/>
                  </a:cubicBezTo>
                  <a:cubicBezTo>
                    <a:pt x="81" y="117"/>
                    <a:pt x="81" y="117"/>
                    <a:pt x="81" y="117"/>
                  </a:cubicBezTo>
                  <a:cubicBezTo>
                    <a:pt x="81" y="687"/>
                    <a:pt x="81" y="687"/>
                    <a:pt x="81" y="687"/>
                  </a:cubicBezTo>
                  <a:cubicBezTo>
                    <a:pt x="81" y="711"/>
                    <a:pt x="101" y="730"/>
                    <a:pt x="125" y="730"/>
                  </a:cubicBezTo>
                  <a:cubicBezTo>
                    <a:pt x="148" y="730"/>
                    <a:pt x="168" y="711"/>
                    <a:pt x="168" y="687"/>
                  </a:cubicBezTo>
                  <a:cubicBezTo>
                    <a:pt x="168" y="358"/>
                    <a:pt x="168" y="358"/>
                    <a:pt x="168" y="358"/>
                  </a:cubicBezTo>
                  <a:cubicBezTo>
                    <a:pt x="185" y="358"/>
                    <a:pt x="185" y="358"/>
                    <a:pt x="185" y="358"/>
                  </a:cubicBezTo>
                  <a:cubicBezTo>
                    <a:pt x="185" y="687"/>
                    <a:pt x="185" y="687"/>
                    <a:pt x="185" y="687"/>
                  </a:cubicBezTo>
                  <a:cubicBezTo>
                    <a:pt x="185" y="711"/>
                    <a:pt x="204" y="730"/>
                    <a:pt x="228" y="730"/>
                  </a:cubicBezTo>
                  <a:cubicBezTo>
                    <a:pt x="252" y="730"/>
                    <a:pt x="272" y="711"/>
                    <a:pt x="272" y="687"/>
                  </a:cubicBezTo>
                  <a:cubicBezTo>
                    <a:pt x="272" y="686"/>
                    <a:pt x="272" y="685"/>
                    <a:pt x="272" y="683"/>
                  </a:cubicBezTo>
                  <a:cubicBezTo>
                    <a:pt x="272" y="687"/>
                    <a:pt x="272" y="687"/>
                    <a:pt x="272" y="687"/>
                  </a:cubicBezTo>
                  <a:cubicBezTo>
                    <a:pt x="272" y="687"/>
                    <a:pt x="272" y="687"/>
                    <a:pt x="272" y="117"/>
                  </a:cubicBezTo>
                  <a:cubicBezTo>
                    <a:pt x="272" y="117"/>
                    <a:pt x="272" y="117"/>
                    <a:pt x="289" y="117"/>
                  </a:cubicBezTo>
                  <a:cubicBezTo>
                    <a:pt x="289" y="117"/>
                    <a:pt x="289" y="117"/>
                    <a:pt x="289" y="315"/>
                  </a:cubicBezTo>
                  <a:cubicBezTo>
                    <a:pt x="289" y="314"/>
                    <a:pt x="289" y="314"/>
                    <a:pt x="289" y="314"/>
                  </a:cubicBezTo>
                  <a:cubicBezTo>
                    <a:pt x="289" y="323"/>
                    <a:pt x="289" y="323"/>
                    <a:pt x="289" y="323"/>
                  </a:cubicBezTo>
                  <a:cubicBezTo>
                    <a:pt x="289" y="330"/>
                    <a:pt x="291" y="337"/>
                    <a:pt x="294" y="342"/>
                  </a:cubicBezTo>
                  <a:cubicBezTo>
                    <a:pt x="300" y="350"/>
                    <a:pt x="310" y="356"/>
                    <a:pt x="321" y="356"/>
                  </a:cubicBezTo>
                  <a:cubicBezTo>
                    <a:pt x="338" y="356"/>
                    <a:pt x="352" y="342"/>
                    <a:pt x="353" y="325"/>
                  </a:cubicBezTo>
                  <a:cubicBezTo>
                    <a:pt x="353" y="324"/>
                    <a:pt x="353" y="324"/>
                    <a:pt x="353" y="323"/>
                  </a:cubicBezTo>
                  <a:cubicBezTo>
                    <a:pt x="353" y="323"/>
                    <a:pt x="353" y="323"/>
                    <a:pt x="353" y="323"/>
                  </a:cubicBezTo>
                  <a:cubicBezTo>
                    <a:pt x="353" y="298"/>
                    <a:pt x="353" y="298"/>
                    <a:pt x="353" y="298"/>
                  </a:cubicBezTo>
                  <a:cubicBezTo>
                    <a:pt x="353" y="270"/>
                    <a:pt x="353" y="213"/>
                    <a:pt x="353" y="95"/>
                  </a:cubicBezTo>
                  <a:cubicBezTo>
                    <a:pt x="353" y="70"/>
                    <a:pt x="343" y="47"/>
                    <a:pt x="327"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8" name="Group 7"/>
          <p:cNvGrpSpPr/>
          <p:nvPr userDrawn="1"/>
        </p:nvGrpSpPr>
        <p:grpSpPr>
          <a:xfrm>
            <a:off x="8882758" y="1905000"/>
            <a:ext cx="1277596" cy="3245368"/>
            <a:chOff x="7558088" y="1685925"/>
            <a:chExt cx="1322387" cy="3359150"/>
          </a:xfrm>
          <a:solidFill>
            <a:schemeClr val="bg1"/>
          </a:solidFill>
        </p:grpSpPr>
        <p:sp>
          <p:nvSpPr>
            <p:cNvPr id="10" name="Oval 6"/>
            <p:cNvSpPr>
              <a:spLocks noChangeArrowheads="1"/>
            </p:cNvSpPr>
            <p:nvPr userDrawn="1"/>
          </p:nvSpPr>
          <p:spPr bwMode="auto">
            <a:xfrm>
              <a:off x="7943850" y="1685925"/>
              <a:ext cx="547687" cy="5588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10"/>
            <p:cNvSpPr>
              <a:spLocks/>
            </p:cNvSpPr>
            <p:nvPr userDrawn="1"/>
          </p:nvSpPr>
          <p:spPr bwMode="auto">
            <a:xfrm>
              <a:off x="7558088" y="2308225"/>
              <a:ext cx="1322387" cy="2736850"/>
            </a:xfrm>
            <a:custGeom>
              <a:avLst/>
              <a:gdLst>
                <a:gd name="T0" fmla="*/ 327 w 353"/>
                <a:gd name="T1" fmla="*/ 30 h 730"/>
                <a:gd name="T2" fmla="*/ 327 w 353"/>
                <a:gd name="T3" fmla="*/ 30 h 730"/>
                <a:gd name="T4" fmla="*/ 323 w 353"/>
                <a:gd name="T5" fmla="*/ 26 h 730"/>
                <a:gd name="T6" fmla="*/ 321 w 353"/>
                <a:gd name="T7" fmla="*/ 24 h 730"/>
                <a:gd name="T8" fmla="*/ 320 w 353"/>
                <a:gd name="T9" fmla="*/ 23 h 730"/>
                <a:gd name="T10" fmla="*/ 287 w 353"/>
                <a:gd name="T11" fmla="*/ 5 h 730"/>
                <a:gd name="T12" fmla="*/ 287 w 353"/>
                <a:gd name="T13" fmla="*/ 5 h 730"/>
                <a:gd name="T14" fmla="*/ 283 w 353"/>
                <a:gd name="T15" fmla="*/ 4 h 730"/>
                <a:gd name="T16" fmla="*/ 282 w 353"/>
                <a:gd name="T17" fmla="*/ 4 h 730"/>
                <a:gd name="T18" fmla="*/ 280 w 353"/>
                <a:gd name="T19" fmla="*/ 3 h 730"/>
                <a:gd name="T20" fmla="*/ 277 w 353"/>
                <a:gd name="T21" fmla="*/ 2 h 730"/>
                <a:gd name="T22" fmla="*/ 276 w 353"/>
                <a:gd name="T23" fmla="*/ 2 h 730"/>
                <a:gd name="T24" fmla="*/ 272 w 353"/>
                <a:gd name="T25" fmla="*/ 2 h 730"/>
                <a:gd name="T26" fmla="*/ 272 w 353"/>
                <a:gd name="T27" fmla="*/ 1 h 730"/>
                <a:gd name="T28" fmla="*/ 267 w 353"/>
                <a:gd name="T29" fmla="*/ 1 h 730"/>
                <a:gd name="T30" fmla="*/ 267 w 353"/>
                <a:gd name="T31" fmla="*/ 1 h 730"/>
                <a:gd name="T32" fmla="*/ 263 w 353"/>
                <a:gd name="T33" fmla="*/ 1 h 730"/>
                <a:gd name="T34" fmla="*/ 262 w 353"/>
                <a:gd name="T35" fmla="*/ 1 h 730"/>
                <a:gd name="T36" fmla="*/ 258 w 353"/>
                <a:gd name="T37" fmla="*/ 0 h 730"/>
                <a:gd name="T38" fmla="*/ 258 w 353"/>
                <a:gd name="T39" fmla="*/ 0 h 730"/>
                <a:gd name="T40" fmla="*/ 96 w 353"/>
                <a:gd name="T41" fmla="*/ 0 h 730"/>
                <a:gd name="T42" fmla="*/ 95 w 353"/>
                <a:gd name="T43" fmla="*/ 0 h 730"/>
                <a:gd name="T44" fmla="*/ 95 w 353"/>
                <a:gd name="T45" fmla="*/ 0 h 730"/>
                <a:gd name="T46" fmla="*/ 0 w 353"/>
                <a:gd name="T47" fmla="*/ 95 h 730"/>
                <a:gd name="T48" fmla="*/ 0 w 353"/>
                <a:gd name="T49" fmla="*/ 323 h 730"/>
                <a:gd name="T50" fmla="*/ 32 w 353"/>
                <a:gd name="T51" fmla="*/ 356 h 730"/>
                <a:gd name="T52" fmla="*/ 64 w 353"/>
                <a:gd name="T53" fmla="*/ 323 h 730"/>
                <a:gd name="T54" fmla="*/ 64 w 353"/>
                <a:gd name="T55" fmla="*/ 117 h 730"/>
                <a:gd name="T56" fmla="*/ 81 w 353"/>
                <a:gd name="T57" fmla="*/ 117 h 730"/>
                <a:gd name="T58" fmla="*/ 81 w 353"/>
                <a:gd name="T59" fmla="*/ 687 h 730"/>
                <a:gd name="T60" fmla="*/ 125 w 353"/>
                <a:gd name="T61" fmla="*/ 730 h 730"/>
                <a:gd name="T62" fmla="*/ 168 w 353"/>
                <a:gd name="T63" fmla="*/ 687 h 730"/>
                <a:gd name="T64" fmla="*/ 168 w 353"/>
                <a:gd name="T65" fmla="*/ 358 h 730"/>
                <a:gd name="T66" fmla="*/ 185 w 353"/>
                <a:gd name="T67" fmla="*/ 358 h 730"/>
                <a:gd name="T68" fmla="*/ 185 w 353"/>
                <a:gd name="T69" fmla="*/ 687 h 730"/>
                <a:gd name="T70" fmla="*/ 228 w 353"/>
                <a:gd name="T71" fmla="*/ 730 h 730"/>
                <a:gd name="T72" fmla="*/ 272 w 353"/>
                <a:gd name="T73" fmla="*/ 687 h 730"/>
                <a:gd name="T74" fmla="*/ 272 w 353"/>
                <a:gd name="T75" fmla="*/ 683 h 730"/>
                <a:gd name="T76" fmla="*/ 272 w 353"/>
                <a:gd name="T77" fmla="*/ 687 h 730"/>
                <a:gd name="T78" fmla="*/ 272 w 353"/>
                <a:gd name="T79" fmla="*/ 117 h 730"/>
                <a:gd name="T80" fmla="*/ 289 w 353"/>
                <a:gd name="T81" fmla="*/ 117 h 730"/>
                <a:gd name="T82" fmla="*/ 289 w 353"/>
                <a:gd name="T83" fmla="*/ 315 h 730"/>
                <a:gd name="T84" fmla="*/ 289 w 353"/>
                <a:gd name="T85" fmla="*/ 314 h 730"/>
                <a:gd name="T86" fmla="*/ 289 w 353"/>
                <a:gd name="T87" fmla="*/ 323 h 730"/>
                <a:gd name="T88" fmla="*/ 294 w 353"/>
                <a:gd name="T89" fmla="*/ 342 h 730"/>
                <a:gd name="T90" fmla="*/ 321 w 353"/>
                <a:gd name="T91" fmla="*/ 356 h 730"/>
                <a:gd name="T92" fmla="*/ 353 w 353"/>
                <a:gd name="T93" fmla="*/ 325 h 730"/>
                <a:gd name="T94" fmla="*/ 353 w 353"/>
                <a:gd name="T95" fmla="*/ 323 h 730"/>
                <a:gd name="T96" fmla="*/ 353 w 353"/>
                <a:gd name="T97" fmla="*/ 323 h 730"/>
                <a:gd name="T98" fmla="*/ 353 w 353"/>
                <a:gd name="T99" fmla="*/ 298 h 730"/>
                <a:gd name="T100" fmla="*/ 353 w 353"/>
                <a:gd name="T101" fmla="*/ 95 h 730"/>
                <a:gd name="T102" fmla="*/ 327 w 353"/>
                <a:gd name="T103" fmla="*/ 30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3" h="730">
                  <a:moveTo>
                    <a:pt x="327" y="30"/>
                  </a:moveTo>
                  <a:cubicBezTo>
                    <a:pt x="327" y="30"/>
                    <a:pt x="327" y="30"/>
                    <a:pt x="327" y="30"/>
                  </a:cubicBezTo>
                  <a:cubicBezTo>
                    <a:pt x="326" y="29"/>
                    <a:pt x="324" y="27"/>
                    <a:pt x="323" y="26"/>
                  </a:cubicBezTo>
                  <a:cubicBezTo>
                    <a:pt x="322" y="25"/>
                    <a:pt x="321" y="25"/>
                    <a:pt x="321" y="24"/>
                  </a:cubicBezTo>
                  <a:cubicBezTo>
                    <a:pt x="320" y="24"/>
                    <a:pt x="320" y="24"/>
                    <a:pt x="320" y="23"/>
                  </a:cubicBezTo>
                  <a:cubicBezTo>
                    <a:pt x="310" y="15"/>
                    <a:pt x="299" y="9"/>
                    <a:pt x="287" y="5"/>
                  </a:cubicBezTo>
                  <a:cubicBezTo>
                    <a:pt x="287" y="5"/>
                    <a:pt x="287" y="5"/>
                    <a:pt x="287" y="5"/>
                  </a:cubicBezTo>
                  <a:cubicBezTo>
                    <a:pt x="286" y="5"/>
                    <a:pt x="285" y="4"/>
                    <a:pt x="283" y="4"/>
                  </a:cubicBezTo>
                  <a:cubicBezTo>
                    <a:pt x="283" y="4"/>
                    <a:pt x="283" y="4"/>
                    <a:pt x="282" y="4"/>
                  </a:cubicBezTo>
                  <a:cubicBezTo>
                    <a:pt x="281" y="3"/>
                    <a:pt x="280" y="3"/>
                    <a:pt x="280" y="3"/>
                  </a:cubicBezTo>
                  <a:cubicBezTo>
                    <a:pt x="279" y="3"/>
                    <a:pt x="278" y="3"/>
                    <a:pt x="277" y="2"/>
                  </a:cubicBezTo>
                  <a:cubicBezTo>
                    <a:pt x="277" y="2"/>
                    <a:pt x="276" y="2"/>
                    <a:pt x="276" y="2"/>
                  </a:cubicBezTo>
                  <a:cubicBezTo>
                    <a:pt x="274" y="2"/>
                    <a:pt x="273" y="2"/>
                    <a:pt x="272" y="2"/>
                  </a:cubicBezTo>
                  <a:cubicBezTo>
                    <a:pt x="272" y="2"/>
                    <a:pt x="272" y="2"/>
                    <a:pt x="272" y="1"/>
                  </a:cubicBezTo>
                  <a:cubicBezTo>
                    <a:pt x="270" y="1"/>
                    <a:pt x="269" y="1"/>
                    <a:pt x="267" y="1"/>
                  </a:cubicBezTo>
                  <a:cubicBezTo>
                    <a:pt x="267" y="1"/>
                    <a:pt x="267" y="1"/>
                    <a:pt x="267" y="1"/>
                  </a:cubicBezTo>
                  <a:cubicBezTo>
                    <a:pt x="266" y="1"/>
                    <a:pt x="264" y="1"/>
                    <a:pt x="263" y="1"/>
                  </a:cubicBezTo>
                  <a:cubicBezTo>
                    <a:pt x="262" y="1"/>
                    <a:pt x="262" y="1"/>
                    <a:pt x="262" y="1"/>
                  </a:cubicBezTo>
                  <a:cubicBezTo>
                    <a:pt x="261" y="1"/>
                    <a:pt x="259" y="0"/>
                    <a:pt x="258" y="0"/>
                  </a:cubicBezTo>
                  <a:cubicBezTo>
                    <a:pt x="258" y="0"/>
                    <a:pt x="258" y="0"/>
                    <a:pt x="258" y="0"/>
                  </a:cubicBezTo>
                  <a:cubicBezTo>
                    <a:pt x="96" y="0"/>
                    <a:pt x="96" y="0"/>
                    <a:pt x="96" y="0"/>
                  </a:cubicBezTo>
                  <a:cubicBezTo>
                    <a:pt x="95" y="0"/>
                    <a:pt x="95" y="0"/>
                    <a:pt x="95" y="0"/>
                  </a:cubicBezTo>
                  <a:cubicBezTo>
                    <a:pt x="95" y="0"/>
                    <a:pt x="95" y="0"/>
                    <a:pt x="95" y="0"/>
                  </a:cubicBezTo>
                  <a:cubicBezTo>
                    <a:pt x="43" y="1"/>
                    <a:pt x="0" y="43"/>
                    <a:pt x="0" y="95"/>
                  </a:cubicBezTo>
                  <a:cubicBezTo>
                    <a:pt x="0" y="323"/>
                    <a:pt x="0" y="323"/>
                    <a:pt x="0" y="323"/>
                  </a:cubicBezTo>
                  <a:cubicBezTo>
                    <a:pt x="0" y="341"/>
                    <a:pt x="15" y="356"/>
                    <a:pt x="32" y="356"/>
                  </a:cubicBezTo>
                  <a:cubicBezTo>
                    <a:pt x="50" y="356"/>
                    <a:pt x="64" y="341"/>
                    <a:pt x="64" y="323"/>
                  </a:cubicBezTo>
                  <a:cubicBezTo>
                    <a:pt x="64" y="117"/>
                    <a:pt x="64" y="117"/>
                    <a:pt x="64" y="117"/>
                  </a:cubicBezTo>
                  <a:cubicBezTo>
                    <a:pt x="81" y="117"/>
                    <a:pt x="81" y="117"/>
                    <a:pt x="81" y="117"/>
                  </a:cubicBezTo>
                  <a:cubicBezTo>
                    <a:pt x="81" y="687"/>
                    <a:pt x="81" y="687"/>
                    <a:pt x="81" y="687"/>
                  </a:cubicBezTo>
                  <a:cubicBezTo>
                    <a:pt x="81" y="711"/>
                    <a:pt x="101" y="730"/>
                    <a:pt x="125" y="730"/>
                  </a:cubicBezTo>
                  <a:cubicBezTo>
                    <a:pt x="148" y="730"/>
                    <a:pt x="168" y="711"/>
                    <a:pt x="168" y="687"/>
                  </a:cubicBezTo>
                  <a:cubicBezTo>
                    <a:pt x="168" y="358"/>
                    <a:pt x="168" y="358"/>
                    <a:pt x="168" y="358"/>
                  </a:cubicBezTo>
                  <a:cubicBezTo>
                    <a:pt x="185" y="358"/>
                    <a:pt x="185" y="358"/>
                    <a:pt x="185" y="358"/>
                  </a:cubicBezTo>
                  <a:cubicBezTo>
                    <a:pt x="185" y="687"/>
                    <a:pt x="185" y="687"/>
                    <a:pt x="185" y="687"/>
                  </a:cubicBezTo>
                  <a:cubicBezTo>
                    <a:pt x="185" y="711"/>
                    <a:pt x="204" y="730"/>
                    <a:pt x="228" y="730"/>
                  </a:cubicBezTo>
                  <a:cubicBezTo>
                    <a:pt x="252" y="730"/>
                    <a:pt x="272" y="711"/>
                    <a:pt x="272" y="687"/>
                  </a:cubicBezTo>
                  <a:cubicBezTo>
                    <a:pt x="272" y="686"/>
                    <a:pt x="272" y="685"/>
                    <a:pt x="272" y="683"/>
                  </a:cubicBezTo>
                  <a:cubicBezTo>
                    <a:pt x="272" y="687"/>
                    <a:pt x="272" y="687"/>
                    <a:pt x="272" y="687"/>
                  </a:cubicBezTo>
                  <a:cubicBezTo>
                    <a:pt x="272" y="687"/>
                    <a:pt x="272" y="687"/>
                    <a:pt x="272" y="117"/>
                  </a:cubicBezTo>
                  <a:cubicBezTo>
                    <a:pt x="272" y="117"/>
                    <a:pt x="272" y="117"/>
                    <a:pt x="289" y="117"/>
                  </a:cubicBezTo>
                  <a:cubicBezTo>
                    <a:pt x="289" y="117"/>
                    <a:pt x="289" y="117"/>
                    <a:pt x="289" y="315"/>
                  </a:cubicBezTo>
                  <a:cubicBezTo>
                    <a:pt x="289" y="314"/>
                    <a:pt x="289" y="314"/>
                    <a:pt x="289" y="314"/>
                  </a:cubicBezTo>
                  <a:cubicBezTo>
                    <a:pt x="289" y="323"/>
                    <a:pt x="289" y="323"/>
                    <a:pt x="289" y="323"/>
                  </a:cubicBezTo>
                  <a:cubicBezTo>
                    <a:pt x="289" y="330"/>
                    <a:pt x="291" y="337"/>
                    <a:pt x="294" y="342"/>
                  </a:cubicBezTo>
                  <a:cubicBezTo>
                    <a:pt x="300" y="350"/>
                    <a:pt x="310" y="356"/>
                    <a:pt x="321" y="356"/>
                  </a:cubicBezTo>
                  <a:cubicBezTo>
                    <a:pt x="338" y="356"/>
                    <a:pt x="352" y="342"/>
                    <a:pt x="353" y="325"/>
                  </a:cubicBezTo>
                  <a:cubicBezTo>
                    <a:pt x="353" y="324"/>
                    <a:pt x="353" y="324"/>
                    <a:pt x="353" y="323"/>
                  </a:cubicBezTo>
                  <a:cubicBezTo>
                    <a:pt x="353" y="323"/>
                    <a:pt x="353" y="323"/>
                    <a:pt x="353" y="323"/>
                  </a:cubicBezTo>
                  <a:cubicBezTo>
                    <a:pt x="353" y="298"/>
                    <a:pt x="353" y="298"/>
                    <a:pt x="353" y="298"/>
                  </a:cubicBezTo>
                  <a:cubicBezTo>
                    <a:pt x="353" y="270"/>
                    <a:pt x="353" y="213"/>
                    <a:pt x="353" y="95"/>
                  </a:cubicBezTo>
                  <a:cubicBezTo>
                    <a:pt x="353" y="70"/>
                    <a:pt x="343" y="47"/>
                    <a:pt x="327"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680458582"/>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1_Section Divi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521208" y="1905000"/>
            <a:ext cx="10693401" cy="1378644"/>
          </a:xfrm>
        </p:spPr>
        <p:txBody>
          <a:bodyPr anchor="ctr" anchorCtr="0">
            <a:noAutofit/>
            <a:scene3d>
              <a:camera prst="orthographicFront"/>
              <a:lightRig rig="flat" dir="t"/>
            </a:scene3d>
            <a:sp3d>
              <a:contourClr>
                <a:schemeClr val="bg2"/>
              </a:contourClr>
            </a:sp3d>
          </a:bodyPr>
          <a:lstStyle>
            <a:lvl1pPr marL="0" indent="0" algn="l">
              <a:buFont typeface="Arial" pitchFamily="34" charset="0"/>
              <a:buNone/>
              <a:defRPr kumimoji="0" lang="en-US" sz="8800" b="0" i="0" u="none" strike="noStrike" kern="1200" cap="none" spc="-120" normalizeH="0" baseline="0" dirty="0" smtClean="0">
                <a:ln w="3175">
                  <a:noFill/>
                </a:ln>
                <a:solidFill>
                  <a:schemeClr val="bg1">
                    <a:alpha val="99000"/>
                  </a:schemeClr>
                </a:solidFill>
                <a:effectLst/>
                <a:uLnTx/>
                <a:uFillTx/>
                <a:latin typeface="Segoe UI Light"/>
                <a:ea typeface="+mn-ea"/>
                <a:cs typeface="Arial" charset="0"/>
              </a:defRPr>
            </a:lvl1pPr>
          </a:lstStyle>
          <a:p>
            <a:pPr lvl="0"/>
            <a:r>
              <a:rPr lang="en-US" smtClean="0"/>
              <a:t>Click to edit Master text styles</a:t>
            </a:r>
          </a:p>
        </p:txBody>
      </p:sp>
      <p:pic>
        <p:nvPicPr>
          <p:cNvPr id="8" name="Picture 7"/>
          <p:cNvPicPr>
            <a:picLocks noChangeAspect="1"/>
          </p:cNvPicPr>
          <p:nvPr/>
        </p:nvPicPr>
        <p:blipFill>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9161564" y="6338047"/>
            <a:ext cx="2506561" cy="291353"/>
          </a:xfrm>
          <a:prstGeom prst="rect">
            <a:avLst/>
          </a:prstGeom>
        </p:spPr>
      </p:pic>
      <p:pic>
        <p:nvPicPr>
          <p:cNvPr id="4" name="Picture 3"/>
          <p:cNvPicPr>
            <a:picLocks noChangeAspect="1"/>
          </p:cNvPicPr>
          <p:nvPr userDrawn="1"/>
        </p:nvPicPr>
        <p:blipFill>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9161564" y="6338047"/>
            <a:ext cx="2506561" cy="291353"/>
          </a:xfrm>
          <a:prstGeom prst="rect">
            <a:avLst/>
          </a:prstGeom>
        </p:spPr>
      </p:pic>
    </p:spTree>
    <p:extLst>
      <p:ext uri="{BB962C8B-B14F-4D97-AF65-F5344CB8AC3E}">
        <p14:creationId xmlns:p14="http://schemas.microsoft.com/office/powerpoint/2010/main" val="3573048368"/>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Brandin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black">
          <a:xfrm>
            <a:off x="4321174" y="3140274"/>
            <a:ext cx="3546476" cy="577452"/>
          </a:xfrm>
          <a:prstGeom prst="rect">
            <a:avLst/>
          </a:prstGeom>
          <a:noFill/>
          <a:ln>
            <a:noFill/>
          </a:ln>
        </p:spPr>
      </p:pic>
      <p:sp>
        <p:nvSpPr>
          <p:cNvPr id="3" name="Text Box 3"/>
          <p:cNvSpPr txBox="1">
            <a:spLocks noChangeArrowheads="1"/>
          </p:cNvSpPr>
          <p:nvPr/>
        </p:nvSpPr>
        <p:spPr bwMode="blackWhite">
          <a:xfrm>
            <a:off x="507868" y="6083573"/>
            <a:ext cx="11173090" cy="415484"/>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700" dirty="0">
                <a:solidFill>
                  <a:schemeClr val="bg1">
                    <a:alpha val="99000"/>
                  </a:schemeClr>
                </a:solidFill>
                <a:latin typeface="Segoe UI" pitchFamily="34" charset="0"/>
                <a:cs typeface="Arial" charset="0"/>
              </a:rPr>
              <a:t>© </a:t>
            </a:r>
            <a:r>
              <a:rPr lang="en-US" sz="700" dirty="0" smtClean="0">
                <a:solidFill>
                  <a:schemeClr val="bg1">
                    <a:alpha val="99000"/>
                  </a:schemeClr>
                </a:solidFill>
                <a:latin typeface="Segoe UI" pitchFamily="34" charset="0"/>
                <a:cs typeface="Arial" charset="0"/>
              </a:rPr>
              <a:t>2011 Microsoft </a:t>
            </a:r>
            <a:r>
              <a:rPr lang="en-US" sz="700" dirty="0">
                <a:solidFill>
                  <a:schemeClr val="bg1">
                    <a:alpha val="99000"/>
                  </a:schemeClr>
                </a:solidFill>
                <a:latin typeface="Segoe UI" pitchFamily="34" charset="0"/>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700" dirty="0">
                <a:solidFill>
                  <a:schemeClr val="bg1">
                    <a:alpha val="99000"/>
                  </a:schemeClr>
                </a:solidFill>
                <a:latin typeface="Segoe U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700" dirty="0" smtClean="0">
                <a:solidFill>
                  <a:schemeClr val="bg1">
                    <a:alpha val="99000"/>
                  </a:schemeClr>
                </a:solidFill>
                <a:latin typeface="Segoe UI" pitchFamily="34" charset="0"/>
                <a:cs typeface="Arial" charset="0"/>
              </a:rPr>
              <a:t>MICROSOFT </a:t>
            </a:r>
            <a:r>
              <a:rPr lang="en-US" sz="700" dirty="0">
                <a:solidFill>
                  <a:schemeClr val="bg1">
                    <a:alpha val="99000"/>
                  </a:schemeClr>
                </a:solidFill>
                <a:latin typeface="Segoe UI" pitchFamily="34" charset="0"/>
                <a:cs typeface="Arial" charset="0"/>
              </a:rPr>
              <a:t>MAKES NO WARRANTIES, EXPRESS, IMPLIED OR STATUTORY, AS TO THE INFORMATION IN THIS PRESENTATION.</a:t>
            </a:r>
          </a:p>
        </p:txBody>
      </p:sp>
      <p:pic>
        <p:nvPicPr>
          <p:cNvPr id="4" name="Picture 2"/>
          <p:cNvPicPr>
            <a:picLocks noChangeAspect="1" noChangeArrowheads="1"/>
          </p:cNvPicPr>
          <p:nvPr userDrawn="1"/>
        </p:nvPicPr>
        <p:blipFill>
          <a:blip r:embed="rId3">
            <a:extLst>
              <a:ext uri="{28A0092B-C50C-407E-A947-70E740481C1C}">
                <a14:useLocalDpi xmlns:a14="http://schemas.microsoft.com/office/drawing/2010/main" val="0"/>
              </a:ext>
            </a:extLst>
          </a:blip>
          <a:stretch>
            <a:fillRect/>
          </a:stretch>
        </p:blipFill>
        <p:spPr bwMode="black">
          <a:xfrm>
            <a:off x="4321174" y="3140274"/>
            <a:ext cx="3546476" cy="577452"/>
          </a:xfrm>
          <a:prstGeom prst="rect">
            <a:avLst/>
          </a:prstGeom>
          <a:noFill/>
          <a:ln>
            <a:noFill/>
          </a:ln>
        </p:spPr>
      </p:pic>
      <p:sp>
        <p:nvSpPr>
          <p:cNvPr id="5" name="Text Box 3"/>
          <p:cNvSpPr txBox="1">
            <a:spLocks noChangeArrowheads="1"/>
          </p:cNvSpPr>
          <p:nvPr userDrawn="1"/>
        </p:nvSpPr>
        <p:spPr bwMode="blackWhite">
          <a:xfrm>
            <a:off x="507868" y="6083573"/>
            <a:ext cx="11173090" cy="415484"/>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700" dirty="0">
                <a:solidFill>
                  <a:schemeClr val="bg1">
                    <a:alpha val="99000"/>
                  </a:schemeClr>
                </a:solidFill>
                <a:latin typeface="Segoe UI" pitchFamily="34" charset="0"/>
                <a:cs typeface="Arial" charset="0"/>
              </a:rPr>
              <a:t>© </a:t>
            </a:r>
            <a:r>
              <a:rPr lang="en-US" sz="700" dirty="0" smtClean="0">
                <a:solidFill>
                  <a:schemeClr val="bg1">
                    <a:alpha val="99000"/>
                  </a:schemeClr>
                </a:solidFill>
                <a:latin typeface="Segoe UI" pitchFamily="34" charset="0"/>
                <a:cs typeface="Arial" charset="0"/>
              </a:rPr>
              <a:t>2011 Microsoft </a:t>
            </a:r>
            <a:r>
              <a:rPr lang="en-US" sz="700" dirty="0">
                <a:solidFill>
                  <a:schemeClr val="bg1">
                    <a:alpha val="99000"/>
                  </a:schemeClr>
                </a:solidFill>
                <a:latin typeface="Segoe UI" pitchFamily="34" charset="0"/>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700" dirty="0">
                <a:solidFill>
                  <a:schemeClr val="bg1">
                    <a:alpha val="99000"/>
                  </a:schemeClr>
                </a:solidFill>
                <a:latin typeface="Segoe UI" pitchFamily="34" charset="0"/>
                <a:cs typeface="Arial" charset="0"/>
              </a:rPr>
              <a:t>The information herein is for informational purposes only and represents the current view of Microsoft Corporation as of the date of this presentation</a:t>
            </a:r>
            <a:r>
              <a:rPr lang="en-US" sz="700" dirty="0" smtClean="0">
                <a:solidFill>
                  <a:schemeClr val="bg1">
                    <a:alpha val="99000"/>
                  </a:schemeClr>
                </a:solidFill>
                <a:latin typeface="Segoe UI" pitchFamily="34" charset="0"/>
                <a:cs typeface="Arial" charset="0"/>
              </a:rPr>
              <a:t>. Because </a:t>
            </a:r>
            <a:r>
              <a:rPr lang="en-US" sz="700" dirty="0">
                <a:solidFill>
                  <a:schemeClr val="bg1">
                    <a:alpha val="99000"/>
                  </a:schemeClr>
                </a:solidFill>
                <a:latin typeface="Segoe UI" pitchFamily="34" charset="0"/>
                <a:cs typeface="Arial" charset="0"/>
              </a:rPr>
              <a:t>Microsoft must respond to changing market conditions, it should not be interpreted to be a commitment on the part of Microsoft, and Microsoft cannot guarantee the accuracy of any information provided after the date of this presentation</a:t>
            </a:r>
            <a:r>
              <a:rPr lang="en-US" sz="700" dirty="0" smtClean="0">
                <a:solidFill>
                  <a:schemeClr val="bg1">
                    <a:alpha val="99000"/>
                  </a:schemeClr>
                </a:solidFill>
                <a:latin typeface="Segoe UI" pitchFamily="34" charset="0"/>
                <a:cs typeface="Arial" charset="0"/>
              </a:rPr>
              <a:t>. MICROSOFT </a:t>
            </a:r>
            <a:r>
              <a:rPr lang="en-US" sz="700" dirty="0">
                <a:solidFill>
                  <a:schemeClr val="bg1">
                    <a:alpha val="99000"/>
                  </a:schemeClr>
                </a:solidFill>
                <a:latin typeface="Segoe UI" pitchFamily="34" charset="0"/>
                <a:cs typeface="Arial" charset="0"/>
              </a:rPr>
              <a:t>MAKES NO WARRANTIES, EXPRESS, IMPLIED OR STATUTORY, AS TO THE INFORMATION IN THIS PRESENTATION.</a:t>
            </a:r>
          </a:p>
        </p:txBody>
      </p:sp>
    </p:spTree>
    <p:extLst>
      <p:ext uri="{BB962C8B-B14F-4D97-AF65-F5344CB8AC3E}">
        <p14:creationId xmlns:p14="http://schemas.microsoft.com/office/powerpoint/2010/main" val="2640209842"/>
      </p:ext>
    </p:extLst>
  </p:cSld>
  <p:clrMapOvr>
    <a:masterClrMapping/>
  </p:clrMapOvr>
  <p:transition>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2000548"/>
          </a:xfrm>
        </p:spPr>
        <p:txBody>
          <a:bodyPr/>
          <a:lstStyle>
            <a:lvl1pPr marL="460375" indent="-460375">
              <a:buClr>
                <a:srgbClr val="FFFFFF"/>
              </a:buClr>
              <a:buSzPct val="70000"/>
              <a:buFontTx/>
              <a:buBlip>
                <a:blip r:embed="rId2"/>
              </a:buBlip>
              <a:defRPr>
                <a:gradFill>
                  <a:gsLst>
                    <a:gs pos="0">
                      <a:srgbClr val="FFFFFF"/>
                    </a:gs>
                    <a:gs pos="86000">
                      <a:srgbClr val="FFFFFF"/>
                    </a:gs>
                  </a:gsLst>
                  <a:lin ang="5400000" scaled="0"/>
                </a:gradFill>
              </a:defRPr>
            </a:lvl1pPr>
            <a:lvl2pPr marL="855663" indent="-395288">
              <a:buClr>
                <a:srgbClr val="FFFFFF"/>
              </a:buClr>
              <a:buSzPct val="70000"/>
              <a:buFontTx/>
              <a:buBlip>
                <a:blip r:embed="rId2"/>
              </a:buBlip>
              <a:defRPr>
                <a:gradFill>
                  <a:gsLst>
                    <a:gs pos="0">
                      <a:srgbClr val="FFFFFF"/>
                    </a:gs>
                    <a:gs pos="86000">
                      <a:srgbClr val="FFFFFF"/>
                    </a:gs>
                  </a:gsLst>
                  <a:lin ang="5400000" scaled="0"/>
                </a:gradFill>
              </a:defRPr>
            </a:lvl2pPr>
            <a:lvl3pPr marL="1258888" indent="-403225">
              <a:buClr>
                <a:srgbClr val="FFFFFF"/>
              </a:buClr>
              <a:buSzPct val="70000"/>
              <a:buFontTx/>
              <a:buBlip>
                <a:blip r:embed="rId2"/>
              </a:buBlip>
              <a:defRPr>
                <a:gradFill>
                  <a:gsLst>
                    <a:gs pos="0">
                      <a:srgbClr val="FFFFFF"/>
                    </a:gs>
                    <a:gs pos="86000">
                      <a:srgbClr val="FFFFFF"/>
                    </a:gs>
                  </a:gsLst>
                  <a:lin ang="5400000" scaled="0"/>
                </a:gradFill>
              </a:defRPr>
            </a:lvl3pPr>
            <a:lvl4pPr marL="1604963" indent="-346075">
              <a:buClr>
                <a:srgbClr val="FFFFFF"/>
              </a:buClr>
              <a:buSzPct val="70000"/>
              <a:buFontTx/>
              <a:buBlip>
                <a:blip r:embed="rId2"/>
              </a:buBlip>
              <a:defRPr>
                <a:gradFill>
                  <a:gsLst>
                    <a:gs pos="0">
                      <a:srgbClr val="FFFFFF"/>
                    </a:gs>
                    <a:gs pos="86000">
                      <a:srgbClr val="FFFFFF"/>
                    </a:gs>
                  </a:gsLst>
                  <a:lin ang="5400000" scaled="0"/>
                </a:gradFill>
              </a:defRPr>
            </a:lvl4pPr>
            <a:lvl5pPr marL="1941513" indent="-336550">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2000548"/>
          </a:xfrm>
        </p:spPr>
        <p:txBody>
          <a:bodyPr/>
          <a:lstStyle>
            <a:lvl1pPr marL="460375" indent="-460375">
              <a:buClr>
                <a:srgbClr val="FFFFFF"/>
              </a:buClr>
              <a:buSzPct val="70000"/>
              <a:buFontTx/>
              <a:buBlip>
                <a:blip r:embed="rId2"/>
              </a:buBlip>
              <a:defRPr>
                <a:gradFill>
                  <a:gsLst>
                    <a:gs pos="0">
                      <a:srgbClr val="FFFFFF"/>
                    </a:gs>
                    <a:gs pos="86000">
                      <a:srgbClr val="FFFFFF"/>
                    </a:gs>
                  </a:gsLst>
                  <a:lin ang="5400000" scaled="0"/>
                </a:gradFill>
              </a:defRPr>
            </a:lvl1pPr>
            <a:lvl2pPr marL="855663" indent="-395288">
              <a:buClr>
                <a:srgbClr val="FFFFFF"/>
              </a:buClr>
              <a:buSzPct val="70000"/>
              <a:buFontTx/>
              <a:buBlip>
                <a:blip r:embed="rId2"/>
              </a:buBlip>
              <a:defRPr>
                <a:gradFill>
                  <a:gsLst>
                    <a:gs pos="0">
                      <a:srgbClr val="FFFFFF"/>
                    </a:gs>
                    <a:gs pos="86000">
                      <a:srgbClr val="FFFFFF"/>
                    </a:gs>
                  </a:gsLst>
                  <a:lin ang="5400000" scaled="0"/>
                </a:gradFill>
              </a:defRPr>
            </a:lvl2pPr>
            <a:lvl3pPr marL="1258888" indent="-403225">
              <a:buClr>
                <a:srgbClr val="FFFFFF"/>
              </a:buClr>
              <a:buSzPct val="70000"/>
              <a:buFontTx/>
              <a:buBlip>
                <a:blip r:embed="rId2"/>
              </a:buBlip>
              <a:defRPr>
                <a:gradFill>
                  <a:gsLst>
                    <a:gs pos="0">
                      <a:srgbClr val="FFFFFF"/>
                    </a:gs>
                    <a:gs pos="86000">
                      <a:srgbClr val="FFFFFF"/>
                    </a:gs>
                  </a:gsLst>
                  <a:lin ang="5400000" scaled="0"/>
                </a:gradFill>
              </a:defRPr>
            </a:lvl3pPr>
            <a:lvl4pPr marL="1604963" indent="-346075">
              <a:buClr>
                <a:srgbClr val="FFFFFF"/>
              </a:buClr>
              <a:buSzPct val="70000"/>
              <a:buFontTx/>
              <a:buBlip>
                <a:blip r:embed="rId2"/>
              </a:buBlip>
              <a:defRPr>
                <a:gradFill>
                  <a:gsLst>
                    <a:gs pos="0">
                      <a:srgbClr val="FFFFFF"/>
                    </a:gs>
                    <a:gs pos="86000">
                      <a:srgbClr val="FFFFFF"/>
                    </a:gs>
                  </a:gsLst>
                  <a:lin ang="5400000" scaled="0"/>
                </a:gradFill>
              </a:defRPr>
            </a:lvl4pPr>
            <a:lvl5pPr marL="1941513" indent="-336550">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 y="6238876"/>
            <a:ext cx="12188826" cy="619125"/>
          </a:xfrm>
          <a:solidFill>
            <a:srgbClr val="FFFF99"/>
          </a:solidFill>
        </p:spPr>
        <p:txBody>
          <a:bodyPr wrap="square" lIns="152394" tIns="76197" rIns="152394" bIns="76197" anchor="b" anchorCtr="0">
            <a:noAutofit/>
          </a:bodyPr>
          <a:lstStyle>
            <a:lvl1pPr algn="r">
              <a:buFont typeface="Arial" pitchFamily="34" charset="0"/>
              <a:buNone/>
              <a:defRPr spc="-50"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userDrawn="1">
  <p:cSld name="1_WALKIN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4" name="Text Placeholder 5"/>
          <p:cNvSpPr>
            <a:spLocks noGrp="1"/>
          </p:cNvSpPr>
          <p:nvPr userDrawn="1">
            <p:ph type="body" sz="quarter" idx="10" hasCustomPrompt="1"/>
          </p:nvPr>
        </p:nvSpPr>
        <p:spPr>
          <a:xfrm>
            <a:off x="512764" y="2816510"/>
            <a:ext cx="11155680" cy="997196"/>
          </a:xfrm>
        </p:spPr>
        <p:txBody>
          <a:bodyPr anchor="b"/>
          <a:lstStyle>
            <a:lvl1pPr marL="0" indent="0">
              <a:buNone/>
              <a:defRPr lang="en-US" sz="7200" i="0" kern="1200" spc="-100" baseline="0" dirty="0" smtClean="0">
                <a:solidFill>
                  <a:schemeClr val="bg1">
                    <a:alpha val="99000"/>
                  </a:schemeClr>
                </a:solidFill>
                <a:latin typeface="Segoe UI Light" pitchFamily="34" charset="0"/>
                <a:ea typeface="+mn-ea"/>
                <a:cs typeface="+mn-cs"/>
              </a:defRPr>
            </a:lvl1pPr>
          </a:lstStyle>
          <a:p>
            <a:pPr marL="0" lvl="0" indent="0" algn="l" defTabSz="914363" rtl="0" eaLnBrk="1" latinLnBrk="0" hangingPunct="1">
              <a:lnSpc>
                <a:spcPct val="90000"/>
              </a:lnSpc>
              <a:spcBef>
                <a:spcPct val="20000"/>
              </a:spcBef>
              <a:buSzPct val="90000"/>
              <a:buFont typeface="Arial" pitchFamily="34" charset="0"/>
              <a:buNone/>
            </a:pPr>
            <a:r>
              <a:rPr lang="en-US" dirty="0" smtClean="0"/>
              <a:t>Click to edit title style</a:t>
            </a:r>
          </a:p>
        </p:txBody>
      </p:sp>
      <p:sp>
        <p:nvSpPr>
          <p:cNvPr id="25" name="Text Placeholder 8"/>
          <p:cNvSpPr>
            <a:spLocks noGrp="1"/>
          </p:cNvSpPr>
          <p:nvPr userDrawn="1">
            <p:ph type="body" sz="quarter" idx="11" hasCustomPrompt="1"/>
          </p:nvPr>
        </p:nvSpPr>
        <p:spPr>
          <a:xfrm>
            <a:off x="512762" y="4267200"/>
            <a:ext cx="9144000" cy="443198"/>
          </a:xfrm>
        </p:spPr>
        <p:txBody>
          <a:bodyPr/>
          <a:lstStyle>
            <a:lvl1pPr marL="0" indent="0">
              <a:lnSpc>
                <a:spcPct val="100000"/>
              </a:lnSpc>
              <a:spcBef>
                <a:spcPts val="0"/>
              </a:spcBef>
              <a:buNone/>
              <a:defRPr lang="en-US" sz="3200" kern="1200" spc="-100" baseline="0" dirty="0">
                <a:solidFill>
                  <a:schemeClr val="bg1">
                    <a:alpha val="99000"/>
                  </a:schemeClr>
                </a:solidFill>
                <a:latin typeface="+mj-lt"/>
                <a:ea typeface="+mn-ea"/>
                <a:cs typeface="+mn-cs"/>
              </a:defRPr>
            </a:lvl1pPr>
          </a:lstStyle>
          <a:p>
            <a:pPr marL="0" lvl="0" indent="0" algn="l" defTabSz="914363" rtl="0" eaLnBrk="1" latinLnBrk="0" hangingPunct="1">
              <a:lnSpc>
                <a:spcPct val="90000"/>
              </a:lnSpc>
              <a:spcBef>
                <a:spcPct val="20000"/>
              </a:spcBef>
              <a:buSzPct val="90000"/>
              <a:buFont typeface="Arial" pitchFamily="34" charset="0"/>
              <a:buNone/>
            </a:pPr>
            <a:r>
              <a:rPr lang="en-US" dirty="0" smtClean="0"/>
              <a:t>Speaker Name</a:t>
            </a:r>
            <a:endParaRPr lang="en-US" dirty="0"/>
          </a:p>
        </p:txBody>
      </p:sp>
      <p:pic>
        <p:nvPicPr>
          <p:cNvPr id="26" name="Picture 25" descr="Microsoft logo and tagline"/>
          <p:cNvPicPr>
            <a:picLocks noChangeAspect="1" noChangeArrowheads="1"/>
          </p:cNvPicPr>
          <p:nvPr userDrawn="1"/>
        </p:nvPicPr>
        <p:blipFill rotWithShape="1">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rcRect/>
          <a:stretch/>
        </p:blipFill>
        <p:spPr bwMode="black">
          <a:xfrm>
            <a:off x="534708" y="6364651"/>
            <a:ext cx="1595652" cy="268366"/>
          </a:xfrm>
          <a:prstGeom prst="rect">
            <a:avLst/>
          </a:prstGeom>
          <a:noFill/>
          <a:ln>
            <a:noFill/>
          </a:ln>
        </p:spPr>
      </p:pic>
      <p:pic>
        <p:nvPicPr>
          <p:cNvPr id="7" name="Picture 6"/>
          <p:cNvPicPr>
            <a:picLocks noChangeAspect="1"/>
          </p:cNvPicPr>
          <p:nvPr userDrawn="1"/>
        </p:nvPicPr>
        <p:blipFill>
          <a:blip r:embed="rId5">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19113" y="228600"/>
            <a:ext cx="2497827" cy="290338"/>
          </a:xfrm>
          <a:prstGeom prst="rect">
            <a:avLst/>
          </a:prstGeom>
        </p:spPr>
      </p:pic>
    </p:spTree>
    <p:extLst>
      <p:ext uri="{BB962C8B-B14F-4D97-AF65-F5344CB8AC3E}">
        <p14:creationId xmlns:p14="http://schemas.microsoft.com/office/powerpoint/2010/main" val="2615811414"/>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Title and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a:solidFill>
                  <a:schemeClr val="tx1">
                    <a:alpha val="99000"/>
                  </a:schemeClr>
                </a:solidFill>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2043636"/>
          </a:xfrm>
          <a:prstGeom prst="rect">
            <a:avLst/>
          </a:prstGeom>
        </p:spPr>
        <p:txBody>
          <a:bodyPr/>
          <a:lstStyle>
            <a:lvl1pPr marL="0" indent="0">
              <a:buFont typeface="Wingdings" pitchFamily="2" charset="2"/>
              <a:buNone/>
              <a:defRPr sz="4000">
                <a:solidFill>
                  <a:schemeClr val="tx1">
                    <a:alpha val="99000"/>
                  </a:schemeClr>
                </a:solidFill>
              </a:defRPr>
            </a:lvl1pPr>
            <a:lvl2pPr marL="284162" marR="0" indent="0" algn="l" defTabSz="914363" rtl="0" eaLnBrk="1" fontAlgn="auto" latinLnBrk="0" hangingPunct="1">
              <a:lnSpc>
                <a:spcPct val="90000"/>
              </a:lnSpc>
              <a:spcBef>
                <a:spcPct val="20000"/>
              </a:spcBef>
              <a:spcAft>
                <a:spcPts val="0"/>
              </a:spcAft>
              <a:buClrTx/>
              <a:buSzPct val="90000"/>
              <a:buFont typeface="Wingdings" pitchFamily="2" charset="2"/>
              <a:buNone/>
              <a:tabLst/>
              <a:defRPr lang="en-US" sz="2400" kern="1200" spc="0" baseline="0" dirty="0" smtClean="0">
                <a:solidFill>
                  <a:schemeClr val="tx1">
                    <a:alpha val="99000"/>
                  </a:schemeClr>
                </a:solidFill>
                <a:latin typeface="+mn-lt"/>
                <a:ea typeface="+mn-ea"/>
                <a:cs typeface="+mn-cs"/>
              </a:defRPr>
            </a:lvl2pPr>
            <a:lvl3pPr marL="517525" indent="0">
              <a:buFont typeface="Wingdings" pitchFamily="2" charset="2"/>
              <a:buNone/>
              <a:tabLst/>
              <a:defRPr>
                <a:solidFill>
                  <a:schemeClr val="tx1">
                    <a:alpha val="99000"/>
                  </a:schemeClr>
                </a:solidFill>
                <a:latin typeface="+mn-lt"/>
              </a:defRPr>
            </a:lvl3pPr>
            <a:lvl4pPr marL="741362" indent="0">
              <a:buFont typeface="Wingdings" pitchFamily="2" charset="2"/>
              <a:buNone/>
              <a:defRPr>
                <a:solidFill>
                  <a:schemeClr val="tx1">
                    <a:alpha val="99000"/>
                  </a:schemeClr>
                </a:solidFill>
                <a:latin typeface="+mn-lt"/>
              </a:defRPr>
            </a:lvl4pPr>
            <a:lvl5pPr marL="914400" indent="0">
              <a:buFont typeface="Wingdings" pitchFamily="2" charset="2"/>
              <a:buNone/>
              <a:tabLst/>
              <a:defRPr>
                <a:solidFill>
                  <a:schemeClr val="tx1">
                    <a:alpha val="99000"/>
                  </a:schemeClr>
                </a:solidFill>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66046199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946413"/>
          </a:xfrm>
        </p:spPr>
        <p:txBody>
          <a:bodyPr/>
          <a:lstStyle>
            <a:lvl1pPr marL="3175" indent="0">
              <a:spcBef>
                <a:spcPts val="0"/>
              </a:spcBef>
              <a:spcAft>
                <a:spcPts val="900"/>
              </a:spcAft>
              <a:buSzPct val="80000"/>
              <a:buFont typeface="Arial" pitchFamily="34" charset="0"/>
              <a:buNone/>
              <a:defRPr sz="4000" spc="-100" baseline="0">
                <a:gradFill>
                  <a:gsLst>
                    <a:gs pos="0">
                      <a:srgbClr val="595959"/>
                    </a:gs>
                    <a:gs pos="86000">
                      <a:srgbClr val="595959"/>
                    </a:gs>
                  </a:gsLst>
                  <a:lin ang="5400000" scaled="0"/>
                </a:gradFill>
                <a:latin typeface="Segoe UI Light" pitchFamily="34" charset="0"/>
              </a:defRPr>
            </a:lvl1pPr>
            <a:lvl2pPr marL="3175" indent="0">
              <a:spcBef>
                <a:spcPts val="0"/>
              </a:spcBef>
              <a:buSzPct val="80000"/>
              <a:buFont typeface="Arial" pitchFamily="34" charset="0"/>
              <a:buNone/>
              <a:defRPr sz="2000" spc="-50" baseline="0">
                <a:gradFill>
                  <a:gsLst>
                    <a:gs pos="0">
                      <a:srgbClr val="595959"/>
                    </a:gs>
                    <a:gs pos="86000">
                      <a:srgbClr val="595959"/>
                    </a:gs>
                  </a:gsLst>
                  <a:lin ang="5400000" scaled="0"/>
                </a:gradFill>
              </a:defRPr>
            </a:lvl2pPr>
            <a:lvl3pPr marL="1258888" indent="-403225">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3pPr>
            <a:lvl4pPr marL="1604963" indent="-346075">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4pPr>
            <a:lvl5pPr marL="1941513" indent="-336550">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smtClean="0"/>
              <a:t>Click to edit Master text styles</a:t>
            </a:r>
          </a:p>
          <a:p>
            <a:pPr lvl="1"/>
            <a:r>
              <a:rPr lang="en-US" smtClean="0"/>
              <a:t>Second level</a:t>
            </a:r>
          </a:p>
        </p:txBody>
      </p:sp>
      <p:pic>
        <p:nvPicPr>
          <p:cNvPr id="4" name="Picture 3"/>
          <p:cNvPicPr>
            <a:picLocks noChangeAspect="1"/>
          </p:cNvPicPr>
          <p:nvPr/>
        </p:nvPicPr>
        <p:blipFill>
          <a:blip r:embed="rId3" cstate="print">
            <a:duotone>
              <a:prstClr val="black"/>
              <a:schemeClr val="tx2">
                <a:tint val="45000"/>
                <a:satMod val="400000"/>
              </a:schemeClr>
            </a:duotone>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cSld>
  <p:clrMapOvr>
    <a:masterClrMapping/>
  </p:clrMapOvr>
  <p:transition>
    <p:fade/>
  </p:transition>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Use for slides with Software Co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519114" y="1905000"/>
            <a:ext cx="11149012" cy="1618905"/>
          </a:xfrm>
        </p:spPr>
        <p:txBody>
          <a:bodyPr/>
          <a:lstStyle>
            <a:lvl1pPr>
              <a:lnSpc>
                <a:spcPct val="90000"/>
              </a:lnSpc>
              <a:defRPr sz="2400"/>
            </a:lvl1pPr>
            <a:lvl2pPr>
              <a:lnSpc>
                <a:spcPct val="90000"/>
              </a:lnSpc>
              <a:defRPr sz="2000"/>
            </a:lvl2pPr>
            <a:lvl3pPr>
              <a:lnSpc>
                <a:spcPct val="90000"/>
              </a:lnSpc>
              <a:defRPr sz="1800"/>
            </a:lvl3pPr>
            <a:lvl4pPr>
              <a:lnSpc>
                <a:spcPct val="90000"/>
              </a:lnSpc>
              <a:defRPr sz="1800"/>
            </a:lvl4pPr>
            <a:lvl5pPr>
              <a:lnSpc>
                <a:spcPct val="90000"/>
              </a:lnSpc>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lgn="l" defTabSz="914363" rtl="0" eaLnBrk="1" latinLnBrk="0" hangingPunct="1">
              <a:lnSpc>
                <a:spcPct val="90000"/>
              </a:lnSpc>
              <a:spcBef>
                <a:spcPct val="0"/>
              </a:spcBef>
              <a:buNone/>
              <a:defRPr lang="en-US" sz="5400"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2099036"/>
          </a:xfrm>
        </p:spPr>
        <p:txBody>
          <a:bodyPr/>
          <a:lstStyle>
            <a:lvl1pPr marL="0" indent="0">
              <a:spcBef>
                <a:spcPts val="0"/>
              </a:spcBef>
              <a:spcAft>
                <a:spcPts val="0"/>
              </a:spcAft>
              <a:buFont typeface="Arial" pitchFamily="34" charset="0"/>
              <a:buNone/>
              <a:defRPr lang="en-US" sz="3200" kern="1200" dirty="0" smtClean="0">
                <a:gradFill>
                  <a:gsLst>
                    <a:gs pos="0">
                      <a:srgbClr val="595959"/>
                    </a:gs>
                    <a:gs pos="86000">
                      <a:srgbClr val="595959"/>
                    </a:gs>
                  </a:gsLst>
                  <a:lin ang="5400000" scaled="0"/>
                </a:gradFill>
                <a:latin typeface="+mn-lt"/>
                <a:ea typeface="+mn-ea"/>
                <a:cs typeface="+mn-cs"/>
              </a:defRPr>
            </a:lvl1pPr>
            <a:lvl2pPr marL="688975" indent="-342900">
              <a:spcBef>
                <a:spcPts val="0"/>
              </a:spcBef>
              <a:spcAft>
                <a:spcPts val="0"/>
              </a:spcAft>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0" indent="0">
              <a:spcBef>
                <a:spcPts val="0"/>
              </a:spcBef>
              <a:spcAft>
                <a:spcPts val="400"/>
              </a:spcAft>
              <a:buNone/>
              <a:defRPr sz="2000"/>
            </a:lvl3pPr>
            <a:lvl4pPr marL="0" indent="0">
              <a:spcBef>
                <a:spcPts val="0"/>
              </a:spcBef>
              <a:spcAft>
                <a:spcPts val="400"/>
              </a:spcAft>
              <a:buNone/>
              <a:defRPr/>
            </a:lvl4pPr>
            <a:lvl5pPr marL="342900" indent="-342900">
              <a:spcBef>
                <a:spcPts val="0"/>
              </a:spcBef>
              <a:spcAft>
                <a:spcPts val="400"/>
              </a:spcAft>
              <a:buFont typeface="Arial" pitchFamily="34" charset="0"/>
              <a:buChar char="•"/>
              <a:defRPr/>
            </a:lvl5pPr>
            <a:lvl6pPr marL="1033462" indent="-342900">
              <a:buFont typeface="Arial" pitchFamily="34" charset="0"/>
              <a:buChar char="•"/>
              <a:defRPr sz="2400">
                <a:gradFill>
                  <a:gsLst>
                    <a:gs pos="0">
                      <a:srgbClr val="595959"/>
                    </a:gs>
                    <a:gs pos="86000">
                      <a:srgbClr val="595959"/>
                    </a:gs>
                  </a:gsLst>
                  <a:lin ang="5400000" scaled="0"/>
                </a:gradFill>
              </a:defRPr>
            </a:lvl6pPr>
            <a:lvl7pPr marL="1255713" indent="-225425">
              <a:defRPr>
                <a:gradFill>
                  <a:gsLst>
                    <a:gs pos="0">
                      <a:srgbClr val="595959"/>
                    </a:gs>
                    <a:gs pos="86000">
                      <a:srgbClr val="595959"/>
                    </a:gs>
                  </a:gsLst>
                  <a:lin ang="5400000" scaled="0"/>
                </a:gradFill>
              </a:defRPr>
            </a:lvl7pPr>
            <a:lvl8pPr marL="1487488" indent="-231775">
              <a:defRPr>
                <a:gradFill>
                  <a:gsLst>
                    <a:gs pos="0">
                      <a:srgbClr val="595959"/>
                    </a:gs>
                    <a:gs pos="86000">
                      <a:srgbClr val="595959"/>
                    </a:gs>
                  </a:gsLst>
                  <a:lin ang="5400000" scaled="0"/>
                </a:gradFill>
              </a:defRPr>
            </a:lvl8pPr>
          </a:lstStyle>
          <a:p>
            <a:pPr marL="346075" lvl="0" indent="-346075" algn="l" defTabSz="914363" rtl="0" eaLnBrk="1" latinLnBrk="0" hangingPunct="1">
              <a:lnSpc>
                <a:spcPct val="90000"/>
              </a:lnSpc>
              <a:spcBef>
                <a:spcPct val="20000"/>
              </a:spcBef>
              <a:buSzPct val="90000"/>
              <a:buFont typeface="Arial" pitchFamily="34" charset="0"/>
              <a:buChar char="•"/>
            </a:pPr>
            <a:r>
              <a:rPr lang="en-US" smtClean="0"/>
              <a:t>Click to edit Master text styles</a:t>
            </a:r>
          </a:p>
          <a:p>
            <a:pPr marL="346075" lvl="1" indent="-346075" algn="l" defTabSz="914363" rtl="0" eaLnBrk="1" latinLnBrk="0" hangingPunct="1">
              <a:lnSpc>
                <a:spcPct val="90000"/>
              </a:lnSpc>
              <a:spcBef>
                <a:spcPct val="20000"/>
              </a:spcBef>
              <a:buSzPct val="90000"/>
              <a:buFont typeface="Arial" pitchFamily="34" charset="0"/>
              <a:buChar char="•"/>
            </a:pPr>
            <a:r>
              <a:rPr lang="en-US" smtClean="0"/>
              <a:t>Second level</a:t>
            </a:r>
          </a:p>
          <a:p>
            <a:pPr marL="346075" lvl="2" indent="-346075" algn="l" defTabSz="914363" rtl="0" eaLnBrk="1" latinLnBrk="0" hangingPunct="1">
              <a:lnSpc>
                <a:spcPct val="90000"/>
              </a:lnSpc>
              <a:spcBef>
                <a:spcPct val="20000"/>
              </a:spcBef>
              <a:buSzPct val="90000"/>
              <a:buFont typeface="Arial" pitchFamily="34" charset="0"/>
              <a:buChar char="•"/>
            </a:pPr>
            <a:r>
              <a:rPr lang="en-US" smtClean="0"/>
              <a:t>Third level</a:t>
            </a:r>
          </a:p>
          <a:p>
            <a:pPr marL="346075" lvl="3" indent="-346075" algn="l" defTabSz="914363" rtl="0" eaLnBrk="1" latinLnBrk="0" hangingPunct="1">
              <a:lnSpc>
                <a:spcPct val="90000"/>
              </a:lnSpc>
              <a:spcBef>
                <a:spcPct val="20000"/>
              </a:spcBef>
              <a:buSzPct val="90000"/>
              <a:buFont typeface="Arial" pitchFamily="34" charset="0"/>
              <a:buChar char="•"/>
            </a:pPr>
            <a:r>
              <a:rPr lang="en-US" smtClean="0"/>
              <a:t>Fourth level</a:t>
            </a:r>
          </a:p>
          <a:p>
            <a:pPr marL="346075" lvl="4" indent="-346075" algn="l" defTabSz="914363" rtl="0" eaLnBrk="1" latinLnBrk="0" hangingPunct="1">
              <a:lnSpc>
                <a:spcPct val="90000"/>
              </a:lnSpc>
              <a:spcBef>
                <a:spcPct val="20000"/>
              </a:spcBef>
              <a:buSzPct val="90000"/>
              <a:buFont typeface="Arial" pitchFamily="34" charset="0"/>
              <a:buChar char="•"/>
            </a:pPr>
            <a:r>
              <a:rPr lang="en-US" smtClean="0"/>
              <a:t>Fifth level</a:t>
            </a:r>
            <a:endParaRPr lang="en-US" dirty="0" smtClean="0"/>
          </a:p>
        </p:txBody>
      </p:sp>
      <p:pic>
        <p:nvPicPr>
          <p:cNvPr id="4" name="Picture 3"/>
          <p:cNvPicPr>
            <a:picLocks noChangeAspect="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extLst>
      <p:ext uri="{BB962C8B-B14F-4D97-AF65-F5344CB8AC3E}">
        <p14:creationId xmlns:p14="http://schemas.microsoft.com/office/powerpoint/2010/main" val="1520412128"/>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sp>
        <p:nvSpPr>
          <p:cNvPr id="3" name="Content Placeholder 2"/>
          <p:cNvSpPr>
            <a:spLocks noGrp="1"/>
          </p:cNvSpPr>
          <p:nvPr>
            <p:ph sz="half" idx="1"/>
          </p:nvPr>
        </p:nvSpPr>
        <p:spPr>
          <a:xfrm>
            <a:off x="519113" y="1447800"/>
            <a:ext cx="5486400" cy="2443746"/>
          </a:xfrm>
        </p:spPr>
        <p:txBody>
          <a:bodyPr/>
          <a:lstStyle>
            <a:lvl1pPr marL="341313" indent="-341313">
              <a:lnSpc>
                <a:spcPct val="90000"/>
              </a:lnSpc>
              <a:buSzPct val="80000"/>
              <a:buFont typeface="Arial" pitchFamily="34" charset="0"/>
              <a:buChar char="•"/>
              <a:defRPr sz="3200"/>
            </a:lvl1pPr>
            <a:lvl2pPr marL="627063" indent="-285750">
              <a:lnSpc>
                <a:spcPct val="90000"/>
              </a:lnSpc>
              <a:buSzPct val="80000"/>
              <a:buFont typeface="Arial" pitchFamily="34" charset="0"/>
              <a:buChar char="•"/>
              <a:defRPr sz="2800"/>
            </a:lvl2pPr>
            <a:lvl3pPr marL="914400" indent="-287338">
              <a:lnSpc>
                <a:spcPct val="90000"/>
              </a:lnSpc>
              <a:buSzPct val="80000"/>
              <a:buFont typeface="Arial" pitchFamily="34" charset="0"/>
              <a:buChar char="•"/>
              <a:defRPr sz="2400"/>
            </a:lvl3pPr>
            <a:lvl4pPr marL="1712913" indent="-225425">
              <a:lnSpc>
                <a:spcPct val="90000"/>
              </a:lnSpc>
              <a:buSzPct val="80000"/>
              <a:buFont typeface="Arial" pitchFamily="34" charset="0"/>
              <a:buChar char="•"/>
              <a:defRPr sz="2000"/>
            </a:lvl4pPr>
            <a:lvl5pPr marL="1944688" indent="-231775">
              <a:lnSpc>
                <a:spcPct val="90000"/>
              </a:lnSpc>
              <a:buSzPct val="80000"/>
              <a:buFont typeface="Arial" pitchFamily="34" charset="0"/>
              <a:buChar char="•"/>
              <a:defRPr sz="20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725" y="1447800"/>
            <a:ext cx="5486400" cy="2443746"/>
          </a:xfrm>
        </p:spPr>
        <p:txBody>
          <a:bodyPr/>
          <a:lstStyle>
            <a:lvl1pPr marL="457200" indent="-457200">
              <a:lnSpc>
                <a:spcPct val="90000"/>
              </a:lnSpc>
              <a:buSzPct val="80000"/>
              <a:buFont typeface="Arial" pitchFamily="34" charset="0"/>
              <a:buChar char="•"/>
              <a:defRPr lang="en-US" sz="3200" kern="1200" dirty="0" smtClean="0">
                <a:gradFill>
                  <a:gsLst>
                    <a:gs pos="0">
                      <a:srgbClr val="595959"/>
                    </a:gs>
                    <a:gs pos="86000">
                      <a:srgbClr val="595959"/>
                    </a:gs>
                  </a:gsLst>
                  <a:lin ang="5400000" scaled="0"/>
                </a:gradFill>
                <a:latin typeface="+mn-lt"/>
                <a:ea typeface="+mn-ea"/>
                <a:cs typeface="+mn-cs"/>
              </a:defRPr>
            </a:lvl1pPr>
            <a:lvl2pPr marL="798513" indent="-457200">
              <a:lnSpc>
                <a:spcPct val="90000"/>
              </a:lnSpc>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969962" indent="-342900">
              <a:lnSpc>
                <a:spcPct val="90000"/>
              </a:lnSpc>
              <a:buSzPct val="80000"/>
              <a:buFont typeface="Arial" pitchFamily="34" charset="0"/>
              <a:buChar char="•"/>
              <a:defRPr lang="en-US" sz="2400" kern="1200" dirty="0" smtClean="0">
                <a:gradFill>
                  <a:gsLst>
                    <a:gs pos="0">
                      <a:srgbClr val="595959"/>
                    </a:gs>
                    <a:gs pos="86000">
                      <a:srgbClr val="595959"/>
                    </a:gs>
                  </a:gsLst>
                  <a:lin ang="5400000" scaled="0"/>
                </a:gradFill>
                <a:latin typeface="+mn-lt"/>
                <a:ea typeface="+mn-ea"/>
                <a:cs typeface="+mn-cs"/>
              </a:defRPr>
            </a:lvl3pPr>
            <a:lvl4pPr marL="1830388" indent="-342900">
              <a:lnSpc>
                <a:spcPct val="90000"/>
              </a:lnSpc>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2055813" indent="-342900">
              <a:lnSpc>
                <a:spcPct val="90000"/>
              </a:lnSpc>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a:defRPr sz="1800"/>
            </a:lvl6pPr>
            <a:lvl7pPr>
              <a:defRPr sz="1800"/>
            </a:lvl7pPr>
            <a:lvl8pPr>
              <a:defRPr sz="1800"/>
            </a:lvl8pPr>
            <a:lvl9pPr>
              <a:defRPr sz="1800"/>
            </a:lvl9pPr>
          </a:lstStyle>
          <a:p>
            <a:pPr marL="341313" lvl="0" indent="-341313" algn="l" defTabSz="914363" rtl="0" eaLnBrk="1" latinLnBrk="0" hangingPunct="1">
              <a:lnSpc>
                <a:spcPct val="90000"/>
              </a:lnSpc>
              <a:spcBef>
                <a:spcPct val="20000"/>
              </a:spcBef>
              <a:buSzPct val="80000"/>
              <a:buFont typeface="Arial" pitchFamily="34" charset="0"/>
              <a:buChar char="•"/>
            </a:pPr>
            <a:r>
              <a:rPr lang="en-US" smtClean="0"/>
              <a:t>Click to edit Master text styles</a:t>
            </a:r>
          </a:p>
          <a:p>
            <a:pPr marL="341313" lvl="1" indent="-341313" algn="l" defTabSz="914363" rtl="0" eaLnBrk="1" latinLnBrk="0" hangingPunct="1">
              <a:lnSpc>
                <a:spcPct val="90000"/>
              </a:lnSpc>
              <a:spcBef>
                <a:spcPct val="20000"/>
              </a:spcBef>
              <a:buSzPct val="80000"/>
              <a:buFont typeface="Arial" pitchFamily="34" charset="0"/>
              <a:buChar char="•"/>
            </a:pPr>
            <a:r>
              <a:rPr lang="en-US" smtClean="0"/>
              <a:t>Second level</a:t>
            </a:r>
          </a:p>
          <a:p>
            <a:pPr marL="341313" lvl="2" indent="-341313" algn="l" defTabSz="914363" rtl="0" eaLnBrk="1" latinLnBrk="0" hangingPunct="1">
              <a:lnSpc>
                <a:spcPct val="90000"/>
              </a:lnSpc>
              <a:spcBef>
                <a:spcPct val="20000"/>
              </a:spcBef>
              <a:buSzPct val="80000"/>
              <a:buFont typeface="Arial" pitchFamily="34" charset="0"/>
              <a:buChar char="•"/>
            </a:pPr>
            <a:r>
              <a:rPr lang="en-US" smtClean="0"/>
              <a:t>Third level</a:t>
            </a:r>
          </a:p>
          <a:p>
            <a:pPr marL="341313" lvl="3" indent="-341313" algn="l" defTabSz="914363" rtl="0" eaLnBrk="1" latinLnBrk="0" hangingPunct="1">
              <a:lnSpc>
                <a:spcPct val="90000"/>
              </a:lnSpc>
              <a:spcBef>
                <a:spcPct val="20000"/>
              </a:spcBef>
              <a:buSzPct val="80000"/>
              <a:buFont typeface="Arial" pitchFamily="34" charset="0"/>
              <a:buChar char="•"/>
            </a:pPr>
            <a:r>
              <a:rPr lang="en-US" smtClean="0"/>
              <a:t>Fourth level</a:t>
            </a:r>
          </a:p>
          <a:p>
            <a:pPr marL="341313" lvl="4" indent="-341313" algn="l" defTabSz="914363" rtl="0" eaLnBrk="1" latinLnBrk="0" hangingPunct="1">
              <a:lnSpc>
                <a:spcPct val="90000"/>
              </a:lnSpc>
              <a:spcBef>
                <a:spcPct val="20000"/>
              </a:spcBef>
              <a:buSzPct val="80000"/>
              <a:buFont typeface="Arial" pitchFamily="34" charset="0"/>
              <a:buChar char="•"/>
            </a:pPr>
            <a:r>
              <a:rPr lang="en-US" smtClean="0"/>
              <a:t>Fifth level</a:t>
            </a:r>
            <a:endParaRPr lang="en-US" dirty="0"/>
          </a:p>
        </p:txBody>
      </p:sp>
      <p:pic>
        <p:nvPicPr>
          <p:cNvPr id="5" name="Picture 4"/>
          <p:cNvPicPr>
            <a:picLocks noChangeAspect="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5486400" cy="443198"/>
          </a:xfrm>
        </p:spPr>
        <p:txBody>
          <a:bodyPr anchor="b"/>
          <a:lstStyle>
            <a:lvl1pPr marL="0" indent="0">
              <a:lnSpc>
                <a:spcPct val="90000"/>
              </a:lnSpc>
              <a:spcBef>
                <a:spcPts val="0"/>
              </a:spcBef>
              <a:buNone/>
              <a:defRPr sz="3200" b="0">
                <a:latin typeface="Segoe UI Light" pitchFamily="34" charset="0"/>
              </a:defRPr>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7867" y="2266796"/>
            <a:ext cx="5484971" cy="1945148"/>
          </a:xfrm>
        </p:spPr>
        <p:txBody>
          <a:bodyPr/>
          <a:lstStyle>
            <a:lvl1pPr marL="403225" indent="-403225">
              <a:buSzPct val="80000"/>
              <a:buFont typeface="Arial" pitchFamily="34" charset="0"/>
              <a:buChar char="•"/>
              <a:defRPr sz="2800"/>
            </a:lvl1pPr>
            <a:lvl2pPr marL="744538" indent="-322263">
              <a:buSzPct val="80000"/>
              <a:buFont typeface="Arial" pitchFamily="34" charset="0"/>
              <a:buChar char="•"/>
              <a:defRPr sz="2800"/>
            </a:lvl2pPr>
            <a:lvl3pPr marL="1027113" indent="-282575" defTabSz="1030288">
              <a:buSzPct val="80000"/>
              <a:buFont typeface="Arial" pitchFamily="34" charset="0"/>
              <a:buChar char="•"/>
              <a:defRPr sz="2400"/>
            </a:lvl3pPr>
            <a:lvl4pPr marL="1317625" indent="-287338">
              <a:buSzPct val="80000"/>
              <a:buFont typeface="Arial" pitchFamily="34" charset="0"/>
              <a:buChar char="•"/>
              <a:defRPr sz="2000"/>
            </a:lvl4pPr>
            <a:lvl5pPr marL="1541463" indent="-223838">
              <a:buSzPct val="80000"/>
              <a:buFont typeface="Arial" pitchFamily="34" charset="0"/>
              <a:buChar char="•"/>
              <a:defRPr sz="20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1725" y="1447800"/>
            <a:ext cx="5486400" cy="443198"/>
          </a:xfrm>
        </p:spPr>
        <p:txBody>
          <a:bodyPr anchor="b"/>
          <a:lstStyle>
            <a:lvl1pPr marL="0" indent="0">
              <a:lnSpc>
                <a:spcPct val="90000"/>
              </a:lnSpc>
              <a:spcBef>
                <a:spcPts val="0"/>
              </a:spcBef>
              <a:buNone/>
              <a:defRPr sz="3200" b="0">
                <a:latin typeface="Segoe UI Light" pitchFamily="34" charset="0"/>
              </a:defRPr>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1725" y="2266796"/>
            <a:ext cx="5486400" cy="1945148"/>
          </a:xfrm>
        </p:spPr>
        <p:txBody>
          <a:bodyPr/>
          <a:lstStyle>
            <a:lvl1pPr marL="296321" indent="-296321">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1pPr>
            <a:lvl2pPr marL="457200" indent="-457200">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765175" indent="-342900">
              <a:buSzPct val="80000"/>
              <a:buFont typeface="Arial" pitchFamily="34" charset="0"/>
              <a:buChar char="•"/>
              <a:defRPr lang="en-US" sz="2400" kern="1200" dirty="0" smtClean="0">
                <a:gradFill>
                  <a:gsLst>
                    <a:gs pos="0">
                      <a:srgbClr val="595959"/>
                    </a:gs>
                    <a:gs pos="86000">
                      <a:srgbClr val="595959"/>
                    </a:gs>
                  </a:gsLst>
                  <a:lin ang="5400000" scaled="0"/>
                </a:gradFill>
                <a:latin typeface="+mn-lt"/>
                <a:ea typeface="+mn-ea"/>
                <a:cs typeface="+mn-cs"/>
              </a:defRPr>
            </a:lvl3pPr>
            <a:lvl4pPr marL="1373187" indent="-342900">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1087438" indent="-342900">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marL="1373187" indent="-342900">
              <a:defRPr sz="1600"/>
            </a:lvl6pPr>
            <a:lvl7pPr marL="1603375" indent="-285750">
              <a:defRPr sz="1600"/>
            </a:lvl7pPr>
            <a:lvl8pPr>
              <a:defRPr sz="1600"/>
            </a:lvl8pPr>
            <a:lvl9pPr>
              <a:defRPr sz="1600"/>
            </a:lvl9pPr>
          </a:lstStyle>
          <a:p>
            <a:pPr marL="403225" lvl="0" indent="-403225" algn="l" defTabSz="914363" rtl="0" eaLnBrk="1" latinLnBrk="0" hangingPunct="1">
              <a:lnSpc>
                <a:spcPct val="90000"/>
              </a:lnSpc>
              <a:spcBef>
                <a:spcPct val="20000"/>
              </a:spcBef>
              <a:buSzPct val="80000"/>
            </a:pPr>
            <a:r>
              <a:rPr lang="en-US" smtClean="0"/>
              <a:t>Click to edit Master text styles</a:t>
            </a:r>
          </a:p>
          <a:p>
            <a:pPr marL="403225" lvl="1" indent="-403225" algn="l" defTabSz="914363" rtl="0" eaLnBrk="1" latinLnBrk="0" hangingPunct="1">
              <a:lnSpc>
                <a:spcPct val="90000"/>
              </a:lnSpc>
              <a:spcBef>
                <a:spcPct val="20000"/>
              </a:spcBef>
              <a:buSzPct val="80000"/>
            </a:pPr>
            <a:r>
              <a:rPr lang="en-US" smtClean="0"/>
              <a:t>Second level</a:t>
            </a:r>
          </a:p>
          <a:p>
            <a:pPr marL="403225" lvl="2" indent="-403225" algn="l" defTabSz="914363" rtl="0" eaLnBrk="1" latinLnBrk="0" hangingPunct="1">
              <a:lnSpc>
                <a:spcPct val="90000"/>
              </a:lnSpc>
              <a:spcBef>
                <a:spcPct val="20000"/>
              </a:spcBef>
              <a:buSzPct val="80000"/>
            </a:pPr>
            <a:r>
              <a:rPr lang="en-US" smtClean="0"/>
              <a:t>Third level</a:t>
            </a:r>
          </a:p>
          <a:p>
            <a:pPr marL="403225" lvl="3" indent="-403225" algn="l" defTabSz="914363" rtl="0" eaLnBrk="1" latinLnBrk="0" hangingPunct="1">
              <a:lnSpc>
                <a:spcPct val="90000"/>
              </a:lnSpc>
              <a:spcBef>
                <a:spcPct val="20000"/>
              </a:spcBef>
              <a:buSzPct val="80000"/>
            </a:pPr>
            <a:r>
              <a:rPr lang="en-US" smtClean="0"/>
              <a:t>Fourth level</a:t>
            </a:r>
          </a:p>
          <a:p>
            <a:pPr marL="403225" lvl="4" indent="-403225" algn="l" defTabSz="914363" rtl="0" eaLnBrk="1" latinLnBrk="0" hangingPunct="1">
              <a:lnSpc>
                <a:spcPct val="90000"/>
              </a:lnSpc>
              <a:spcBef>
                <a:spcPct val="20000"/>
              </a:spcBef>
              <a:buSzPct val="80000"/>
            </a:pPr>
            <a:r>
              <a:rPr lang="en-US" smtClean="0"/>
              <a:t>Fifth level</a:t>
            </a:r>
            <a:endParaRPr lang="en-US" dirty="0"/>
          </a:p>
        </p:txBody>
      </p:sp>
      <p:pic>
        <p:nvPicPr>
          <p:cNvPr id="7" name="Picture 6"/>
          <p:cNvPicPr>
            <a:picLocks noChangeAspect="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pic>
        <p:nvPicPr>
          <p:cNvPr id="3" name="Picture 2"/>
          <p:cNvPicPr>
            <a:picLocks noChangeAspect="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Agenda">
    <p:bg>
      <p:bgPr>
        <a:solidFill>
          <a:schemeClr val="bg1"/>
        </a:solidFill>
        <a:effectLst/>
      </p:bgPr>
    </p:bg>
    <p:spTree>
      <p:nvGrpSpPr>
        <p:cNvPr id="1" name=""/>
        <p:cNvGrpSpPr/>
        <p:nvPr/>
      </p:nvGrpSpPr>
      <p:grpSpPr>
        <a:xfrm>
          <a:off x="0" y="0"/>
          <a:ext cx="0" cy="0"/>
          <a:chOff x="0" y="0"/>
          <a:chExt cx="0" cy="0"/>
        </a:xfrm>
      </p:grpSpPr>
      <p:sp>
        <p:nvSpPr>
          <p:cNvPr id="19" name="Rectangle 18"/>
          <p:cNvSpPr/>
          <p:nvPr/>
        </p:nvSpPr>
        <p:spPr bwMode="auto">
          <a:xfrm>
            <a:off x="519113" y="1447800"/>
            <a:ext cx="11149012" cy="518160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4" tIns="45703" rIns="91404" bIns="45703" numCol="1" spcCol="0" rtlCol="0" anchor="ctr" anchorCtr="0" compatLnSpc="1">
            <a:prstTxWarp prst="textNoShape">
              <a:avLst/>
            </a:prstTxWarp>
          </a:bodyPr>
          <a:lstStyle/>
          <a:p>
            <a:pPr algn="ctr" defTabSz="913788"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lvl1pPr algn="l" defTabSz="914363" rtl="0" eaLnBrk="1" latinLnBrk="0" hangingPunct="1">
              <a:lnSpc>
                <a:spcPct val="90000"/>
              </a:lnSpc>
              <a:spcBef>
                <a:spcPct val="0"/>
              </a:spcBef>
              <a:buNone/>
              <a:defRPr lang="en-US" sz="5400"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1"/>
          </p:nvPr>
        </p:nvSpPr>
        <p:spPr>
          <a:xfrm>
            <a:off x="3473804" y="3417661"/>
            <a:ext cx="6945312" cy="1241878"/>
          </a:xfrm>
        </p:spPr>
        <p:txBody>
          <a:bodyPr lIns="182880" tIns="182880" anchor="ctr" anchorCtr="0"/>
          <a:lstStyle>
            <a:lvl1pPr marL="574675" indent="-571500">
              <a:spcAft>
                <a:spcPts val="1200"/>
              </a:spcAft>
              <a:buNone/>
              <a:defRPr lang="en-US" sz="4400" kern="1200" spc="-100" baseline="0" dirty="0" smtClean="0">
                <a:gradFill>
                  <a:gsLst>
                    <a:gs pos="0">
                      <a:srgbClr val="595959"/>
                    </a:gs>
                    <a:gs pos="86000">
                      <a:srgbClr val="595959"/>
                    </a:gs>
                  </a:gsLst>
                  <a:lin ang="5400000" scaled="0"/>
                </a:gradFill>
                <a:latin typeface="Segoe UI Light" pitchFamily="34" charset="0"/>
                <a:ea typeface="+mn-ea"/>
                <a:cs typeface="+mn-cs"/>
              </a:defRPr>
            </a:lvl1pPr>
            <a:lvl2pPr marL="346075" indent="-342900">
              <a:buFont typeface="Arial" pitchFamily="34" charset="0"/>
              <a:buNone/>
              <a:defRPr lang="en-US" sz="2400" kern="1200" spc="-50" baseline="0" dirty="0">
                <a:gradFill>
                  <a:gsLst>
                    <a:gs pos="0">
                      <a:srgbClr val="595959"/>
                    </a:gs>
                    <a:gs pos="86000">
                      <a:srgbClr val="595959"/>
                    </a:gs>
                  </a:gsLst>
                  <a:lin ang="5400000" scaled="0"/>
                </a:gradFill>
                <a:latin typeface="+mn-lt"/>
                <a:ea typeface="+mn-ea"/>
                <a:cs typeface="+mn-cs"/>
              </a:defRPr>
            </a:lvl2pPr>
          </a:lstStyle>
          <a:p>
            <a:pPr marL="3175" lvl="0" indent="0" algn="l" defTabSz="914363" rtl="0" eaLnBrk="1" latinLnBrk="0" hangingPunct="1">
              <a:lnSpc>
                <a:spcPct val="90000"/>
              </a:lnSpc>
              <a:spcBef>
                <a:spcPts val="0"/>
              </a:spcBef>
              <a:spcAft>
                <a:spcPts val="900"/>
              </a:spcAft>
              <a:buSzPct val="80000"/>
            </a:pPr>
            <a:r>
              <a:rPr lang="en-US" smtClean="0"/>
              <a:t>Click to edit Master text styles</a:t>
            </a:r>
          </a:p>
          <a:p>
            <a:pPr marL="3175" lvl="1" indent="0" algn="l" defTabSz="914363" rtl="0" eaLnBrk="1" latinLnBrk="0" hangingPunct="1">
              <a:lnSpc>
                <a:spcPct val="90000"/>
              </a:lnSpc>
              <a:spcBef>
                <a:spcPts val="0"/>
              </a:spcBef>
              <a:spcAft>
                <a:spcPts val="900"/>
              </a:spcAft>
              <a:buSzPct val="80000"/>
            </a:pPr>
            <a:r>
              <a:rPr lang="en-US" smtClean="0"/>
              <a:t>Second level</a:t>
            </a:r>
          </a:p>
        </p:txBody>
      </p:sp>
      <p:sp>
        <p:nvSpPr>
          <p:cNvPr id="18" name="Freeform 105"/>
          <p:cNvSpPr>
            <a:spLocks/>
          </p:cNvSpPr>
          <p:nvPr/>
        </p:nvSpPr>
        <p:spPr bwMode="black">
          <a:xfrm>
            <a:off x="1200173" y="2133600"/>
            <a:ext cx="1865060" cy="3810000"/>
          </a:xfrm>
          <a:custGeom>
            <a:avLst/>
            <a:gdLst>
              <a:gd name="T0" fmla="*/ 38 w 42"/>
              <a:gd name="T1" fmla="*/ 23 h 86"/>
              <a:gd name="T2" fmla="*/ 35 w 42"/>
              <a:gd name="T3" fmla="*/ 27 h 86"/>
              <a:gd name="T4" fmla="*/ 35 w 42"/>
              <a:gd name="T5" fmla="*/ 65 h 86"/>
              <a:gd name="T6" fmla="*/ 21 w 42"/>
              <a:gd name="T7" fmla="*/ 79 h 86"/>
              <a:gd name="T8" fmla="*/ 7 w 42"/>
              <a:gd name="T9" fmla="*/ 65 h 86"/>
              <a:gd name="T10" fmla="*/ 7 w 42"/>
              <a:gd name="T11" fmla="*/ 16 h 86"/>
              <a:gd name="T12" fmla="*/ 16 w 42"/>
              <a:gd name="T13" fmla="*/ 7 h 86"/>
              <a:gd name="T14" fmla="*/ 25 w 42"/>
              <a:gd name="T15" fmla="*/ 16 h 86"/>
              <a:gd name="T16" fmla="*/ 25 w 42"/>
              <a:gd name="T17" fmla="*/ 16 h 86"/>
              <a:gd name="T18" fmla="*/ 25 w 42"/>
              <a:gd name="T19" fmla="*/ 54 h 86"/>
              <a:gd name="T20" fmla="*/ 22 w 42"/>
              <a:gd name="T21" fmla="*/ 58 h 86"/>
              <a:gd name="T22" fmla="*/ 18 w 42"/>
              <a:gd name="T23" fmla="*/ 54 h 86"/>
              <a:gd name="T24" fmla="*/ 18 w 42"/>
              <a:gd name="T25" fmla="*/ 25 h 86"/>
              <a:gd name="T26" fmla="*/ 14 w 42"/>
              <a:gd name="T27" fmla="*/ 22 h 86"/>
              <a:gd name="T28" fmla="*/ 11 w 42"/>
              <a:gd name="T29" fmla="*/ 25 h 86"/>
              <a:gd name="T30" fmla="*/ 11 w 42"/>
              <a:gd name="T31" fmla="*/ 54 h 86"/>
              <a:gd name="T32" fmla="*/ 22 w 42"/>
              <a:gd name="T33" fmla="*/ 65 h 86"/>
              <a:gd name="T34" fmla="*/ 32 w 42"/>
              <a:gd name="T35" fmla="*/ 54 h 86"/>
              <a:gd name="T36" fmla="*/ 32 w 42"/>
              <a:gd name="T37" fmla="*/ 16 h 86"/>
              <a:gd name="T38" fmla="*/ 32 w 42"/>
              <a:gd name="T39" fmla="*/ 16 h 86"/>
              <a:gd name="T40" fmla="*/ 16 w 42"/>
              <a:gd name="T41" fmla="*/ 0 h 86"/>
              <a:gd name="T42" fmla="*/ 0 w 42"/>
              <a:gd name="T43" fmla="*/ 16 h 86"/>
              <a:gd name="T44" fmla="*/ 0 w 42"/>
              <a:gd name="T45" fmla="*/ 65 h 86"/>
              <a:gd name="T46" fmla="*/ 21 w 42"/>
              <a:gd name="T47" fmla="*/ 86 h 86"/>
              <a:gd name="T48" fmla="*/ 42 w 42"/>
              <a:gd name="T49" fmla="*/ 65 h 86"/>
              <a:gd name="T50" fmla="*/ 42 w 42"/>
              <a:gd name="T51" fmla="*/ 65 h 86"/>
              <a:gd name="T52" fmla="*/ 42 w 42"/>
              <a:gd name="T53" fmla="*/ 27 h 86"/>
              <a:gd name="T54" fmla="*/ 38 w 42"/>
              <a:gd name="T55" fmla="*/ 2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2" h="86">
                <a:moveTo>
                  <a:pt x="38" y="23"/>
                </a:moveTo>
                <a:cubicBezTo>
                  <a:pt x="36" y="23"/>
                  <a:pt x="35" y="25"/>
                  <a:pt x="35" y="27"/>
                </a:cubicBezTo>
                <a:cubicBezTo>
                  <a:pt x="35" y="65"/>
                  <a:pt x="35" y="65"/>
                  <a:pt x="35" y="65"/>
                </a:cubicBezTo>
                <a:cubicBezTo>
                  <a:pt x="35" y="73"/>
                  <a:pt x="29" y="79"/>
                  <a:pt x="21" y="79"/>
                </a:cubicBezTo>
                <a:cubicBezTo>
                  <a:pt x="13" y="79"/>
                  <a:pt x="7" y="73"/>
                  <a:pt x="7" y="65"/>
                </a:cubicBezTo>
                <a:cubicBezTo>
                  <a:pt x="7" y="16"/>
                  <a:pt x="7" y="16"/>
                  <a:pt x="7" y="16"/>
                </a:cubicBezTo>
                <a:cubicBezTo>
                  <a:pt x="7" y="11"/>
                  <a:pt x="11" y="7"/>
                  <a:pt x="16" y="7"/>
                </a:cubicBezTo>
                <a:cubicBezTo>
                  <a:pt x="21" y="7"/>
                  <a:pt x="25" y="11"/>
                  <a:pt x="25" y="16"/>
                </a:cubicBezTo>
                <a:cubicBezTo>
                  <a:pt x="25" y="16"/>
                  <a:pt x="25" y="16"/>
                  <a:pt x="25" y="16"/>
                </a:cubicBezTo>
                <a:cubicBezTo>
                  <a:pt x="25" y="54"/>
                  <a:pt x="25" y="54"/>
                  <a:pt x="25" y="54"/>
                </a:cubicBezTo>
                <a:cubicBezTo>
                  <a:pt x="25" y="56"/>
                  <a:pt x="23" y="58"/>
                  <a:pt x="22" y="58"/>
                </a:cubicBezTo>
                <a:cubicBezTo>
                  <a:pt x="20" y="58"/>
                  <a:pt x="18" y="56"/>
                  <a:pt x="18" y="54"/>
                </a:cubicBezTo>
                <a:cubicBezTo>
                  <a:pt x="18" y="25"/>
                  <a:pt x="18" y="25"/>
                  <a:pt x="18" y="25"/>
                </a:cubicBezTo>
                <a:cubicBezTo>
                  <a:pt x="18" y="23"/>
                  <a:pt x="16" y="22"/>
                  <a:pt x="14" y="22"/>
                </a:cubicBezTo>
                <a:cubicBezTo>
                  <a:pt x="12" y="22"/>
                  <a:pt x="11" y="23"/>
                  <a:pt x="11" y="25"/>
                </a:cubicBezTo>
                <a:cubicBezTo>
                  <a:pt x="11" y="54"/>
                  <a:pt x="11" y="54"/>
                  <a:pt x="11" y="54"/>
                </a:cubicBezTo>
                <a:cubicBezTo>
                  <a:pt x="11" y="60"/>
                  <a:pt x="16" y="65"/>
                  <a:pt x="22" y="65"/>
                </a:cubicBezTo>
                <a:cubicBezTo>
                  <a:pt x="27" y="65"/>
                  <a:pt x="32" y="60"/>
                  <a:pt x="32" y="54"/>
                </a:cubicBezTo>
                <a:cubicBezTo>
                  <a:pt x="32" y="16"/>
                  <a:pt x="32" y="16"/>
                  <a:pt x="32" y="16"/>
                </a:cubicBezTo>
                <a:cubicBezTo>
                  <a:pt x="32" y="16"/>
                  <a:pt x="32" y="16"/>
                  <a:pt x="32" y="16"/>
                </a:cubicBezTo>
                <a:cubicBezTo>
                  <a:pt x="32" y="7"/>
                  <a:pt x="25" y="0"/>
                  <a:pt x="16" y="0"/>
                </a:cubicBezTo>
                <a:cubicBezTo>
                  <a:pt x="7" y="0"/>
                  <a:pt x="0" y="7"/>
                  <a:pt x="0" y="16"/>
                </a:cubicBezTo>
                <a:cubicBezTo>
                  <a:pt x="0" y="65"/>
                  <a:pt x="0" y="65"/>
                  <a:pt x="0" y="65"/>
                </a:cubicBezTo>
                <a:cubicBezTo>
                  <a:pt x="0" y="77"/>
                  <a:pt x="10" y="86"/>
                  <a:pt x="21" y="86"/>
                </a:cubicBezTo>
                <a:cubicBezTo>
                  <a:pt x="33" y="86"/>
                  <a:pt x="42" y="77"/>
                  <a:pt x="42" y="65"/>
                </a:cubicBezTo>
                <a:cubicBezTo>
                  <a:pt x="42" y="65"/>
                  <a:pt x="42" y="65"/>
                  <a:pt x="42" y="65"/>
                </a:cubicBezTo>
                <a:cubicBezTo>
                  <a:pt x="42" y="27"/>
                  <a:pt x="42" y="27"/>
                  <a:pt x="42" y="27"/>
                </a:cubicBezTo>
                <a:cubicBezTo>
                  <a:pt x="42" y="25"/>
                  <a:pt x="40" y="23"/>
                  <a:pt x="38" y="23"/>
                </a:cubicBezTo>
              </a:path>
            </a:pathLst>
          </a:custGeom>
          <a:solidFill>
            <a:schemeClr val="accent2"/>
          </a:solidFill>
          <a:ln>
            <a:noFill/>
          </a:ln>
          <a:extLst/>
        </p:spPr>
        <p:txBody>
          <a:bodyPr vert="horz" wrap="square" lIns="82305" tIns="41153" rIns="82305" bIns="41153" numCol="1" anchor="t" anchorCtr="0" compatLnSpc="1">
            <a:prstTxWarp prst="textNoShape">
              <a:avLst/>
            </a:prstTxWarp>
          </a:bodyPr>
          <a:lstStyle/>
          <a:p>
            <a:pPr lvl="0" defTabSz="1218987"/>
            <a:endParaRPr lang="en-US" sz="1600" dirty="0">
              <a:solidFill>
                <a:srgbClr val="292929"/>
              </a:solidFill>
            </a:endParaRPr>
          </a:p>
        </p:txBody>
      </p:sp>
      <p:sp>
        <p:nvSpPr>
          <p:cNvPr id="6" name="Rectangle 5"/>
          <p:cNvSpPr/>
          <p:nvPr userDrawn="1"/>
        </p:nvSpPr>
        <p:spPr bwMode="auto">
          <a:xfrm>
            <a:off x="519113" y="1447800"/>
            <a:ext cx="11149012" cy="518160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4" tIns="45703" rIns="91404" bIns="45703" numCol="1" spcCol="0" rtlCol="0" anchor="ctr" anchorCtr="0" compatLnSpc="1">
            <a:prstTxWarp prst="textNoShape">
              <a:avLst/>
            </a:prstTxWarp>
          </a:bodyPr>
          <a:lstStyle/>
          <a:p>
            <a:pPr algn="ctr" defTabSz="913788"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7" name="Freeform 105"/>
          <p:cNvSpPr>
            <a:spLocks/>
          </p:cNvSpPr>
          <p:nvPr userDrawn="1"/>
        </p:nvSpPr>
        <p:spPr bwMode="black">
          <a:xfrm>
            <a:off x="1200173" y="2133600"/>
            <a:ext cx="1865060" cy="3810000"/>
          </a:xfrm>
          <a:custGeom>
            <a:avLst/>
            <a:gdLst>
              <a:gd name="T0" fmla="*/ 38 w 42"/>
              <a:gd name="T1" fmla="*/ 23 h 86"/>
              <a:gd name="T2" fmla="*/ 35 w 42"/>
              <a:gd name="T3" fmla="*/ 27 h 86"/>
              <a:gd name="T4" fmla="*/ 35 w 42"/>
              <a:gd name="T5" fmla="*/ 65 h 86"/>
              <a:gd name="T6" fmla="*/ 21 w 42"/>
              <a:gd name="T7" fmla="*/ 79 h 86"/>
              <a:gd name="T8" fmla="*/ 7 w 42"/>
              <a:gd name="T9" fmla="*/ 65 h 86"/>
              <a:gd name="T10" fmla="*/ 7 w 42"/>
              <a:gd name="T11" fmla="*/ 16 h 86"/>
              <a:gd name="T12" fmla="*/ 16 w 42"/>
              <a:gd name="T13" fmla="*/ 7 h 86"/>
              <a:gd name="T14" fmla="*/ 25 w 42"/>
              <a:gd name="T15" fmla="*/ 16 h 86"/>
              <a:gd name="T16" fmla="*/ 25 w 42"/>
              <a:gd name="T17" fmla="*/ 16 h 86"/>
              <a:gd name="T18" fmla="*/ 25 w 42"/>
              <a:gd name="T19" fmla="*/ 54 h 86"/>
              <a:gd name="T20" fmla="*/ 22 w 42"/>
              <a:gd name="T21" fmla="*/ 58 h 86"/>
              <a:gd name="T22" fmla="*/ 18 w 42"/>
              <a:gd name="T23" fmla="*/ 54 h 86"/>
              <a:gd name="T24" fmla="*/ 18 w 42"/>
              <a:gd name="T25" fmla="*/ 25 h 86"/>
              <a:gd name="T26" fmla="*/ 14 w 42"/>
              <a:gd name="T27" fmla="*/ 22 h 86"/>
              <a:gd name="T28" fmla="*/ 11 w 42"/>
              <a:gd name="T29" fmla="*/ 25 h 86"/>
              <a:gd name="T30" fmla="*/ 11 w 42"/>
              <a:gd name="T31" fmla="*/ 54 h 86"/>
              <a:gd name="T32" fmla="*/ 22 w 42"/>
              <a:gd name="T33" fmla="*/ 65 h 86"/>
              <a:gd name="T34" fmla="*/ 32 w 42"/>
              <a:gd name="T35" fmla="*/ 54 h 86"/>
              <a:gd name="T36" fmla="*/ 32 w 42"/>
              <a:gd name="T37" fmla="*/ 16 h 86"/>
              <a:gd name="T38" fmla="*/ 32 w 42"/>
              <a:gd name="T39" fmla="*/ 16 h 86"/>
              <a:gd name="T40" fmla="*/ 16 w 42"/>
              <a:gd name="T41" fmla="*/ 0 h 86"/>
              <a:gd name="T42" fmla="*/ 0 w 42"/>
              <a:gd name="T43" fmla="*/ 16 h 86"/>
              <a:gd name="T44" fmla="*/ 0 w 42"/>
              <a:gd name="T45" fmla="*/ 65 h 86"/>
              <a:gd name="T46" fmla="*/ 21 w 42"/>
              <a:gd name="T47" fmla="*/ 86 h 86"/>
              <a:gd name="T48" fmla="*/ 42 w 42"/>
              <a:gd name="T49" fmla="*/ 65 h 86"/>
              <a:gd name="T50" fmla="*/ 42 w 42"/>
              <a:gd name="T51" fmla="*/ 65 h 86"/>
              <a:gd name="T52" fmla="*/ 42 w 42"/>
              <a:gd name="T53" fmla="*/ 27 h 86"/>
              <a:gd name="T54" fmla="*/ 38 w 42"/>
              <a:gd name="T55" fmla="*/ 2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2" h="86">
                <a:moveTo>
                  <a:pt x="38" y="23"/>
                </a:moveTo>
                <a:cubicBezTo>
                  <a:pt x="36" y="23"/>
                  <a:pt x="35" y="25"/>
                  <a:pt x="35" y="27"/>
                </a:cubicBezTo>
                <a:cubicBezTo>
                  <a:pt x="35" y="65"/>
                  <a:pt x="35" y="65"/>
                  <a:pt x="35" y="65"/>
                </a:cubicBezTo>
                <a:cubicBezTo>
                  <a:pt x="35" y="73"/>
                  <a:pt x="29" y="79"/>
                  <a:pt x="21" y="79"/>
                </a:cubicBezTo>
                <a:cubicBezTo>
                  <a:pt x="13" y="79"/>
                  <a:pt x="7" y="73"/>
                  <a:pt x="7" y="65"/>
                </a:cubicBezTo>
                <a:cubicBezTo>
                  <a:pt x="7" y="16"/>
                  <a:pt x="7" y="16"/>
                  <a:pt x="7" y="16"/>
                </a:cubicBezTo>
                <a:cubicBezTo>
                  <a:pt x="7" y="11"/>
                  <a:pt x="11" y="7"/>
                  <a:pt x="16" y="7"/>
                </a:cubicBezTo>
                <a:cubicBezTo>
                  <a:pt x="21" y="7"/>
                  <a:pt x="25" y="11"/>
                  <a:pt x="25" y="16"/>
                </a:cubicBezTo>
                <a:cubicBezTo>
                  <a:pt x="25" y="16"/>
                  <a:pt x="25" y="16"/>
                  <a:pt x="25" y="16"/>
                </a:cubicBezTo>
                <a:cubicBezTo>
                  <a:pt x="25" y="54"/>
                  <a:pt x="25" y="54"/>
                  <a:pt x="25" y="54"/>
                </a:cubicBezTo>
                <a:cubicBezTo>
                  <a:pt x="25" y="56"/>
                  <a:pt x="23" y="58"/>
                  <a:pt x="22" y="58"/>
                </a:cubicBezTo>
                <a:cubicBezTo>
                  <a:pt x="20" y="58"/>
                  <a:pt x="18" y="56"/>
                  <a:pt x="18" y="54"/>
                </a:cubicBezTo>
                <a:cubicBezTo>
                  <a:pt x="18" y="25"/>
                  <a:pt x="18" y="25"/>
                  <a:pt x="18" y="25"/>
                </a:cubicBezTo>
                <a:cubicBezTo>
                  <a:pt x="18" y="23"/>
                  <a:pt x="16" y="22"/>
                  <a:pt x="14" y="22"/>
                </a:cubicBezTo>
                <a:cubicBezTo>
                  <a:pt x="12" y="22"/>
                  <a:pt x="11" y="23"/>
                  <a:pt x="11" y="25"/>
                </a:cubicBezTo>
                <a:cubicBezTo>
                  <a:pt x="11" y="54"/>
                  <a:pt x="11" y="54"/>
                  <a:pt x="11" y="54"/>
                </a:cubicBezTo>
                <a:cubicBezTo>
                  <a:pt x="11" y="60"/>
                  <a:pt x="16" y="65"/>
                  <a:pt x="22" y="65"/>
                </a:cubicBezTo>
                <a:cubicBezTo>
                  <a:pt x="27" y="65"/>
                  <a:pt x="32" y="60"/>
                  <a:pt x="32" y="54"/>
                </a:cubicBezTo>
                <a:cubicBezTo>
                  <a:pt x="32" y="16"/>
                  <a:pt x="32" y="16"/>
                  <a:pt x="32" y="16"/>
                </a:cubicBezTo>
                <a:cubicBezTo>
                  <a:pt x="32" y="16"/>
                  <a:pt x="32" y="16"/>
                  <a:pt x="32" y="16"/>
                </a:cubicBezTo>
                <a:cubicBezTo>
                  <a:pt x="32" y="7"/>
                  <a:pt x="25" y="0"/>
                  <a:pt x="16" y="0"/>
                </a:cubicBezTo>
                <a:cubicBezTo>
                  <a:pt x="7" y="0"/>
                  <a:pt x="0" y="7"/>
                  <a:pt x="0" y="16"/>
                </a:cubicBezTo>
                <a:cubicBezTo>
                  <a:pt x="0" y="65"/>
                  <a:pt x="0" y="65"/>
                  <a:pt x="0" y="65"/>
                </a:cubicBezTo>
                <a:cubicBezTo>
                  <a:pt x="0" y="77"/>
                  <a:pt x="10" y="86"/>
                  <a:pt x="21" y="86"/>
                </a:cubicBezTo>
                <a:cubicBezTo>
                  <a:pt x="33" y="86"/>
                  <a:pt x="42" y="77"/>
                  <a:pt x="42" y="65"/>
                </a:cubicBezTo>
                <a:cubicBezTo>
                  <a:pt x="42" y="65"/>
                  <a:pt x="42" y="65"/>
                  <a:pt x="42" y="65"/>
                </a:cubicBezTo>
                <a:cubicBezTo>
                  <a:pt x="42" y="27"/>
                  <a:pt x="42" y="27"/>
                  <a:pt x="42" y="27"/>
                </a:cubicBezTo>
                <a:cubicBezTo>
                  <a:pt x="42" y="25"/>
                  <a:pt x="40" y="23"/>
                  <a:pt x="38" y="23"/>
                </a:cubicBezTo>
              </a:path>
            </a:pathLst>
          </a:custGeom>
          <a:solidFill>
            <a:schemeClr val="accent2"/>
          </a:solidFill>
          <a:ln>
            <a:noFill/>
          </a:ln>
          <a:extLst/>
        </p:spPr>
        <p:txBody>
          <a:bodyPr vert="horz" wrap="square" lIns="82305" tIns="41153" rIns="82305" bIns="41153" numCol="1" anchor="t" anchorCtr="0" compatLnSpc="1">
            <a:prstTxWarp prst="textNoShape">
              <a:avLst/>
            </a:prstTxWarp>
          </a:bodyPr>
          <a:lstStyle/>
          <a:p>
            <a:pPr lvl="0" defTabSz="1218987"/>
            <a:endParaRPr lang="en-US" sz="1600" dirty="0">
              <a:solidFill>
                <a:srgbClr val="292929"/>
              </a:solidFill>
            </a:endParaRPr>
          </a:p>
        </p:txBody>
      </p:sp>
    </p:spTree>
    <p:extLst>
      <p:ext uri="{BB962C8B-B14F-4D97-AF65-F5344CB8AC3E}">
        <p14:creationId xmlns:p14="http://schemas.microsoft.com/office/powerpoint/2010/main" val="2480588676"/>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1_Demo, Video etc. &quot;special&quot; slides">
    <p:bg>
      <p:bgPr>
        <a:solidFill>
          <a:schemeClr val="accent1">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chemeClr val="accent1">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p:nvGrpSpPr>
        <p:grpSpPr>
          <a:xfrm>
            <a:off x="7713385" y="2136047"/>
            <a:ext cx="3499128" cy="2114058"/>
            <a:chOff x="1411369" y="3975421"/>
            <a:chExt cx="1714604" cy="1035908"/>
          </a:xfrm>
        </p:grpSpPr>
        <p:sp>
          <p:nvSpPr>
            <p:cNvPr id="12" name="Freeform 6"/>
            <p:cNvSpPr>
              <a:spLocks/>
            </p:cNvSpPr>
            <p:nvPr userDrawn="1"/>
          </p:nvSpPr>
          <p:spPr bwMode="auto">
            <a:xfrm>
              <a:off x="1900471" y="3975421"/>
              <a:ext cx="1225502" cy="656717"/>
            </a:xfrm>
            <a:custGeom>
              <a:avLst/>
              <a:gdLst>
                <a:gd name="T0" fmla="*/ 138 w 189"/>
                <a:gd name="T1" fmla="*/ 0 h 101"/>
                <a:gd name="T2" fmla="*/ 94 w 189"/>
                <a:gd name="T3" fmla="*/ 26 h 101"/>
                <a:gd name="T4" fmla="*/ 75 w 189"/>
                <a:gd name="T5" fmla="*/ 21 h 101"/>
                <a:gd name="T6" fmla="*/ 40 w 189"/>
                <a:gd name="T7" fmla="*/ 42 h 101"/>
                <a:gd name="T8" fmla="*/ 29 w 189"/>
                <a:gd name="T9" fmla="*/ 40 h 101"/>
                <a:gd name="T10" fmla="*/ 0 w 189"/>
                <a:gd name="T11" fmla="*/ 64 h 101"/>
                <a:gd name="T12" fmla="*/ 11 w 189"/>
                <a:gd name="T13" fmla="*/ 62 h 101"/>
                <a:gd name="T14" fmla="*/ 30 w 189"/>
                <a:gd name="T15" fmla="*/ 66 h 101"/>
                <a:gd name="T16" fmla="*/ 82 w 189"/>
                <a:gd name="T17" fmla="*/ 39 h 101"/>
                <a:gd name="T18" fmla="*/ 145 w 189"/>
                <a:gd name="T19" fmla="*/ 101 h 101"/>
                <a:gd name="T20" fmla="*/ 189 w 189"/>
                <a:gd name="T21" fmla="*/ 51 h 101"/>
                <a:gd name="T22" fmla="*/ 138 w 189"/>
                <a:gd name="T2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101">
                  <a:moveTo>
                    <a:pt x="138" y="0"/>
                  </a:moveTo>
                  <a:cubicBezTo>
                    <a:pt x="119" y="0"/>
                    <a:pt x="103" y="10"/>
                    <a:pt x="94" y="26"/>
                  </a:cubicBezTo>
                  <a:cubicBezTo>
                    <a:pt x="89" y="23"/>
                    <a:pt x="82" y="21"/>
                    <a:pt x="75" y="21"/>
                  </a:cubicBezTo>
                  <a:cubicBezTo>
                    <a:pt x="60" y="21"/>
                    <a:pt x="46" y="30"/>
                    <a:pt x="40" y="42"/>
                  </a:cubicBezTo>
                  <a:cubicBezTo>
                    <a:pt x="36" y="41"/>
                    <a:pt x="33" y="40"/>
                    <a:pt x="29" y="40"/>
                  </a:cubicBezTo>
                  <a:cubicBezTo>
                    <a:pt x="15" y="40"/>
                    <a:pt x="3" y="50"/>
                    <a:pt x="0" y="64"/>
                  </a:cubicBezTo>
                  <a:cubicBezTo>
                    <a:pt x="3" y="63"/>
                    <a:pt x="7" y="62"/>
                    <a:pt x="11" y="62"/>
                  </a:cubicBezTo>
                  <a:cubicBezTo>
                    <a:pt x="17" y="62"/>
                    <a:pt x="24" y="64"/>
                    <a:pt x="30" y="66"/>
                  </a:cubicBezTo>
                  <a:cubicBezTo>
                    <a:pt x="42" y="49"/>
                    <a:pt x="61" y="39"/>
                    <a:pt x="82" y="39"/>
                  </a:cubicBezTo>
                  <a:cubicBezTo>
                    <a:pt x="117" y="39"/>
                    <a:pt x="145" y="67"/>
                    <a:pt x="145" y="101"/>
                  </a:cubicBezTo>
                  <a:cubicBezTo>
                    <a:pt x="170" y="98"/>
                    <a:pt x="189" y="77"/>
                    <a:pt x="189" y="51"/>
                  </a:cubicBezTo>
                  <a:cubicBezTo>
                    <a:pt x="189" y="22"/>
                    <a:pt x="167" y="0"/>
                    <a:pt x="138"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5" name="Freeform 7"/>
            <p:cNvSpPr>
              <a:spLocks/>
            </p:cNvSpPr>
            <p:nvPr userDrawn="1"/>
          </p:nvSpPr>
          <p:spPr bwMode="auto">
            <a:xfrm>
              <a:off x="1411369" y="4269433"/>
              <a:ext cx="1390368" cy="741896"/>
            </a:xfrm>
            <a:custGeom>
              <a:avLst/>
              <a:gdLst>
                <a:gd name="T0" fmla="*/ 157 w 214"/>
                <a:gd name="T1" fmla="*/ 0 h 114"/>
                <a:gd name="T2" fmla="*/ 107 w 214"/>
                <a:gd name="T3" fmla="*/ 29 h 114"/>
                <a:gd name="T4" fmla="*/ 86 w 214"/>
                <a:gd name="T5" fmla="*/ 23 h 114"/>
                <a:gd name="T6" fmla="*/ 46 w 214"/>
                <a:gd name="T7" fmla="*/ 48 h 114"/>
                <a:gd name="T8" fmla="*/ 34 w 214"/>
                <a:gd name="T9" fmla="*/ 45 h 114"/>
                <a:gd name="T10" fmla="*/ 0 w 214"/>
                <a:gd name="T11" fmla="*/ 80 h 114"/>
                <a:gd name="T12" fmla="*/ 34 w 214"/>
                <a:gd name="T13" fmla="*/ 114 h 114"/>
                <a:gd name="T14" fmla="*/ 86 w 214"/>
                <a:gd name="T15" fmla="*/ 114 h 114"/>
                <a:gd name="T16" fmla="*/ 157 w 214"/>
                <a:gd name="T17" fmla="*/ 114 h 114"/>
                <a:gd name="T18" fmla="*/ 214 w 214"/>
                <a:gd name="T19" fmla="*/ 57 h 114"/>
                <a:gd name="T20" fmla="*/ 157 w 214"/>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 h="114">
                  <a:moveTo>
                    <a:pt x="157" y="0"/>
                  </a:moveTo>
                  <a:cubicBezTo>
                    <a:pt x="136" y="0"/>
                    <a:pt x="117" y="11"/>
                    <a:pt x="107" y="29"/>
                  </a:cubicBezTo>
                  <a:cubicBezTo>
                    <a:pt x="101" y="25"/>
                    <a:pt x="94" y="23"/>
                    <a:pt x="86" y="23"/>
                  </a:cubicBezTo>
                  <a:cubicBezTo>
                    <a:pt x="69" y="23"/>
                    <a:pt x="54" y="33"/>
                    <a:pt x="46" y="48"/>
                  </a:cubicBezTo>
                  <a:cubicBezTo>
                    <a:pt x="42" y="46"/>
                    <a:pt x="38" y="45"/>
                    <a:pt x="34" y="45"/>
                  </a:cubicBezTo>
                  <a:cubicBezTo>
                    <a:pt x="15" y="45"/>
                    <a:pt x="0" y="61"/>
                    <a:pt x="0" y="80"/>
                  </a:cubicBezTo>
                  <a:cubicBezTo>
                    <a:pt x="0" y="99"/>
                    <a:pt x="15" y="114"/>
                    <a:pt x="34" y="114"/>
                  </a:cubicBezTo>
                  <a:cubicBezTo>
                    <a:pt x="86" y="114"/>
                    <a:pt x="86" y="114"/>
                    <a:pt x="86" y="114"/>
                  </a:cubicBezTo>
                  <a:cubicBezTo>
                    <a:pt x="157" y="114"/>
                    <a:pt x="157" y="114"/>
                    <a:pt x="157" y="114"/>
                  </a:cubicBezTo>
                  <a:cubicBezTo>
                    <a:pt x="189" y="114"/>
                    <a:pt x="214" y="89"/>
                    <a:pt x="214" y="57"/>
                  </a:cubicBezTo>
                  <a:cubicBezTo>
                    <a:pt x="214" y="25"/>
                    <a:pt x="189" y="0"/>
                    <a:pt x="157"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sp>
        <p:nvSpPr>
          <p:cNvPr id="10" name="Freeform 6"/>
          <p:cNvSpPr>
            <a:spLocks/>
          </p:cNvSpPr>
          <p:nvPr userDrawn="1"/>
        </p:nvSpPr>
        <p:spPr bwMode="auto">
          <a:xfrm>
            <a:off x="8711534" y="2136044"/>
            <a:ext cx="2500979" cy="1340213"/>
          </a:xfrm>
          <a:custGeom>
            <a:avLst/>
            <a:gdLst>
              <a:gd name="T0" fmla="*/ 138 w 189"/>
              <a:gd name="T1" fmla="*/ 0 h 101"/>
              <a:gd name="T2" fmla="*/ 94 w 189"/>
              <a:gd name="T3" fmla="*/ 26 h 101"/>
              <a:gd name="T4" fmla="*/ 75 w 189"/>
              <a:gd name="T5" fmla="*/ 21 h 101"/>
              <a:gd name="T6" fmla="*/ 40 w 189"/>
              <a:gd name="T7" fmla="*/ 42 h 101"/>
              <a:gd name="T8" fmla="*/ 29 w 189"/>
              <a:gd name="T9" fmla="*/ 40 h 101"/>
              <a:gd name="T10" fmla="*/ 0 w 189"/>
              <a:gd name="T11" fmla="*/ 64 h 101"/>
              <a:gd name="T12" fmla="*/ 11 w 189"/>
              <a:gd name="T13" fmla="*/ 62 h 101"/>
              <a:gd name="T14" fmla="*/ 30 w 189"/>
              <a:gd name="T15" fmla="*/ 66 h 101"/>
              <a:gd name="T16" fmla="*/ 82 w 189"/>
              <a:gd name="T17" fmla="*/ 39 h 101"/>
              <a:gd name="T18" fmla="*/ 145 w 189"/>
              <a:gd name="T19" fmla="*/ 101 h 101"/>
              <a:gd name="T20" fmla="*/ 189 w 189"/>
              <a:gd name="T21" fmla="*/ 51 h 101"/>
              <a:gd name="T22" fmla="*/ 138 w 189"/>
              <a:gd name="T2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101">
                <a:moveTo>
                  <a:pt x="138" y="0"/>
                </a:moveTo>
                <a:cubicBezTo>
                  <a:pt x="119" y="0"/>
                  <a:pt x="103" y="10"/>
                  <a:pt x="94" y="26"/>
                </a:cubicBezTo>
                <a:cubicBezTo>
                  <a:pt x="89" y="23"/>
                  <a:pt x="82" y="21"/>
                  <a:pt x="75" y="21"/>
                </a:cubicBezTo>
                <a:cubicBezTo>
                  <a:pt x="60" y="21"/>
                  <a:pt x="46" y="30"/>
                  <a:pt x="40" y="42"/>
                </a:cubicBezTo>
                <a:cubicBezTo>
                  <a:pt x="36" y="41"/>
                  <a:pt x="33" y="40"/>
                  <a:pt x="29" y="40"/>
                </a:cubicBezTo>
                <a:cubicBezTo>
                  <a:pt x="15" y="40"/>
                  <a:pt x="3" y="50"/>
                  <a:pt x="0" y="64"/>
                </a:cubicBezTo>
                <a:cubicBezTo>
                  <a:pt x="3" y="63"/>
                  <a:pt x="7" y="62"/>
                  <a:pt x="11" y="62"/>
                </a:cubicBezTo>
                <a:cubicBezTo>
                  <a:pt x="17" y="62"/>
                  <a:pt x="24" y="64"/>
                  <a:pt x="30" y="66"/>
                </a:cubicBezTo>
                <a:cubicBezTo>
                  <a:pt x="42" y="49"/>
                  <a:pt x="61" y="39"/>
                  <a:pt x="82" y="39"/>
                </a:cubicBezTo>
                <a:cubicBezTo>
                  <a:pt x="117" y="39"/>
                  <a:pt x="145" y="67"/>
                  <a:pt x="145" y="101"/>
                </a:cubicBezTo>
                <a:cubicBezTo>
                  <a:pt x="170" y="98"/>
                  <a:pt x="189" y="77"/>
                  <a:pt x="189" y="51"/>
                </a:cubicBezTo>
                <a:cubicBezTo>
                  <a:pt x="189" y="22"/>
                  <a:pt x="167" y="0"/>
                  <a:pt x="138"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2559917533"/>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CFCFC"/>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0"/>
            <a:ext cx="11149013" cy="7478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11149012"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lt1" tx1="dk1" bg2="lt2" tx2="dk2" accent1="accent1" accent2="accent2" accent3="accent3" accent4="accent4" accent5="accent5" accent6="accent6" hlink="hlink" folHlink="folHlink"/>
  <p:sldLayoutIdLst>
    <p:sldLayoutId id="2147483760" r:id="rId1"/>
    <p:sldLayoutId id="2147483761" r:id="rId2"/>
    <p:sldLayoutId id="2147483762" r:id="rId3"/>
    <p:sldLayoutId id="2147483763" r:id="rId4"/>
    <p:sldLayoutId id="2147483764" r:id="rId5"/>
    <p:sldLayoutId id="2147483765" r:id="rId6"/>
    <p:sldLayoutId id="2147483766" r:id="rId7"/>
    <p:sldLayoutId id="2147483767" r:id="rId8"/>
    <p:sldLayoutId id="2147483768" r:id="rId9"/>
    <p:sldLayoutId id="2147483769" r:id="rId10"/>
    <p:sldLayoutId id="2147483770" r:id="rId11"/>
    <p:sldLayoutId id="2147483771" r:id="rId12"/>
    <p:sldLayoutId id="2147483772" r:id="rId13"/>
    <p:sldLayoutId id="2147483773" r:id="rId14"/>
    <p:sldLayoutId id="2147483774" r:id="rId15"/>
    <p:sldLayoutId id="2147483776" r:id="rId16"/>
    <p:sldLayoutId id="2147483777" r:id="rId17"/>
    <p:sldLayoutId id="2147483778" r:id="rId18"/>
    <p:sldLayoutId id="2147483781" r:id="rId19"/>
  </p:sldLayoutIdLst>
  <p:transition>
    <p:fade/>
  </p:transition>
  <p:timing>
    <p:tnLst>
      <p:par>
        <p:cTn id="1" dur="indefinite" restart="never" nodeType="tmRoot"/>
      </p:par>
    </p:tnLst>
  </p:timing>
  <p:txStyles>
    <p:titleStyle>
      <a:lvl1pPr algn="l" defTabSz="914363" rtl="0" eaLnBrk="1" latinLnBrk="0" hangingPunct="1">
        <a:lnSpc>
          <a:spcPct val="90000"/>
        </a:lnSpc>
        <a:spcBef>
          <a:spcPct val="0"/>
        </a:spcBef>
        <a:buNone/>
        <a:defRPr lang="en-US" sz="5400" b="0" kern="1200" cap="none" spc="-100" baseline="0" dirty="0" smtClean="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p:titleStyle>
    <p:bodyStyle>
      <a:lvl1pPr marL="460375" indent="-460375" algn="l" defTabSz="914363" rtl="0" eaLnBrk="1" latinLnBrk="0" hangingPunct="1">
        <a:lnSpc>
          <a:spcPct val="90000"/>
        </a:lnSpc>
        <a:spcBef>
          <a:spcPct val="20000"/>
        </a:spcBef>
        <a:buSzPct val="80000"/>
        <a:buFont typeface="Arial" pitchFamily="34" charset="0"/>
        <a:buChar char="•"/>
        <a:defRPr sz="3200" kern="1200">
          <a:gradFill>
            <a:gsLst>
              <a:gs pos="0">
                <a:srgbClr val="595959"/>
              </a:gs>
              <a:gs pos="86000">
                <a:srgbClr val="595959"/>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80000"/>
        <a:buFont typeface="Arial" pitchFamily="34" charset="0"/>
        <a:buChar char="•"/>
        <a:defRPr sz="2800" kern="1200">
          <a:gradFill>
            <a:gsLst>
              <a:gs pos="0">
                <a:srgbClr val="595959"/>
              </a:gs>
              <a:gs pos="86000">
                <a:srgbClr val="595959"/>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0000"/>
        <a:buFont typeface="Arial" pitchFamily="34" charset="0"/>
        <a:buChar char="•"/>
        <a:defRPr sz="2400" kern="1200">
          <a:gradFill>
            <a:gsLst>
              <a:gs pos="0">
                <a:srgbClr val="595959"/>
              </a:gs>
              <a:gs pos="86000">
                <a:srgbClr val="595959"/>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CFCFC"/>
        </a:solidFill>
        <a:effectLst/>
      </p:bgPr>
    </p:bg>
    <p:spTree>
      <p:nvGrpSpPr>
        <p:cNvPr id="1" name=""/>
        <p:cNvGrpSpPr/>
        <p:nvPr/>
      </p:nvGrpSpPr>
      <p:grpSpPr>
        <a:xfrm>
          <a:off x="0" y="0"/>
          <a:ext cx="0" cy="0"/>
          <a:chOff x="0" y="0"/>
          <a:chExt cx="0" cy="0"/>
        </a:xfrm>
      </p:grpSpPr>
      <p:sp>
        <p:nvSpPr>
          <p:cNvPr id="4" name="Rectangle 3"/>
          <p:cNvSpPr/>
          <p:nvPr/>
        </p:nvSpPr>
        <p:spPr bwMode="auto">
          <a:xfrm>
            <a:off x="1" y="0"/>
            <a:ext cx="308344" cy="68580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5" name="Rectangle 4"/>
          <p:cNvSpPr/>
          <p:nvPr/>
        </p:nvSpPr>
        <p:spPr bwMode="auto">
          <a:xfrm>
            <a:off x="0" y="0"/>
            <a:ext cx="12188825" cy="1447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2" name="Title Placeholder 1"/>
          <p:cNvSpPr>
            <a:spLocks noGrp="1"/>
          </p:cNvSpPr>
          <p:nvPr>
            <p:ph type="title"/>
          </p:nvPr>
        </p:nvSpPr>
        <p:spPr>
          <a:xfrm>
            <a:off x="519111" y="228601"/>
            <a:ext cx="11149014"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19113" y="1905000"/>
            <a:ext cx="11149012" cy="1618905"/>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lt1" tx1="dk1" bg2="lt2" tx2="dk2" accent1="accent1" accent2="accent2" accent3="accent3" accent4="accent4" accent5="accent5" accent6="accent6" hlink="hlink" folHlink="folHlink"/>
  <p:sldLayoutIdLst>
    <p:sldLayoutId id="2147483780" r:id="rId1"/>
  </p:sldLayoutIdLst>
  <p:transition>
    <p:fade/>
  </p:transition>
  <p:timing>
    <p:tnLst>
      <p:par>
        <p:cTn id="1" dur="indefinite" restart="never" nodeType="tmRoot"/>
      </p:par>
    </p:tnLst>
  </p:timing>
  <p:txStyles>
    <p:titleStyle>
      <a:lvl1pPr algn="l" defTabSz="914363" rtl="0" eaLnBrk="1" latinLnBrk="0" hangingPunct="1">
        <a:lnSpc>
          <a:spcPct val="90000"/>
        </a:lnSpc>
        <a:spcBef>
          <a:spcPct val="0"/>
        </a:spcBef>
        <a:buNone/>
        <a:defRPr lang="en-US" sz="4800" b="0" kern="1200" cap="none" spc="-100" baseline="0" dirty="0">
          <a:ln w="3175">
            <a:noFill/>
          </a:ln>
          <a:solidFill>
            <a:schemeClr val="bg1">
              <a:alpha val="99000"/>
            </a:schemeClr>
          </a:solidFill>
          <a:effectLst/>
          <a:latin typeface="Segoe UI Light" pitchFamily="34" charset="0"/>
          <a:ea typeface="+mn-ea"/>
          <a:cs typeface="Arial" charset="0"/>
        </a:defRPr>
      </a:lvl1pPr>
    </p:titleStyle>
    <p:bodyStyle>
      <a:lvl1pPr marL="0" indent="0" algn="l" defTabSz="914363" rtl="0" eaLnBrk="1" latinLnBrk="0" hangingPunct="1">
        <a:lnSpc>
          <a:spcPct val="90000"/>
        </a:lnSpc>
        <a:spcBef>
          <a:spcPct val="20000"/>
        </a:spcBef>
        <a:buFont typeface="Arial" pitchFamily="34" charset="0"/>
        <a:buNone/>
        <a:defRPr sz="2400" b="0" kern="1200">
          <a:gradFill>
            <a:gsLst>
              <a:gs pos="0">
                <a:srgbClr val="595959"/>
              </a:gs>
              <a:gs pos="86000">
                <a:srgbClr val="595959"/>
              </a:gs>
            </a:gsLst>
            <a:lin ang="5400000" scaled="0"/>
          </a:gradFill>
          <a:latin typeface="Consolas" pitchFamily="49" charset="0"/>
          <a:ea typeface="+mn-ea"/>
          <a:cs typeface="Consolas" pitchFamily="49" charset="0"/>
        </a:defRPr>
      </a:lvl1pPr>
      <a:lvl2pPr marL="384954" indent="-7937" algn="l" defTabSz="914363" rtl="0" eaLnBrk="1" latinLnBrk="0" hangingPunct="1">
        <a:lnSpc>
          <a:spcPct val="90000"/>
        </a:lnSpc>
        <a:spcBef>
          <a:spcPct val="20000"/>
        </a:spcBef>
        <a:buFont typeface="Arial" pitchFamily="34" charset="0"/>
        <a:buNone/>
        <a:defRPr sz="2000" b="0" kern="1200">
          <a:gradFill>
            <a:gsLst>
              <a:gs pos="0">
                <a:srgbClr val="595959"/>
              </a:gs>
              <a:gs pos="86000">
                <a:srgbClr val="595959"/>
              </a:gs>
            </a:gsLst>
            <a:lin ang="5400000" scaled="0"/>
          </a:gradFill>
          <a:latin typeface="Consolas" pitchFamily="49" charset="0"/>
          <a:ea typeface="+mn-ea"/>
          <a:cs typeface="Consolas" pitchFamily="49" charset="0"/>
        </a:defRPr>
      </a:lvl2pPr>
      <a:lvl3pPr marL="761970" indent="-7937" algn="l" defTabSz="914363" rtl="0" eaLnBrk="1" latinLnBrk="0" hangingPunct="1">
        <a:lnSpc>
          <a:spcPct val="90000"/>
        </a:lnSpc>
        <a:spcBef>
          <a:spcPct val="20000"/>
        </a:spcBef>
        <a:buFont typeface="Arial" pitchFamily="34" charset="0"/>
        <a:buNone/>
        <a:defRPr sz="1800" b="0" kern="1200">
          <a:gradFill>
            <a:gsLst>
              <a:gs pos="0">
                <a:srgbClr val="595959"/>
              </a:gs>
              <a:gs pos="86000">
                <a:srgbClr val="595959"/>
              </a:gs>
            </a:gsLst>
            <a:lin ang="5400000" scaled="0"/>
          </a:gradFill>
          <a:latin typeface="Consolas" pitchFamily="49" charset="0"/>
          <a:ea typeface="+mn-ea"/>
          <a:cs typeface="Consolas" pitchFamily="49" charset="0"/>
        </a:defRPr>
      </a:lvl3pPr>
      <a:lvl4pPr marL="1094009" indent="7937" algn="l" defTabSz="914363" rtl="0" eaLnBrk="1" latinLnBrk="0" hangingPunct="1">
        <a:lnSpc>
          <a:spcPct val="90000"/>
        </a:lnSpc>
        <a:spcBef>
          <a:spcPct val="20000"/>
        </a:spcBef>
        <a:buFont typeface="Arial" pitchFamily="34" charset="0"/>
        <a:buNone/>
        <a:defRPr sz="1800" b="0" kern="1200">
          <a:gradFill>
            <a:gsLst>
              <a:gs pos="0">
                <a:srgbClr val="595959"/>
              </a:gs>
              <a:gs pos="86000">
                <a:srgbClr val="595959"/>
              </a:gs>
            </a:gsLst>
            <a:lin ang="5400000" scaled="0"/>
          </a:gradFill>
          <a:latin typeface="Consolas" pitchFamily="49" charset="0"/>
          <a:ea typeface="+mn-ea"/>
          <a:cs typeface="Consolas" pitchFamily="49" charset="0"/>
        </a:defRPr>
      </a:lvl4pPr>
      <a:lvl5pPr marL="1426047" indent="0" algn="l" defTabSz="914363" rtl="0" eaLnBrk="1" latinLnBrk="0" hangingPunct="1">
        <a:lnSpc>
          <a:spcPct val="90000"/>
        </a:lnSpc>
        <a:spcBef>
          <a:spcPct val="20000"/>
        </a:spcBef>
        <a:buFont typeface="Arial" pitchFamily="34" charset="0"/>
        <a:buNone/>
        <a:defRPr sz="1800" b="0" kern="1200">
          <a:gradFill>
            <a:gsLst>
              <a:gs pos="0">
                <a:srgbClr val="595959"/>
              </a:gs>
              <a:gs pos="86000">
                <a:srgbClr val="595959"/>
              </a:gs>
            </a:gsLst>
            <a:lin ang="5400000" scaled="0"/>
          </a:gradFill>
          <a:latin typeface="Consolas" pitchFamily="49" charset="0"/>
          <a:ea typeface="+mn-ea"/>
          <a:cs typeface="Consolas"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tags" Target="../tags/tag13.xml"/><Relationship Id="rId18" Type="http://schemas.openxmlformats.org/officeDocument/2006/relationships/slideLayout" Target="../slideLayouts/slideLayout6.xml"/><Relationship Id="rId3" Type="http://schemas.openxmlformats.org/officeDocument/2006/relationships/tags" Target="../tags/tag3.xml"/><Relationship Id="rId21" Type="http://schemas.openxmlformats.org/officeDocument/2006/relationships/image" Target="../media/image9.emf"/><Relationship Id="rId7" Type="http://schemas.openxmlformats.org/officeDocument/2006/relationships/tags" Target="../tags/tag7.xml"/><Relationship Id="rId12" Type="http://schemas.openxmlformats.org/officeDocument/2006/relationships/tags" Target="../tags/tag12.xml"/><Relationship Id="rId17" Type="http://schemas.openxmlformats.org/officeDocument/2006/relationships/tags" Target="../tags/tag17.xml"/><Relationship Id="rId2" Type="http://schemas.openxmlformats.org/officeDocument/2006/relationships/tags" Target="../tags/tag2.xml"/><Relationship Id="rId16" Type="http://schemas.openxmlformats.org/officeDocument/2006/relationships/tags" Target="../tags/tag16.xml"/><Relationship Id="rId20" Type="http://schemas.openxmlformats.org/officeDocument/2006/relationships/oleObject" Target="../embeddings/oleObject1.bin"/><Relationship Id="rId1" Type="http://schemas.openxmlformats.org/officeDocument/2006/relationships/vmlDrawing" Target="../drawings/vmlDrawing1.vml"/><Relationship Id="rId6" Type="http://schemas.openxmlformats.org/officeDocument/2006/relationships/tags" Target="../tags/tag6.xml"/><Relationship Id="rId11" Type="http://schemas.openxmlformats.org/officeDocument/2006/relationships/tags" Target="../tags/tag11.xml"/><Relationship Id="rId5" Type="http://schemas.openxmlformats.org/officeDocument/2006/relationships/tags" Target="../tags/tag5.xml"/><Relationship Id="rId15" Type="http://schemas.openxmlformats.org/officeDocument/2006/relationships/tags" Target="../tags/tag15.xml"/><Relationship Id="rId10" Type="http://schemas.openxmlformats.org/officeDocument/2006/relationships/tags" Target="../tags/tag10.xml"/><Relationship Id="rId19" Type="http://schemas.openxmlformats.org/officeDocument/2006/relationships/notesSlide" Target="../notesSlides/notesSlide10.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tags" Target="../tags/tag14.xml"/></Relationships>
</file>

<file path=ppt/slides/_rels/slide15.xml.rels><?xml version="1.0" encoding="UTF-8" standalone="yes"?>
<Relationships xmlns="http://schemas.openxmlformats.org/package/2006/relationships"><Relationship Id="rId8" Type="http://schemas.openxmlformats.org/officeDocument/2006/relationships/tags" Target="../tags/tag25.xml"/><Relationship Id="rId13" Type="http://schemas.openxmlformats.org/officeDocument/2006/relationships/tags" Target="../tags/tag30.xml"/><Relationship Id="rId18" Type="http://schemas.openxmlformats.org/officeDocument/2006/relationships/tags" Target="../tags/tag35.xml"/><Relationship Id="rId3" Type="http://schemas.openxmlformats.org/officeDocument/2006/relationships/tags" Target="../tags/tag20.xml"/><Relationship Id="rId21" Type="http://schemas.openxmlformats.org/officeDocument/2006/relationships/slideLayout" Target="../slideLayouts/slideLayout6.xml"/><Relationship Id="rId7" Type="http://schemas.openxmlformats.org/officeDocument/2006/relationships/tags" Target="../tags/tag24.xml"/><Relationship Id="rId12" Type="http://schemas.openxmlformats.org/officeDocument/2006/relationships/tags" Target="../tags/tag29.xml"/><Relationship Id="rId17" Type="http://schemas.openxmlformats.org/officeDocument/2006/relationships/tags" Target="../tags/tag34.xml"/><Relationship Id="rId2" Type="http://schemas.openxmlformats.org/officeDocument/2006/relationships/tags" Target="../tags/tag19.xml"/><Relationship Id="rId16" Type="http://schemas.openxmlformats.org/officeDocument/2006/relationships/tags" Target="../tags/tag33.xml"/><Relationship Id="rId20" Type="http://schemas.openxmlformats.org/officeDocument/2006/relationships/tags" Target="../tags/tag37.xml"/><Relationship Id="rId1" Type="http://schemas.openxmlformats.org/officeDocument/2006/relationships/tags" Target="../tags/tag18.xml"/><Relationship Id="rId6" Type="http://schemas.openxmlformats.org/officeDocument/2006/relationships/tags" Target="../tags/tag23.xml"/><Relationship Id="rId11" Type="http://schemas.openxmlformats.org/officeDocument/2006/relationships/tags" Target="../tags/tag28.xml"/><Relationship Id="rId5" Type="http://schemas.openxmlformats.org/officeDocument/2006/relationships/tags" Target="../tags/tag22.xml"/><Relationship Id="rId15" Type="http://schemas.openxmlformats.org/officeDocument/2006/relationships/tags" Target="../tags/tag32.xml"/><Relationship Id="rId10" Type="http://schemas.openxmlformats.org/officeDocument/2006/relationships/tags" Target="../tags/tag27.xml"/><Relationship Id="rId19" Type="http://schemas.openxmlformats.org/officeDocument/2006/relationships/tags" Target="../tags/tag36.xml"/><Relationship Id="rId4" Type="http://schemas.openxmlformats.org/officeDocument/2006/relationships/tags" Target="../tags/tag21.xml"/><Relationship Id="rId9" Type="http://schemas.openxmlformats.org/officeDocument/2006/relationships/tags" Target="../tags/tag26.xml"/><Relationship Id="rId14" Type="http://schemas.openxmlformats.org/officeDocument/2006/relationships/tags" Target="../tags/tag31.xml"/><Relationship Id="rId22" Type="http://schemas.openxmlformats.org/officeDocument/2006/relationships/notesSlide" Target="../notesSlides/notesSlide11.xml"/></Relationships>
</file>

<file path=ppt/slides/_rels/slide16.xml.rels><?xml version="1.0" encoding="UTF-8" standalone="yes"?>
<Relationships xmlns="http://schemas.openxmlformats.org/package/2006/relationships"><Relationship Id="rId3" Type="http://schemas.openxmlformats.org/officeDocument/2006/relationships/tags" Target="../tags/tag40.xml"/><Relationship Id="rId7" Type="http://schemas.openxmlformats.org/officeDocument/2006/relationships/notesSlide" Target="../notesSlides/notesSlide12.xml"/><Relationship Id="rId2" Type="http://schemas.openxmlformats.org/officeDocument/2006/relationships/tags" Target="../tags/tag39.xml"/><Relationship Id="rId1" Type="http://schemas.openxmlformats.org/officeDocument/2006/relationships/tags" Target="../tags/tag38.xml"/><Relationship Id="rId6" Type="http://schemas.openxmlformats.org/officeDocument/2006/relationships/slideLayout" Target="../slideLayouts/slideLayout6.xml"/><Relationship Id="rId5" Type="http://schemas.openxmlformats.org/officeDocument/2006/relationships/tags" Target="../tags/tag42.xml"/><Relationship Id="rId4" Type="http://schemas.openxmlformats.org/officeDocument/2006/relationships/tags" Target="../tags/tag4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8" Type="http://schemas.openxmlformats.org/officeDocument/2006/relationships/tags" Target="../tags/tag49.xml"/><Relationship Id="rId13" Type="http://schemas.openxmlformats.org/officeDocument/2006/relationships/tags" Target="../tags/tag54.xml"/><Relationship Id="rId18" Type="http://schemas.openxmlformats.org/officeDocument/2006/relationships/notesSlide" Target="../notesSlides/notesSlide13.xml"/><Relationship Id="rId3" Type="http://schemas.openxmlformats.org/officeDocument/2006/relationships/tags" Target="../tags/tag44.xml"/><Relationship Id="rId7" Type="http://schemas.openxmlformats.org/officeDocument/2006/relationships/tags" Target="../tags/tag48.xml"/><Relationship Id="rId12" Type="http://schemas.openxmlformats.org/officeDocument/2006/relationships/tags" Target="../tags/tag53.xml"/><Relationship Id="rId17" Type="http://schemas.openxmlformats.org/officeDocument/2006/relationships/slideLayout" Target="../slideLayouts/slideLayout6.xml"/><Relationship Id="rId2" Type="http://schemas.openxmlformats.org/officeDocument/2006/relationships/tags" Target="../tags/tag43.xml"/><Relationship Id="rId16" Type="http://schemas.openxmlformats.org/officeDocument/2006/relationships/tags" Target="../tags/tag57.xml"/><Relationship Id="rId20" Type="http://schemas.openxmlformats.org/officeDocument/2006/relationships/image" Target="../media/image9.emf"/><Relationship Id="rId1" Type="http://schemas.openxmlformats.org/officeDocument/2006/relationships/vmlDrawing" Target="../drawings/vmlDrawing2.vml"/><Relationship Id="rId6" Type="http://schemas.openxmlformats.org/officeDocument/2006/relationships/tags" Target="../tags/tag47.xml"/><Relationship Id="rId11" Type="http://schemas.openxmlformats.org/officeDocument/2006/relationships/tags" Target="../tags/tag52.xml"/><Relationship Id="rId5" Type="http://schemas.openxmlformats.org/officeDocument/2006/relationships/tags" Target="../tags/tag46.xml"/><Relationship Id="rId15" Type="http://schemas.openxmlformats.org/officeDocument/2006/relationships/tags" Target="../tags/tag56.xml"/><Relationship Id="rId10" Type="http://schemas.openxmlformats.org/officeDocument/2006/relationships/tags" Target="../tags/tag51.xml"/><Relationship Id="rId19" Type="http://schemas.openxmlformats.org/officeDocument/2006/relationships/oleObject" Target="../embeddings/oleObject2.bin"/><Relationship Id="rId4" Type="http://schemas.openxmlformats.org/officeDocument/2006/relationships/tags" Target="../tags/tag45.xml"/><Relationship Id="rId9" Type="http://schemas.openxmlformats.org/officeDocument/2006/relationships/tags" Target="../tags/tag50.xml"/><Relationship Id="rId14" Type="http://schemas.openxmlformats.org/officeDocument/2006/relationships/tags" Target="../tags/tag55.xml"/></Relationships>
</file>

<file path=ppt/slides/_rels/slide19.xml.rels><?xml version="1.0" encoding="UTF-8" standalone="yes"?>
<Relationships xmlns="http://schemas.openxmlformats.org/package/2006/relationships"><Relationship Id="rId8" Type="http://schemas.openxmlformats.org/officeDocument/2006/relationships/tags" Target="../tags/tag64.xml"/><Relationship Id="rId13" Type="http://schemas.openxmlformats.org/officeDocument/2006/relationships/tags" Target="../tags/tag69.xml"/><Relationship Id="rId18" Type="http://schemas.openxmlformats.org/officeDocument/2006/relationships/tags" Target="../tags/tag74.xml"/><Relationship Id="rId3" Type="http://schemas.openxmlformats.org/officeDocument/2006/relationships/tags" Target="../tags/tag59.xml"/><Relationship Id="rId21" Type="http://schemas.openxmlformats.org/officeDocument/2006/relationships/tags" Target="../tags/tag77.xml"/><Relationship Id="rId7" Type="http://schemas.openxmlformats.org/officeDocument/2006/relationships/tags" Target="../tags/tag63.xml"/><Relationship Id="rId12" Type="http://schemas.openxmlformats.org/officeDocument/2006/relationships/tags" Target="../tags/tag68.xml"/><Relationship Id="rId17" Type="http://schemas.openxmlformats.org/officeDocument/2006/relationships/tags" Target="../tags/tag73.xml"/><Relationship Id="rId25" Type="http://schemas.openxmlformats.org/officeDocument/2006/relationships/image" Target="../media/image9.emf"/><Relationship Id="rId2" Type="http://schemas.openxmlformats.org/officeDocument/2006/relationships/tags" Target="../tags/tag58.xml"/><Relationship Id="rId16" Type="http://schemas.openxmlformats.org/officeDocument/2006/relationships/tags" Target="../tags/tag72.xml"/><Relationship Id="rId20" Type="http://schemas.openxmlformats.org/officeDocument/2006/relationships/tags" Target="../tags/tag76.xml"/><Relationship Id="rId1" Type="http://schemas.openxmlformats.org/officeDocument/2006/relationships/vmlDrawing" Target="../drawings/vmlDrawing3.vml"/><Relationship Id="rId6" Type="http://schemas.openxmlformats.org/officeDocument/2006/relationships/tags" Target="../tags/tag62.xml"/><Relationship Id="rId11" Type="http://schemas.openxmlformats.org/officeDocument/2006/relationships/tags" Target="../tags/tag67.xml"/><Relationship Id="rId24" Type="http://schemas.openxmlformats.org/officeDocument/2006/relationships/oleObject" Target="../embeddings/oleObject3.bin"/><Relationship Id="rId5" Type="http://schemas.openxmlformats.org/officeDocument/2006/relationships/tags" Target="../tags/tag61.xml"/><Relationship Id="rId15" Type="http://schemas.openxmlformats.org/officeDocument/2006/relationships/tags" Target="../tags/tag71.xml"/><Relationship Id="rId23" Type="http://schemas.openxmlformats.org/officeDocument/2006/relationships/notesSlide" Target="../notesSlides/notesSlide14.xml"/><Relationship Id="rId10" Type="http://schemas.openxmlformats.org/officeDocument/2006/relationships/tags" Target="../tags/tag66.xml"/><Relationship Id="rId19" Type="http://schemas.openxmlformats.org/officeDocument/2006/relationships/tags" Target="../tags/tag75.xml"/><Relationship Id="rId4" Type="http://schemas.openxmlformats.org/officeDocument/2006/relationships/tags" Target="../tags/tag60.xml"/><Relationship Id="rId9" Type="http://schemas.openxmlformats.org/officeDocument/2006/relationships/tags" Target="../tags/tag65.xml"/><Relationship Id="rId14" Type="http://schemas.openxmlformats.org/officeDocument/2006/relationships/tags" Target="../tags/tag70.xml"/><Relationship Id="rId22"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9.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9.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hyperlink" Target="http://sally.blob.cdn.core.windows.net/" TargetMode="External"/><Relationship Id="rId2" Type="http://schemas.openxmlformats.org/officeDocument/2006/relationships/hyperlink" Target="http://images.blob.core.windows.net/"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tags" Target="../tags/tag79.xml"/><Relationship Id="rId7" Type="http://schemas.openxmlformats.org/officeDocument/2006/relationships/image" Target="../media/image9.emf"/><Relationship Id="rId2" Type="http://schemas.openxmlformats.org/officeDocument/2006/relationships/tags" Target="../tags/tag78.xml"/><Relationship Id="rId1" Type="http://schemas.openxmlformats.org/officeDocument/2006/relationships/vmlDrawing" Target="../drawings/vmlDrawing4.vml"/><Relationship Id="rId6" Type="http://schemas.openxmlformats.org/officeDocument/2006/relationships/oleObject" Target="../embeddings/oleObject4.bin"/><Relationship Id="rId5" Type="http://schemas.openxmlformats.org/officeDocument/2006/relationships/notesSlide" Target="../notesSlides/notesSlide18.xml"/><Relationship Id="rId4" Type="http://schemas.openxmlformats.org/officeDocument/2006/relationships/slideLayout" Target="../slideLayouts/slideLayout6.xml"/><Relationship Id="rId9" Type="http://schemas.openxmlformats.org/officeDocument/2006/relationships/image" Target="../media/image14.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hyperlink" Target="http://windowsazurecat.com/2011/02/transient-fault-handling-framework/" TargetMode="External"/><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a:spLocks noGrp="1"/>
          </p:cNvSpPr>
          <p:nvPr>
            <p:ph type="ctrTitle"/>
          </p:nvPr>
        </p:nvSpPr>
        <p:spPr>
          <a:xfrm>
            <a:off x="519113" y="2234114"/>
            <a:ext cx="11181051" cy="1359196"/>
          </a:xfrm>
        </p:spPr>
        <p:txBody>
          <a:bodyPr/>
          <a:lstStyle/>
          <a:p>
            <a:r>
              <a:rPr lang="en-US" dirty="0"/>
              <a:t>Building Scalable, Global, and Highly </a:t>
            </a:r>
            <a:r>
              <a:rPr lang="en-US" dirty="0" smtClean="0"/>
              <a:t>Available </a:t>
            </a:r>
            <a:r>
              <a:rPr lang="en-US" dirty="0"/>
              <a:t>Web Apps</a:t>
            </a:r>
          </a:p>
        </p:txBody>
      </p:sp>
      <p:sp>
        <p:nvSpPr>
          <p:cNvPr id="22" name="Text Placeholder 21"/>
          <p:cNvSpPr>
            <a:spLocks noGrp="1"/>
          </p:cNvSpPr>
          <p:nvPr>
            <p:ph type="body" sz="quarter" idx="11"/>
          </p:nvPr>
        </p:nvSpPr>
        <p:spPr/>
        <p:txBody>
          <a:bodyPr/>
          <a:lstStyle/>
          <a:p>
            <a:r>
              <a:rPr lang="en-US" dirty="0"/>
              <a:t>Name</a:t>
            </a:r>
          </a:p>
          <a:p>
            <a:r>
              <a:rPr lang="en-US" dirty="0"/>
              <a:t>Title</a:t>
            </a:r>
          </a:p>
          <a:p>
            <a:r>
              <a:rPr lang="en-US" dirty="0"/>
              <a:t>Microsoft Corporation</a:t>
            </a:r>
          </a:p>
        </p:txBody>
      </p:sp>
    </p:spTree>
    <p:extLst>
      <p:ext uri="{BB962C8B-B14F-4D97-AF65-F5344CB8AC3E}">
        <p14:creationId xmlns:p14="http://schemas.microsoft.com/office/powerpoint/2010/main" val="174912195"/>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54480" y="1953697"/>
            <a:ext cx="5943600" cy="1169551"/>
          </a:xfrm>
        </p:spPr>
        <p:txBody>
          <a:bodyPr/>
          <a:lstStyle/>
          <a:p>
            <a:r>
              <a:rPr lang="en-US" dirty="0" smtClean="0"/>
              <a:t>Retry</a:t>
            </a:r>
            <a:endParaRPr lang="en-US" sz="2800" dirty="0">
              <a:latin typeface="+mn-lt"/>
            </a:endParaRPr>
          </a:p>
        </p:txBody>
      </p:sp>
      <p:sp>
        <p:nvSpPr>
          <p:cNvPr id="3" name="Subtitle 2"/>
          <p:cNvSpPr>
            <a:spLocks noGrp="1"/>
          </p:cNvSpPr>
          <p:nvPr>
            <p:ph type="subTitle" idx="1"/>
          </p:nvPr>
        </p:nvSpPr>
        <p:spPr/>
        <p:txBody>
          <a:bodyPr/>
          <a:lstStyle/>
          <a:p>
            <a:endParaRPr lang="en-US" dirty="0"/>
          </a:p>
        </p:txBody>
      </p:sp>
      <p:sp>
        <p:nvSpPr>
          <p:cNvPr id="4" name="Text Placeholder 3"/>
          <p:cNvSpPr>
            <a:spLocks noGrp="1"/>
          </p:cNvSpPr>
          <p:nvPr>
            <p:ph type="body" sz="quarter" idx="10"/>
          </p:nvPr>
        </p:nvSpPr>
        <p:spPr/>
        <p:txBody>
          <a:bodyPr/>
          <a:lstStyle/>
          <a:p>
            <a:r>
              <a:rPr lang="en-US" dirty="0" smtClean="0"/>
              <a:t>demo</a:t>
            </a:r>
            <a:endParaRPr lang="en-US" dirty="0"/>
          </a:p>
        </p:txBody>
      </p:sp>
    </p:spTree>
    <p:extLst>
      <p:ext uri="{BB962C8B-B14F-4D97-AF65-F5344CB8AC3E}">
        <p14:creationId xmlns:p14="http://schemas.microsoft.com/office/powerpoint/2010/main" val="1024513654"/>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Service Specific Implementations</a:t>
            </a:r>
          </a:p>
        </p:txBody>
      </p:sp>
      <p:sp>
        <p:nvSpPr>
          <p:cNvPr id="3" name="Content Placeholder 2"/>
          <p:cNvSpPr>
            <a:spLocks noGrp="1"/>
          </p:cNvSpPr>
          <p:nvPr>
            <p:ph type="body" sz="quarter" idx="10"/>
          </p:nvPr>
        </p:nvSpPr>
        <p:spPr>
          <a:xfrm>
            <a:off x="516572" y="1420812"/>
            <a:ext cx="8984616" cy="3877985"/>
          </a:xfrm>
        </p:spPr>
        <p:txBody>
          <a:bodyPr/>
          <a:lstStyle/>
          <a:p>
            <a:r>
              <a:rPr lang="en-US" sz="4000" dirty="0">
                <a:solidFill>
                  <a:schemeClr val="accent2">
                    <a:alpha val="99000"/>
                  </a:schemeClr>
                </a:solidFill>
                <a:latin typeface="Segoe UI Light" pitchFamily="34" charset="0"/>
              </a:rPr>
              <a:t>Does your service fail without that platform service</a:t>
            </a:r>
            <a:r>
              <a:rPr lang="en-US" sz="4000" dirty="0" smtClean="0">
                <a:solidFill>
                  <a:schemeClr val="accent2">
                    <a:alpha val="99000"/>
                  </a:schemeClr>
                </a:solidFill>
                <a:latin typeface="Segoe UI Light" pitchFamily="34" charset="0"/>
              </a:rPr>
              <a:t>?</a:t>
            </a:r>
          </a:p>
          <a:p>
            <a:endParaRPr lang="en-US" sz="2000" dirty="0">
              <a:solidFill>
                <a:schemeClr val="accent2">
                  <a:alpha val="99000"/>
                </a:schemeClr>
              </a:solidFill>
              <a:latin typeface="Segoe UI Light" pitchFamily="34" charset="0"/>
            </a:endParaRPr>
          </a:p>
          <a:p>
            <a:r>
              <a:rPr lang="en-US" sz="4000" dirty="0">
                <a:solidFill>
                  <a:schemeClr val="accent2">
                    <a:alpha val="99000"/>
                  </a:schemeClr>
                </a:solidFill>
                <a:latin typeface="Segoe UI Light" pitchFamily="34" charset="0"/>
              </a:rPr>
              <a:t>Can your service use the same platform services from another data center</a:t>
            </a:r>
            <a:r>
              <a:rPr lang="en-US" sz="4000" dirty="0" smtClean="0">
                <a:solidFill>
                  <a:schemeClr val="accent2">
                    <a:alpha val="99000"/>
                  </a:schemeClr>
                </a:solidFill>
                <a:latin typeface="Segoe UI Light" pitchFamily="34" charset="0"/>
              </a:rPr>
              <a:t>?</a:t>
            </a:r>
          </a:p>
          <a:p>
            <a:endParaRPr lang="en-US" sz="2000" dirty="0">
              <a:solidFill>
                <a:schemeClr val="accent2">
                  <a:alpha val="99000"/>
                </a:schemeClr>
              </a:solidFill>
              <a:latin typeface="Segoe UI Light" pitchFamily="34" charset="0"/>
            </a:endParaRPr>
          </a:p>
          <a:p>
            <a:r>
              <a:rPr lang="en-US" sz="4000" dirty="0">
                <a:solidFill>
                  <a:schemeClr val="accent2">
                    <a:alpha val="99000"/>
                  </a:schemeClr>
                </a:solidFill>
                <a:latin typeface="Segoe UI Light" pitchFamily="34" charset="0"/>
              </a:rPr>
              <a:t>Can your service not use that platform service temporarily</a:t>
            </a:r>
            <a:r>
              <a:rPr lang="en-US" sz="4000" dirty="0" smtClean="0">
                <a:solidFill>
                  <a:schemeClr val="accent2">
                    <a:alpha val="99000"/>
                  </a:schemeClr>
                </a:solidFill>
                <a:latin typeface="Segoe UI Light" pitchFamily="34" charset="0"/>
              </a:rPr>
              <a:t>?</a:t>
            </a:r>
            <a:endParaRPr lang="en-US" sz="4000" dirty="0">
              <a:solidFill>
                <a:schemeClr val="accent2">
                  <a:alpha val="99000"/>
                </a:schemeClr>
              </a:solidFill>
              <a:latin typeface="Segoe UI Light" pitchFamily="34" charset="0"/>
            </a:endParaRPr>
          </a:p>
        </p:txBody>
      </p:sp>
    </p:spTree>
    <p:extLst>
      <p:ext uri="{BB962C8B-B14F-4D97-AF65-F5344CB8AC3E}">
        <p14:creationId xmlns:p14="http://schemas.microsoft.com/office/powerpoint/2010/main" val="1334841261"/>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Site Failover</a:t>
            </a:r>
          </a:p>
        </p:txBody>
      </p:sp>
      <p:sp>
        <p:nvSpPr>
          <p:cNvPr id="3" name="Content Placeholder 2"/>
          <p:cNvSpPr>
            <a:spLocks noGrp="1"/>
          </p:cNvSpPr>
          <p:nvPr>
            <p:ph type="body" sz="quarter" idx="10"/>
          </p:nvPr>
        </p:nvSpPr>
        <p:spPr>
          <a:xfrm>
            <a:off x="516572" y="1420812"/>
            <a:ext cx="7855903" cy="2769989"/>
          </a:xfrm>
        </p:spPr>
        <p:txBody>
          <a:bodyPr vert="horz" wrap="square" lIns="0" tIns="0" rIns="0" bIns="0" rtlCol="0">
            <a:spAutoFit/>
          </a:bodyPr>
          <a:lstStyle/>
          <a:p>
            <a:r>
              <a:rPr lang="en-US" sz="4000" dirty="0">
                <a:solidFill>
                  <a:schemeClr val="accent2">
                    <a:alpha val="99000"/>
                  </a:schemeClr>
                </a:solidFill>
                <a:latin typeface="Segoe UI Light" pitchFamily="34" charset="0"/>
              </a:rPr>
              <a:t>If a site specific dependency is out, fail over to another </a:t>
            </a:r>
            <a:r>
              <a:rPr lang="en-US" sz="4000" dirty="0" smtClean="0">
                <a:solidFill>
                  <a:schemeClr val="accent2">
                    <a:alpha val="99000"/>
                  </a:schemeClr>
                </a:solidFill>
                <a:latin typeface="Segoe UI Light" pitchFamily="34" charset="0"/>
              </a:rPr>
              <a:t>site</a:t>
            </a:r>
          </a:p>
          <a:p>
            <a:endParaRPr lang="en-US" sz="2000" dirty="0">
              <a:solidFill>
                <a:schemeClr val="accent2">
                  <a:alpha val="99000"/>
                </a:schemeClr>
              </a:solidFill>
              <a:latin typeface="Segoe UI Light" pitchFamily="34" charset="0"/>
            </a:endParaRPr>
          </a:p>
          <a:p>
            <a:r>
              <a:rPr lang="en-US" sz="4000" dirty="0">
                <a:solidFill>
                  <a:schemeClr val="accent2">
                    <a:alpha val="99000"/>
                  </a:schemeClr>
                </a:solidFill>
                <a:latin typeface="Segoe UI Light" pitchFamily="34" charset="0"/>
              </a:rPr>
              <a:t>Easy: Use Traffic </a:t>
            </a:r>
            <a:r>
              <a:rPr lang="en-US" sz="4000" dirty="0" smtClean="0">
                <a:solidFill>
                  <a:schemeClr val="accent2">
                    <a:alpha val="99000"/>
                  </a:schemeClr>
                </a:solidFill>
                <a:latin typeface="Segoe UI Light" pitchFamily="34" charset="0"/>
              </a:rPr>
              <a:t>Manager</a:t>
            </a:r>
          </a:p>
          <a:p>
            <a:endParaRPr lang="en-US" sz="2000" dirty="0">
              <a:solidFill>
                <a:schemeClr val="accent2">
                  <a:alpha val="99000"/>
                </a:schemeClr>
              </a:solidFill>
              <a:latin typeface="Segoe UI Light" pitchFamily="34" charset="0"/>
            </a:endParaRPr>
          </a:p>
          <a:p>
            <a:r>
              <a:rPr lang="en-US" sz="4000" dirty="0">
                <a:solidFill>
                  <a:schemeClr val="accent2">
                    <a:alpha val="99000"/>
                  </a:schemeClr>
                </a:solidFill>
                <a:latin typeface="Segoe UI Light" pitchFamily="34" charset="0"/>
              </a:rPr>
              <a:t>Hard: Code your own</a:t>
            </a:r>
          </a:p>
        </p:txBody>
      </p:sp>
      <p:sp>
        <p:nvSpPr>
          <p:cNvPr id="4" name="Freeform 81"/>
          <p:cNvSpPr>
            <a:spLocks/>
          </p:cNvSpPr>
          <p:nvPr/>
        </p:nvSpPr>
        <p:spPr bwMode="black">
          <a:xfrm>
            <a:off x="8258176" y="1566899"/>
            <a:ext cx="2557462" cy="3482303"/>
          </a:xfrm>
          <a:custGeom>
            <a:avLst/>
            <a:gdLst>
              <a:gd name="T0" fmla="*/ 230 w 256"/>
              <a:gd name="T1" fmla="*/ 221 h 349"/>
              <a:gd name="T2" fmla="*/ 256 w 256"/>
              <a:gd name="T3" fmla="*/ 202 h 349"/>
              <a:gd name="T4" fmla="*/ 232 w 256"/>
              <a:gd name="T5" fmla="*/ 184 h 349"/>
              <a:gd name="T6" fmla="*/ 239 w 256"/>
              <a:gd name="T7" fmla="*/ 170 h 349"/>
              <a:gd name="T8" fmla="*/ 217 w 256"/>
              <a:gd name="T9" fmla="*/ 152 h 349"/>
              <a:gd name="T10" fmla="*/ 187 w 256"/>
              <a:gd name="T11" fmla="*/ 152 h 349"/>
              <a:gd name="T12" fmla="*/ 187 w 256"/>
              <a:gd name="T13" fmla="*/ 91 h 349"/>
              <a:gd name="T14" fmla="*/ 217 w 256"/>
              <a:gd name="T15" fmla="*/ 45 h 349"/>
              <a:gd name="T16" fmla="*/ 203 w 256"/>
              <a:gd name="T17" fmla="*/ 10 h 349"/>
              <a:gd name="T18" fmla="*/ 166 w 256"/>
              <a:gd name="T19" fmla="*/ 58 h 349"/>
              <a:gd name="T20" fmla="*/ 130 w 256"/>
              <a:gd name="T21" fmla="*/ 10 h 349"/>
              <a:gd name="T22" fmla="*/ 116 w 256"/>
              <a:gd name="T23" fmla="*/ 45 h 349"/>
              <a:gd name="T24" fmla="*/ 146 w 256"/>
              <a:gd name="T25" fmla="*/ 91 h 349"/>
              <a:gd name="T26" fmla="*/ 146 w 256"/>
              <a:gd name="T27" fmla="*/ 121 h 349"/>
              <a:gd name="T28" fmla="*/ 143 w 256"/>
              <a:gd name="T29" fmla="*/ 119 h 349"/>
              <a:gd name="T30" fmla="*/ 99 w 256"/>
              <a:gd name="T31" fmla="*/ 126 h 349"/>
              <a:gd name="T32" fmla="*/ 45 w 256"/>
              <a:gd name="T33" fmla="*/ 162 h 349"/>
              <a:gd name="T34" fmla="*/ 0 w 256"/>
              <a:gd name="T35" fmla="*/ 162 h 349"/>
              <a:gd name="T36" fmla="*/ 0 w 256"/>
              <a:gd name="T37" fmla="*/ 272 h 349"/>
              <a:gd name="T38" fmla="*/ 70 w 256"/>
              <a:gd name="T39" fmla="*/ 277 h 349"/>
              <a:gd name="T40" fmla="*/ 132 w 256"/>
              <a:gd name="T41" fmla="*/ 286 h 349"/>
              <a:gd name="T42" fmla="*/ 127 w 256"/>
              <a:gd name="T43" fmla="*/ 273 h 349"/>
              <a:gd name="T44" fmla="*/ 139 w 256"/>
              <a:gd name="T45" fmla="*/ 255 h 349"/>
              <a:gd name="T46" fmla="*/ 125 w 256"/>
              <a:gd name="T47" fmla="*/ 237 h 349"/>
              <a:gd name="T48" fmla="*/ 140 w 256"/>
              <a:gd name="T49" fmla="*/ 219 h 349"/>
              <a:gd name="T50" fmla="*/ 125 w 256"/>
              <a:gd name="T51" fmla="*/ 201 h 349"/>
              <a:gd name="T52" fmla="*/ 138 w 256"/>
              <a:gd name="T53" fmla="*/ 185 h 349"/>
              <a:gd name="T54" fmla="*/ 125 w 256"/>
              <a:gd name="T55" fmla="*/ 167 h 349"/>
              <a:gd name="T56" fmla="*/ 146 w 256"/>
              <a:gd name="T57" fmla="*/ 148 h 349"/>
              <a:gd name="T58" fmla="*/ 146 w 256"/>
              <a:gd name="T59" fmla="*/ 155 h 349"/>
              <a:gd name="T60" fmla="*/ 137 w 256"/>
              <a:gd name="T61" fmla="*/ 170 h 349"/>
              <a:gd name="T62" fmla="*/ 146 w 256"/>
              <a:gd name="T63" fmla="*/ 185 h 349"/>
              <a:gd name="T64" fmla="*/ 146 w 256"/>
              <a:gd name="T65" fmla="*/ 188 h 349"/>
              <a:gd name="T66" fmla="*/ 137 w 256"/>
              <a:gd name="T67" fmla="*/ 202 h 349"/>
              <a:gd name="T68" fmla="*/ 146 w 256"/>
              <a:gd name="T69" fmla="*/ 216 h 349"/>
              <a:gd name="T70" fmla="*/ 146 w 256"/>
              <a:gd name="T71" fmla="*/ 224 h 349"/>
              <a:gd name="T72" fmla="*/ 137 w 256"/>
              <a:gd name="T73" fmla="*/ 239 h 349"/>
              <a:gd name="T74" fmla="*/ 146 w 256"/>
              <a:gd name="T75" fmla="*/ 254 h 349"/>
              <a:gd name="T76" fmla="*/ 146 w 256"/>
              <a:gd name="T77" fmla="*/ 261 h 349"/>
              <a:gd name="T78" fmla="*/ 139 w 256"/>
              <a:gd name="T79" fmla="*/ 276 h 349"/>
              <a:gd name="T80" fmla="*/ 146 w 256"/>
              <a:gd name="T81" fmla="*/ 291 h 349"/>
              <a:gd name="T82" fmla="*/ 146 w 256"/>
              <a:gd name="T83" fmla="*/ 324 h 349"/>
              <a:gd name="T84" fmla="*/ 167 w 256"/>
              <a:gd name="T85" fmla="*/ 349 h 349"/>
              <a:gd name="T86" fmla="*/ 187 w 256"/>
              <a:gd name="T87" fmla="*/ 324 h 349"/>
              <a:gd name="T88" fmla="*/ 187 w 256"/>
              <a:gd name="T89" fmla="*/ 294 h 349"/>
              <a:gd name="T90" fmla="*/ 207 w 256"/>
              <a:gd name="T91" fmla="*/ 294 h 349"/>
              <a:gd name="T92" fmla="*/ 226 w 256"/>
              <a:gd name="T93" fmla="*/ 276 h 349"/>
              <a:gd name="T94" fmla="*/ 207 w 256"/>
              <a:gd name="T95" fmla="*/ 257 h 349"/>
              <a:gd name="T96" fmla="*/ 187 w 256"/>
              <a:gd name="T97" fmla="*/ 257 h 349"/>
              <a:gd name="T98" fmla="*/ 187 w 256"/>
              <a:gd name="T99" fmla="*/ 257 h 349"/>
              <a:gd name="T100" fmla="*/ 217 w 256"/>
              <a:gd name="T101" fmla="*/ 257 h 349"/>
              <a:gd name="T102" fmla="*/ 239 w 256"/>
              <a:gd name="T103" fmla="*/ 239 h 349"/>
              <a:gd name="T104" fmla="*/ 217 w 256"/>
              <a:gd name="T105" fmla="*/ 221 h 349"/>
              <a:gd name="T106" fmla="*/ 187 w 256"/>
              <a:gd name="T107" fmla="*/ 221 h 349"/>
              <a:gd name="T108" fmla="*/ 187 w 256"/>
              <a:gd name="T109" fmla="*/ 221 h 349"/>
              <a:gd name="T110" fmla="*/ 230 w 256"/>
              <a:gd name="T111" fmla="*/ 221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56" h="349">
                <a:moveTo>
                  <a:pt x="230" y="221"/>
                </a:moveTo>
                <a:cubicBezTo>
                  <a:pt x="245" y="221"/>
                  <a:pt x="256" y="212"/>
                  <a:pt x="256" y="202"/>
                </a:cubicBezTo>
                <a:cubicBezTo>
                  <a:pt x="256" y="192"/>
                  <a:pt x="245" y="184"/>
                  <a:pt x="232" y="184"/>
                </a:cubicBezTo>
                <a:cubicBezTo>
                  <a:pt x="236" y="180"/>
                  <a:pt x="239" y="175"/>
                  <a:pt x="239" y="170"/>
                </a:cubicBezTo>
                <a:cubicBezTo>
                  <a:pt x="239" y="160"/>
                  <a:pt x="229" y="152"/>
                  <a:pt x="217" y="152"/>
                </a:cubicBezTo>
                <a:cubicBezTo>
                  <a:pt x="187" y="152"/>
                  <a:pt x="187" y="152"/>
                  <a:pt x="187" y="152"/>
                </a:cubicBezTo>
                <a:cubicBezTo>
                  <a:pt x="187" y="91"/>
                  <a:pt x="187" y="91"/>
                  <a:pt x="187" y="91"/>
                </a:cubicBezTo>
                <a:cubicBezTo>
                  <a:pt x="205" y="83"/>
                  <a:pt x="217" y="66"/>
                  <a:pt x="217" y="45"/>
                </a:cubicBezTo>
                <a:cubicBezTo>
                  <a:pt x="217" y="31"/>
                  <a:pt x="203" y="0"/>
                  <a:pt x="203" y="10"/>
                </a:cubicBezTo>
                <a:cubicBezTo>
                  <a:pt x="204" y="24"/>
                  <a:pt x="195" y="58"/>
                  <a:pt x="166" y="58"/>
                </a:cubicBezTo>
                <a:cubicBezTo>
                  <a:pt x="140" y="58"/>
                  <a:pt x="129" y="30"/>
                  <a:pt x="130" y="10"/>
                </a:cubicBezTo>
                <a:cubicBezTo>
                  <a:pt x="130" y="3"/>
                  <a:pt x="116" y="32"/>
                  <a:pt x="116" y="45"/>
                </a:cubicBezTo>
                <a:cubicBezTo>
                  <a:pt x="116" y="66"/>
                  <a:pt x="129" y="84"/>
                  <a:pt x="146" y="91"/>
                </a:cubicBezTo>
                <a:cubicBezTo>
                  <a:pt x="146" y="121"/>
                  <a:pt x="146" y="121"/>
                  <a:pt x="146" y="121"/>
                </a:cubicBezTo>
                <a:cubicBezTo>
                  <a:pt x="143" y="119"/>
                  <a:pt x="143" y="119"/>
                  <a:pt x="143" y="119"/>
                </a:cubicBezTo>
                <a:cubicBezTo>
                  <a:pt x="143" y="119"/>
                  <a:pt x="110" y="122"/>
                  <a:pt x="99" y="126"/>
                </a:cubicBezTo>
                <a:cubicBezTo>
                  <a:pt x="87" y="131"/>
                  <a:pt x="63" y="162"/>
                  <a:pt x="45" y="162"/>
                </a:cubicBezTo>
                <a:cubicBezTo>
                  <a:pt x="26" y="162"/>
                  <a:pt x="0" y="162"/>
                  <a:pt x="0" y="162"/>
                </a:cubicBezTo>
                <a:cubicBezTo>
                  <a:pt x="0" y="272"/>
                  <a:pt x="0" y="272"/>
                  <a:pt x="0" y="272"/>
                </a:cubicBezTo>
                <a:cubicBezTo>
                  <a:pt x="0" y="272"/>
                  <a:pt x="47" y="272"/>
                  <a:pt x="70" y="277"/>
                </a:cubicBezTo>
                <a:cubicBezTo>
                  <a:pt x="86" y="280"/>
                  <a:pt x="110" y="284"/>
                  <a:pt x="132" y="286"/>
                </a:cubicBezTo>
                <a:cubicBezTo>
                  <a:pt x="129" y="283"/>
                  <a:pt x="127" y="278"/>
                  <a:pt x="127" y="273"/>
                </a:cubicBezTo>
                <a:cubicBezTo>
                  <a:pt x="127" y="265"/>
                  <a:pt x="132" y="258"/>
                  <a:pt x="139" y="255"/>
                </a:cubicBezTo>
                <a:cubicBezTo>
                  <a:pt x="131" y="252"/>
                  <a:pt x="125" y="245"/>
                  <a:pt x="125" y="237"/>
                </a:cubicBezTo>
                <a:cubicBezTo>
                  <a:pt x="125" y="229"/>
                  <a:pt x="131" y="222"/>
                  <a:pt x="140" y="219"/>
                </a:cubicBezTo>
                <a:cubicBezTo>
                  <a:pt x="131" y="216"/>
                  <a:pt x="125" y="209"/>
                  <a:pt x="125" y="201"/>
                </a:cubicBezTo>
                <a:cubicBezTo>
                  <a:pt x="125" y="194"/>
                  <a:pt x="130" y="188"/>
                  <a:pt x="138" y="185"/>
                </a:cubicBezTo>
                <a:cubicBezTo>
                  <a:pt x="130" y="182"/>
                  <a:pt x="125" y="175"/>
                  <a:pt x="125" y="167"/>
                </a:cubicBezTo>
                <a:cubicBezTo>
                  <a:pt x="125" y="157"/>
                  <a:pt x="135" y="148"/>
                  <a:pt x="146" y="148"/>
                </a:cubicBezTo>
                <a:cubicBezTo>
                  <a:pt x="146" y="155"/>
                  <a:pt x="146" y="155"/>
                  <a:pt x="146" y="155"/>
                </a:cubicBezTo>
                <a:cubicBezTo>
                  <a:pt x="141" y="158"/>
                  <a:pt x="137" y="164"/>
                  <a:pt x="137" y="170"/>
                </a:cubicBezTo>
                <a:cubicBezTo>
                  <a:pt x="137" y="176"/>
                  <a:pt x="141" y="182"/>
                  <a:pt x="146" y="185"/>
                </a:cubicBezTo>
                <a:cubicBezTo>
                  <a:pt x="146" y="188"/>
                  <a:pt x="146" y="188"/>
                  <a:pt x="146" y="188"/>
                </a:cubicBezTo>
                <a:cubicBezTo>
                  <a:pt x="141" y="191"/>
                  <a:pt x="137" y="196"/>
                  <a:pt x="137" y="202"/>
                </a:cubicBezTo>
                <a:cubicBezTo>
                  <a:pt x="137" y="208"/>
                  <a:pt x="141" y="213"/>
                  <a:pt x="146" y="216"/>
                </a:cubicBezTo>
                <a:cubicBezTo>
                  <a:pt x="146" y="224"/>
                  <a:pt x="146" y="224"/>
                  <a:pt x="146" y="224"/>
                </a:cubicBezTo>
                <a:cubicBezTo>
                  <a:pt x="141" y="227"/>
                  <a:pt x="137" y="233"/>
                  <a:pt x="137" y="239"/>
                </a:cubicBezTo>
                <a:cubicBezTo>
                  <a:pt x="137" y="245"/>
                  <a:pt x="141" y="251"/>
                  <a:pt x="146" y="254"/>
                </a:cubicBezTo>
                <a:cubicBezTo>
                  <a:pt x="146" y="261"/>
                  <a:pt x="146" y="261"/>
                  <a:pt x="146" y="261"/>
                </a:cubicBezTo>
                <a:cubicBezTo>
                  <a:pt x="142" y="264"/>
                  <a:pt x="139" y="270"/>
                  <a:pt x="139" y="276"/>
                </a:cubicBezTo>
                <a:cubicBezTo>
                  <a:pt x="139" y="282"/>
                  <a:pt x="142" y="287"/>
                  <a:pt x="146" y="291"/>
                </a:cubicBezTo>
                <a:cubicBezTo>
                  <a:pt x="146" y="324"/>
                  <a:pt x="146" y="324"/>
                  <a:pt x="146" y="324"/>
                </a:cubicBezTo>
                <a:cubicBezTo>
                  <a:pt x="146" y="338"/>
                  <a:pt x="156" y="349"/>
                  <a:pt x="167" y="349"/>
                </a:cubicBezTo>
                <a:cubicBezTo>
                  <a:pt x="178" y="349"/>
                  <a:pt x="187" y="338"/>
                  <a:pt x="187" y="324"/>
                </a:cubicBezTo>
                <a:cubicBezTo>
                  <a:pt x="187" y="294"/>
                  <a:pt x="187" y="294"/>
                  <a:pt x="187" y="294"/>
                </a:cubicBezTo>
                <a:cubicBezTo>
                  <a:pt x="207" y="294"/>
                  <a:pt x="207" y="294"/>
                  <a:pt x="207" y="294"/>
                </a:cubicBezTo>
                <a:cubicBezTo>
                  <a:pt x="217" y="294"/>
                  <a:pt x="226" y="286"/>
                  <a:pt x="226" y="276"/>
                </a:cubicBezTo>
                <a:cubicBezTo>
                  <a:pt x="226" y="266"/>
                  <a:pt x="217" y="257"/>
                  <a:pt x="207" y="257"/>
                </a:cubicBezTo>
                <a:cubicBezTo>
                  <a:pt x="187" y="257"/>
                  <a:pt x="187" y="257"/>
                  <a:pt x="187" y="257"/>
                </a:cubicBezTo>
                <a:cubicBezTo>
                  <a:pt x="187" y="257"/>
                  <a:pt x="187" y="257"/>
                  <a:pt x="187" y="257"/>
                </a:cubicBezTo>
                <a:cubicBezTo>
                  <a:pt x="217" y="257"/>
                  <a:pt x="217" y="257"/>
                  <a:pt x="217" y="257"/>
                </a:cubicBezTo>
                <a:cubicBezTo>
                  <a:pt x="229" y="257"/>
                  <a:pt x="239" y="249"/>
                  <a:pt x="239" y="239"/>
                </a:cubicBezTo>
                <a:cubicBezTo>
                  <a:pt x="239" y="229"/>
                  <a:pt x="229" y="221"/>
                  <a:pt x="217" y="221"/>
                </a:cubicBezTo>
                <a:cubicBezTo>
                  <a:pt x="187" y="221"/>
                  <a:pt x="187" y="221"/>
                  <a:pt x="187" y="221"/>
                </a:cubicBezTo>
                <a:cubicBezTo>
                  <a:pt x="187" y="221"/>
                  <a:pt x="187" y="221"/>
                  <a:pt x="187" y="221"/>
                </a:cubicBezTo>
                <a:lnTo>
                  <a:pt x="230" y="221"/>
                </a:lnTo>
                <a:close/>
              </a:path>
            </a:pathLst>
          </a:custGeom>
          <a:solidFill>
            <a:schemeClr val="tx2"/>
          </a:solidFill>
          <a:ln>
            <a:noFill/>
          </a:ln>
        </p:spPr>
        <p:txBody>
          <a:bodyPr vert="horz" wrap="square" lIns="82305" tIns="41153" rIns="82305" bIns="41153" numCol="1" anchor="t" anchorCtr="0" compatLnSpc="1">
            <a:prstTxWarp prst="textNoShape">
              <a:avLst/>
            </a:prstTxWarp>
          </a:bodyPr>
          <a:lstStyle/>
          <a:p>
            <a:endParaRPr lang="en-US" sz="1600"/>
          </a:p>
        </p:txBody>
      </p:sp>
    </p:spTree>
    <p:extLst>
      <p:ext uri="{BB962C8B-B14F-4D97-AF65-F5344CB8AC3E}">
        <p14:creationId xmlns:p14="http://schemas.microsoft.com/office/powerpoint/2010/main" val="2167453132"/>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Site Failover</a:t>
            </a:r>
            <a:endParaRPr lang="en-US" dirty="0"/>
          </a:p>
        </p:txBody>
      </p:sp>
      <p:sp>
        <p:nvSpPr>
          <p:cNvPr id="7" name="Subtitle 6"/>
          <p:cNvSpPr>
            <a:spLocks noGrp="1"/>
          </p:cNvSpPr>
          <p:nvPr>
            <p:ph type="subTitle" idx="1"/>
          </p:nvPr>
        </p:nvSpPr>
        <p:spPr/>
        <p:txBody>
          <a:bodyPr/>
          <a:lstStyle/>
          <a:p>
            <a:endParaRPr lang="en-US" dirty="0"/>
          </a:p>
        </p:txBody>
      </p:sp>
      <p:sp>
        <p:nvSpPr>
          <p:cNvPr id="6" name="Text Placeholder 5"/>
          <p:cNvSpPr>
            <a:spLocks noGrp="1"/>
          </p:cNvSpPr>
          <p:nvPr>
            <p:ph type="body" sz="quarter" idx="10"/>
          </p:nvPr>
        </p:nvSpPr>
        <p:spPr/>
        <p:txBody>
          <a:bodyPr/>
          <a:lstStyle/>
          <a:p>
            <a:r>
              <a:rPr lang="en-US" dirty="0" smtClean="0"/>
              <a:t>demo</a:t>
            </a:r>
            <a:endParaRPr lang="en-US" dirty="0"/>
          </a:p>
        </p:txBody>
      </p:sp>
    </p:spTree>
    <p:extLst>
      <p:ext uri="{BB962C8B-B14F-4D97-AF65-F5344CB8AC3E}">
        <p14:creationId xmlns:p14="http://schemas.microsoft.com/office/powerpoint/2010/main" val="3373737419"/>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9" name="Object 18" hidden="1"/>
          <p:cNvGraphicFramePr>
            <a:graphicFrameLocks noChangeAspect="1"/>
          </p:cNvGraphicFramePr>
          <p:nvPr>
            <p:custDataLst>
              <p:tags r:id="rId2"/>
            </p:custDataLst>
            <p:extLst>
              <p:ext uri="{D42A27DB-BD31-4B8C-83A1-F6EECF244321}">
                <p14:modId xmlns:p14="http://schemas.microsoft.com/office/powerpoint/2010/main" val="2930851787"/>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9543" name="think-cell Slide" r:id="rId20" imgW="270" imgH="270" progId="TCLayout.ActiveDocument.1">
                  <p:embed/>
                </p:oleObj>
              </mc:Choice>
              <mc:Fallback>
                <p:oleObj name="think-cell Slide" r:id="rId20" imgW="270" imgH="270" progId="TCLayout.ActiveDocument.1">
                  <p:embed/>
                  <p:pic>
                    <p:nvPicPr>
                      <p:cNvPr id="0" name=""/>
                      <p:cNvPicPr/>
                      <p:nvPr/>
                    </p:nvPicPr>
                    <p:blipFill>
                      <a:blip r:embed="rId21"/>
                      <a:stretch>
                        <a:fillRect/>
                      </a:stretch>
                    </p:blipFill>
                    <p:spPr>
                      <a:xfrm>
                        <a:off x="0" y="0"/>
                        <a:ext cx="158750" cy="158750"/>
                      </a:xfrm>
                      <a:prstGeom prst="rect">
                        <a:avLst/>
                      </a:prstGeom>
                    </p:spPr>
                  </p:pic>
                </p:oleObj>
              </mc:Fallback>
            </mc:AlternateContent>
          </a:graphicData>
        </a:graphic>
      </p:graphicFrame>
      <p:sp>
        <p:nvSpPr>
          <p:cNvPr id="3" name="Title 2"/>
          <p:cNvSpPr>
            <a:spLocks noGrp="1"/>
          </p:cNvSpPr>
          <p:nvPr>
            <p:ph type="title"/>
            <p:custDataLst>
              <p:tags r:id="rId3"/>
            </p:custDataLst>
          </p:nvPr>
        </p:nvSpPr>
        <p:spPr/>
        <p:txBody>
          <a:bodyPr/>
          <a:lstStyle/>
          <a:p>
            <a:r>
              <a:rPr lang="en-US" dirty="0"/>
              <a:t>Upgrade Strategies: VIP Swap</a:t>
            </a:r>
          </a:p>
        </p:txBody>
      </p:sp>
      <p:sp>
        <p:nvSpPr>
          <p:cNvPr id="4" name="Rectangle 3"/>
          <p:cNvSpPr/>
          <p:nvPr>
            <p:custDataLst>
              <p:tags r:id="rId4"/>
            </p:custDataLst>
          </p:nvPr>
        </p:nvSpPr>
        <p:spPr bwMode="auto">
          <a:xfrm>
            <a:off x="517525" y="1697677"/>
            <a:ext cx="1859280" cy="1337947"/>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noAutofit/>
          </a:bodyPr>
          <a:lstStyle/>
          <a:p>
            <a:pPr algn="ctr" defTabSz="913788" fontAlgn="base">
              <a:spcBef>
                <a:spcPct val="0"/>
              </a:spcBef>
              <a:spcAft>
                <a:spcPct val="0"/>
              </a:spcAft>
            </a:pPr>
            <a:r>
              <a:rPr lang="en-US" dirty="0">
                <a:ln>
                  <a:solidFill>
                    <a:schemeClr val="bg1">
                      <a:alpha val="0"/>
                    </a:schemeClr>
                  </a:solidFill>
                </a:ln>
                <a:solidFill>
                  <a:schemeClr val="bg1">
                    <a:alpha val="99000"/>
                  </a:schemeClr>
                </a:solidFill>
              </a:rPr>
              <a:t>DNS</a:t>
            </a:r>
            <a:br>
              <a:rPr lang="en-US" dirty="0">
                <a:ln>
                  <a:solidFill>
                    <a:schemeClr val="bg1">
                      <a:alpha val="0"/>
                    </a:schemeClr>
                  </a:solidFill>
                </a:ln>
                <a:solidFill>
                  <a:schemeClr val="bg1">
                    <a:alpha val="99000"/>
                  </a:schemeClr>
                </a:solidFill>
              </a:rPr>
            </a:br>
            <a:r>
              <a:rPr lang="en-US" dirty="0">
                <a:ln>
                  <a:solidFill>
                    <a:schemeClr val="bg1">
                      <a:alpha val="0"/>
                    </a:schemeClr>
                  </a:solidFill>
                </a:ln>
                <a:solidFill>
                  <a:schemeClr val="bg1">
                    <a:alpha val="99000"/>
                  </a:schemeClr>
                </a:solidFill>
              </a:rPr>
              <a:t>foo.com</a:t>
            </a:r>
          </a:p>
        </p:txBody>
      </p:sp>
      <p:sp>
        <p:nvSpPr>
          <p:cNvPr id="6" name="Rectangle 5"/>
          <p:cNvSpPr/>
          <p:nvPr>
            <p:custDataLst>
              <p:tags r:id="rId5"/>
            </p:custDataLst>
          </p:nvPr>
        </p:nvSpPr>
        <p:spPr bwMode="auto">
          <a:xfrm>
            <a:off x="8686164" y="1697677"/>
            <a:ext cx="2621915" cy="1337947"/>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200" rIns="91436" bIns="45718" numCol="1" rtlCol="0" anchor="t" anchorCtr="0" compatLnSpc="1">
            <a:prstTxWarp prst="textNoShape">
              <a:avLst/>
            </a:prstTxWarp>
            <a:noAutofit/>
          </a:bodyPr>
          <a:lstStyle/>
          <a:p>
            <a:pPr algn="ctr" defTabSz="913788" fontAlgn="base">
              <a:spcBef>
                <a:spcPct val="0"/>
              </a:spcBef>
              <a:spcAft>
                <a:spcPct val="0"/>
              </a:spcAft>
            </a:pPr>
            <a:endParaRPr lang="en-US" sz="2000" dirty="0" smtClean="0">
              <a:ln>
                <a:solidFill>
                  <a:schemeClr val="bg1">
                    <a:alpha val="0"/>
                  </a:schemeClr>
                </a:solidFill>
              </a:ln>
              <a:solidFill>
                <a:schemeClr val="bg1">
                  <a:alpha val="99000"/>
                </a:schemeClr>
              </a:solidFill>
            </a:endParaRPr>
          </a:p>
        </p:txBody>
      </p:sp>
      <p:sp>
        <p:nvSpPr>
          <p:cNvPr id="7" name="Rectangle 6"/>
          <p:cNvSpPr/>
          <p:nvPr>
            <p:custDataLst>
              <p:tags r:id="rId6"/>
            </p:custDataLst>
          </p:nvPr>
        </p:nvSpPr>
        <p:spPr bwMode="auto">
          <a:xfrm>
            <a:off x="8686162" y="3653471"/>
            <a:ext cx="2621915" cy="1380529"/>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200" rIns="91436" bIns="45718" numCol="1" rtlCol="0" anchor="t" anchorCtr="0" compatLnSpc="1">
            <a:prstTxWarp prst="textNoShape">
              <a:avLst/>
            </a:prstTxWarp>
            <a:noAutofit/>
          </a:bodyPr>
          <a:lstStyle/>
          <a:p>
            <a:pPr algn="ctr" defTabSz="913788" fontAlgn="base">
              <a:spcBef>
                <a:spcPct val="0"/>
              </a:spcBef>
              <a:spcAft>
                <a:spcPct val="0"/>
              </a:spcAft>
            </a:pPr>
            <a:endParaRPr lang="en-US" sz="2000" dirty="0" smtClean="0">
              <a:ln>
                <a:solidFill>
                  <a:schemeClr val="bg1">
                    <a:alpha val="0"/>
                  </a:schemeClr>
                </a:solidFill>
              </a:ln>
              <a:solidFill>
                <a:schemeClr val="bg1">
                  <a:alpha val="99000"/>
                </a:schemeClr>
              </a:solidFill>
            </a:endParaRPr>
          </a:p>
        </p:txBody>
      </p:sp>
      <p:sp>
        <p:nvSpPr>
          <p:cNvPr id="8" name="Right Arrow 7"/>
          <p:cNvSpPr/>
          <p:nvPr>
            <p:custDataLst>
              <p:tags r:id="rId7"/>
            </p:custDataLst>
          </p:nvPr>
        </p:nvSpPr>
        <p:spPr bwMode="auto">
          <a:xfrm>
            <a:off x="2414904" y="2183770"/>
            <a:ext cx="1463040" cy="365761"/>
          </a:xfrm>
          <a:prstGeom prst="rightArrow">
            <a:avLst/>
          </a:prstGeom>
          <a:solidFill>
            <a:schemeClr val="tx2">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non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200" dirty="0">
              <a:ln>
                <a:solidFill>
                  <a:schemeClr val="bg1">
                    <a:alpha val="0"/>
                  </a:schemeClr>
                </a:solidFill>
              </a:ln>
              <a:solidFill>
                <a:schemeClr val="bg1"/>
              </a:solidFill>
            </a:endParaRPr>
          </a:p>
        </p:txBody>
      </p:sp>
      <p:sp>
        <p:nvSpPr>
          <p:cNvPr id="9" name="Right Arrow 8"/>
          <p:cNvSpPr/>
          <p:nvPr>
            <p:custDataLst>
              <p:tags r:id="rId8"/>
            </p:custDataLst>
          </p:nvPr>
        </p:nvSpPr>
        <p:spPr bwMode="auto">
          <a:xfrm>
            <a:off x="6643687" y="2170054"/>
            <a:ext cx="1886245" cy="393192"/>
          </a:xfrm>
          <a:prstGeom prst="rightArrow">
            <a:avLst/>
          </a:prstGeom>
          <a:solidFill>
            <a:schemeClr val="tx2">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non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200" dirty="0">
              <a:ln>
                <a:solidFill>
                  <a:schemeClr val="bg1">
                    <a:alpha val="0"/>
                  </a:schemeClr>
                </a:solidFill>
              </a:ln>
              <a:solidFill>
                <a:schemeClr val="bg1"/>
              </a:solidFill>
            </a:endParaRPr>
          </a:p>
        </p:txBody>
      </p:sp>
      <p:sp>
        <p:nvSpPr>
          <p:cNvPr id="10" name="Rectangle 9"/>
          <p:cNvSpPr/>
          <p:nvPr>
            <p:custDataLst>
              <p:tags r:id="rId9"/>
            </p:custDataLst>
          </p:nvPr>
        </p:nvSpPr>
        <p:spPr>
          <a:xfrm>
            <a:off x="9206777" y="2494871"/>
            <a:ext cx="1580689" cy="400110"/>
          </a:xfrm>
          <a:prstGeom prst="rect">
            <a:avLst/>
          </a:prstGeom>
        </p:spPr>
        <p:txBody>
          <a:bodyPr wrap="none">
            <a:spAutoFit/>
          </a:bodyPr>
          <a:lstStyle/>
          <a:p>
            <a:pPr algn="ctr" defTabSz="913788" fontAlgn="base">
              <a:spcBef>
                <a:spcPct val="0"/>
              </a:spcBef>
              <a:spcAft>
                <a:spcPct val="0"/>
              </a:spcAft>
            </a:pPr>
            <a:r>
              <a:rPr lang="en-US" sz="2000" dirty="0">
                <a:ln>
                  <a:solidFill>
                    <a:schemeClr val="bg1">
                      <a:alpha val="0"/>
                    </a:schemeClr>
                  </a:solidFill>
                </a:ln>
                <a:solidFill>
                  <a:schemeClr val="bg1"/>
                </a:solidFill>
              </a:rPr>
              <a:t>(Production)</a:t>
            </a:r>
          </a:p>
        </p:txBody>
      </p:sp>
      <p:sp>
        <p:nvSpPr>
          <p:cNvPr id="11" name="Rectangle 10"/>
          <p:cNvSpPr/>
          <p:nvPr>
            <p:custDataLst>
              <p:tags r:id="rId10"/>
            </p:custDataLst>
          </p:nvPr>
        </p:nvSpPr>
        <p:spPr>
          <a:xfrm>
            <a:off x="9400770" y="4449166"/>
            <a:ext cx="1192699" cy="400110"/>
          </a:xfrm>
          <a:prstGeom prst="rect">
            <a:avLst/>
          </a:prstGeom>
        </p:spPr>
        <p:txBody>
          <a:bodyPr wrap="none">
            <a:spAutoFit/>
          </a:bodyPr>
          <a:lstStyle/>
          <a:p>
            <a:pPr algn="ctr" defTabSz="913788" fontAlgn="base">
              <a:spcBef>
                <a:spcPct val="0"/>
              </a:spcBef>
              <a:spcAft>
                <a:spcPct val="0"/>
              </a:spcAft>
            </a:pPr>
            <a:r>
              <a:rPr lang="en-US" sz="2000" dirty="0">
                <a:ln>
                  <a:solidFill>
                    <a:schemeClr val="bg1">
                      <a:alpha val="0"/>
                    </a:schemeClr>
                  </a:solidFill>
                </a:ln>
                <a:solidFill>
                  <a:schemeClr val="bg1">
                    <a:alpha val="99000"/>
                  </a:schemeClr>
                </a:solidFill>
              </a:rPr>
              <a:t>(Staging)</a:t>
            </a:r>
          </a:p>
        </p:txBody>
      </p:sp>
      <p:sp>
        <p:nvSpPr>
          <p:cNvPr id="12" name="Oval 11"/>
          <p:cNvSpPr/>
          <p:nvPr>
            <p:custDataLst>
              <p:tags r:id="rId11"/>
            </p:custDataLst>
          </p:nvPr>
        </p:nvSpPr>
        <p:spPr bwMode="auto">
          <a:xfrm>
            <a:off x="9677081" y="1439272"/>
            <a:ext cx="640080" cy="640080"/>
          </a:xfrm>
          <a:prstGeom prst="ellipse">
            <a:avLst/>
          </a:prstGeom>
          <a:solidFill>
            <a:schemeClr val="accent1"/>
          </a:solidFill>
          <a:ln w="25400">
            <a:solidFill>
              <a:schemeClr val="bg1">
                <a:alpha val="98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0" tIns="45718" rIns="0" bIns="45718" numCol="1" rtlCol="0" anchor="ctr" anchorCtr="0" compatLnSpc="1">
            <a:prstTxWarp prst="textNoShape">
              <a:avLst/>
            </a:prstTxWarp>
          </a:bodyPr>
          <a:lstStyle/>
          <a:p>
            <a:pPr algn="ctr" defTabSz="914099" fontAlgn="base">
              <a:spcBef>
                <a:spcPct val="0"/>
              </a:spcBef>
              <a:spcAft>
                <a:spcPct val="0"/>
              </a:spcAft>
            </a:pPr>
            <a:r>
              <a:rPr lang="en-US" sz="2000" b="1" dirty="0" smtClean="0">
                <a:ln>
                  <a:solidFill>
                    <a:schemeClr val="bg1">
                      <a:alpha val="0"/>
                    </a:schemeClr>
                  </a:solidFill>
                </a:ln>
                <a:gradFill>
                  <a:gsLst>
                    <a:gs pos="0">
                      <a:srgbClr val="FFFFFF"/>
                    </a:gs>
                    <a:gs pos="100000">
                      <a:srgbClr val="FFFFFF"/>
                    </a:gs>
                  </a:gsLst>
                  <a:lin ang="5400000" scaled="0"/>
                </a:gradFill>
              </a:rPr>
              <a:t>V1</a:t>
            </a:r>
          </a:p>
        </p:txBody>
      </p:sp>
      <p:sp>
        <p:nvSpPr>
          <p:cNvPr id="13" name="Oval 12"/>
          <p:cNvSpPr/>
          <p:nvPr>
            <p:custDataLst>
              <p:tags r:id="rId12"/>
            </p:custDataLst>
          </p:nvPr>
        </p:nvSpPr>
        <p:spPr bwMode="auto">
          <a:xfrm>
            <a:off x="9677079" y="3234410"/>
            <a:ext cx="640080" cy="640080"/>
          </a:xfrm>
          <a:prstGeom prst="ellipse">
            <a:avLst/>
          </a:prstGeom>
          <a:solidFill>
            <a:schemeClr val="accent1"/>
          </a:solidFill>
          <a:ln w="25400">
            <a:solidFill>
              <a:schemeClr val="bg1">
                <a:alpha val="98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0" tIns="45718" rIns="0" bIns="45718" numCol="1" rtlCol="0" anchor="ctr" anchorCtr="0" compatLnSpc="1">
            <a:prstTxWarp prst="textNoShape">
              <a:avLst/>
            </a:prstTxWarp>
          </a:bodyPr>
          <a:lstStyle/>
          <a:p>
            <a:pPr algn="ctr" defTabSz="914099" fontAlgn="base">
              <a:spcBef>
                <a:spcPct val="0"/>
              </a:spcBef>
              <a:spcAft>
                <a:spcPct val="0"/>
              </a:spcAft>
            </a:pPr>
            <a:r>
              <a:rPr lang="en-US" sz="2000" b="1" dirty="0" smtClean="0">
                <a:ln>
                  <a:solidFill>
                    <a:schemeClr val="bg1">
                      <a:alpha val="0"/>
                    </a:schemeClr>
                  </a:solidFill>
                </a:ln>
                <a:gradFill>
                  <a:gsLst>
                    <a:gs pos="0">
                      <a:srgbClr val="FFFFFF"/>
                    </a:gs>
                    <a:gs pos="100000">
                      <a:srgbClr val="FFFFFF"/>
                    </a:gs>
                  </a:gsLst>
                  <a:lin ang="5400000" scaled="0"/>
                </a:gradFill>
              </a:rPr>
              <a:t>V2</a:t>
            </a:r>
          </a:p>
        </p:txBody>
      </p:sp>
      <p:sp>
        <p:nvSpPr>
          <p:cNvPr id="14" name="Right Arrow 13"/>
          <p:cNvSpPr/>
          <p:nvPr>
            <p:custDataLst>
              <p:tags r:id="rId13"/>
            </p:custDataLst>
          </p:nvPr>
        </p:nvSpPr>
        <p:spPr bwMode="auto">
          <a:xfrm>
            <a:off x="7081180" y="4211040"/>
            <a:ext cx="1463040" cy="822960"/>
          </a:xfrm>
          <a:prstGeom prst="rightArrow">
            <a:avLst>
              <a:gd name="adj1" fmla="val 55402"/>
              <a:gd name="adj2" fmla="val 50000"/>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none" lIns="91436" tIns="45718" rIns="91436" bIns="45718" numCol="1" rtlCol="0" anchor="ctr" anchorCtr="0" compatLnSpc="1">
            <a:prstTxWarp prst="textNoShape">
              <a:avLst/>
            </a:prstTxWarp>
          </a:bodyPr>
          <a:lstStyle/>
          <a:p>
            <a:pPr algn="ctr" defTabSz="913788" fontAlgn="base">
              <a:spcBef>
                <a:spcPct val="0"/>
              </a:spcBef>
              <a:spcAft>
                <a:spcPct val="0"/>
              </a:spcAft>
            </a:pPr>
            <a:r>
              <a:rPr lang="en-US" dirty="0">
                <a:ln>
                  <a:solidFill>
                    <a:schemeClr val="bg1">
                      <a:alpha val="0"/>
                    </a:schemeClr>
                  </a:solidFill>
                </a:ln>
                <a:solidFill>
                  <a:schemeClr val="bg1">
                    <a:alpha val="99000"/>
                  </a:schemeClr>
                </a:solidFill>
              </a:rPr>
              <a:t>Test</a:t>
            </a:r>
          </a:p>
        </p:txBody>
      </p:sp>
      <p:sp>
        <p:nvSpPr>
          <p:cNvPr id="18" name="Bent-Up Arrow 17"/>
          <p:cNvSpPr/>
          <p:nvPr>
            <p:custDataLst>
              <p:tags r:id="rId14"/>
            </p:custDataLst>
          </p:nvPr>
        </p:nvSpPr>
        <p:spPr bwMode="auto">
          <a:xfrm rot="5400000">
            <a:off x="6819104" y="2391272"/>
            <a:ext cx="1050570" cy="2399662"/>
          </a:xfrm>
          <a:prstGeom prst="bentUpArrow">
            <a:avLst>
              <a:gd name="adj1" fmla="val 16457"/>
              <a:gd name="adj2" fmla="val 18429"/>
              <a:gd name="adj3" fmla="val 18087"/>
            </a:avLst>
          </a:prstGeom>
          <a:solidFill>
            <a:schemeClr val="tx2">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non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200" dirty="0">
              <a:ln>
                <a:solidFill>
                  <a:schemeClr val="bg1">
                    <a:alpha val="0"/>
                  </a:schemeClr>
                </a:solidFill>
              </a:ln>
              <a:solidFill>
                <a:schemeClr val="bg1"/>
              </a:solidFill>
            </a:endParaRPr>
          </a:p>
        </p:txBody>
      </p:sp>
      <p:sp>
        <p:nvSpPr>
          <p:cNvPr id="5" name="Rectangle 4"/>
          <p:cNvSpPr/>
          <p:nvPr>
            <p:custDataLst>
              <p:tags r:id="rId15"/>
            </p:custDataLst>
          </p:nvPr>
        </p:nvSpPr>
        <p:spPr bwMode="auto">
          <a:xfrm>
            <a:off x="3916044" y="1697677"/>
            <a:ext cx="2621915" cy="1337947"/>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noAutofit/>
          </a:bodyPr>
          <a:lstStyle/>
          <a:p>
            <a:pPr algn="ctr" defTabSz="913788" fontAlgn="base">
              <a:spcBef>
                <a:spcPct val="0"/>
              </a:spcBef>
              <a:spcAft>
                <a:spcPct val="0"/>
              </a:spcAft>
            </a:pPr>
            <a:r>
              <a:rPr lang="en-US" dirty="0">
                <a:ln>
                  <a:solidFill>
                    <a:schemeClr val="bg1">
                      <a:alpha val="0"/>
                    </a:schemeClr>
                  </a:solidFill>
                </a:ln>
                <a:solidFill>
                  <a:schemeClr val="bg1">
                    <a:alpha val="99000"/>
                  </a:schemeClr>
                </a:solidFill>
              </a:rPr>
              <a:t>Load Balancer</a:t>
            </a:r>
          </a:p>
        </p:txBody>
      </p:sp>
      <p:sp>
        <p:nvSpPr>
          <p:cNvPr id="16" name="Rectangle 15"/>
          <p:cNvSpPr/>
          <p:nvPr>
            <p:custDataLst>
              <p:tags r:id="rId16"/>
            </p:custDataLst>
          </p:nvPr>
        </p:nvSpPr>
        <p:spPr>
          <a:xfrm>
            <a:off x="8922144" y="2123346"/>
            <a:ext cx="2149949" cy="400110"/>
          </a:xfrm>
          <a:prstGeom prst="rect">
            <a:avLst/>
          </a:prstGeom>
        </p:spPr>
        <p:txBody>
          <a:bodyPr wrap="none">
            <a:spAutoFit/>
          </a:bodyPr>
          <a:lstStyle/>
          <a:p>
            <a:pPr algn="ctr" defTabSz="913788" fontAlgn="base">
              <a:spcBef>
                <a:spcPct val="0"/>
              </a:spcBef>
              <a:spcAft>
                <a:spcPct val="0"/>
              </a:spcAft>
            </a:pPr>
            <a:r>
              <a:rPr lang="en-US" sz="2000" dirty="0" smtClean="0">
                <a:ln>
                  <a:solidFill>
                    <a:schemeClr val="bg1">
                      <a:alpha val="0"/>
                    </a:schemeClr>
                  </a:solidFill>
                </a:ln>
                <a:solidFill>
                  <a:schemeClr val="bg1"/>
                </a:solidFill>
              </a:rPr>
              <a:t>Foo.cloudapp.net</a:t>
            </a:r>
            <a:endParaRPr lang="en-US" sz="2000" dirty="0">
              <a:ln>
                <a:solidFill>
                  <a:schemeClr val="bg1">
                    <a:alpha val="0"/>
                  </a:schemeClr>
                </a:solidFill>
              </a:ln>
              <a:solidFill>
                <a:schemeClr val="bg1"/>
              </a:solidFill>
            </a:endParaRPr>
          </a:p>
        </p:txBody>
      </p:sp>
      <p:sp>
        <p:nvSpPr>
          <p:cNvPr id="20" name="Rectangle 19"/>
          <p:cNvSpPr/>
          <p:nvPr>
            <p:custDataLst>
              <p:tags r:id="rId17"/>
            </p:custDataLst>
          </p:nvPr>
        </p:nvSpPr>
        <p:spPr>
          <a:xfrm>
            <a:off x="8842859" y="4093496"/>
            <a:ext cx="2308517" cy="400110"/>
          </a:xfrm>
          <a:prstGeom prst="rect">
            <a:avLst/>
          </a:prstGeom>
        </p:spPr>
        <p:txBody>
          <a:bodyPr wrap="none">
            <a:spAutoFit/>
          </a:bodyPr>
          <a:lstStyle/>
          <a:p>
            <a:pPr algn="ctr" defTabSz="913788" fontAlgn="base">
              <a:spcBef>
                <a:spcPct val="0"/>
              </a:spcBef>
              <a:spcAft>
                <a:spcPct val="0"/>
              </a:spcAft>
            </a:pPr>
            <a:r>
              <a:rPr lang="en-US" sz="2000" i="1" dirty="0" smtClean="0">
                <a:ln>
                  <a:solidFill>
                    <a:schemeClr val="bg1">
                      <a:alpha val="0"/>
                    </a:schemeClr>
                  </a:solidFill>
                </a:ln>
                <a:solidFill>
                  <a:schemeClr val="bg1">
                    <a:alpha val="99000"/>
                  </a:schemeClr>
                </a:solidFill>
              </a:rPr>
              <a:t>GUID</a:t>
            </a:r>
            <a:r>
              <a:rPr lang="en-US" sz="2000" dirty="0" smtClean="0">
                <a:ln>
                  <a:solidFill>
                    <a:schemeClr val="bg1">
                      <a:alpha val="0"/>
                    </a:schemeClr>
                  </a:solidFill>
                </a:ln>
                <a:solidFill>
                  <a:schemeClr val="bg1">
                    <a:alpha val="99000"/>
                  </a:schemeClr>
                </a:solidFill>
              </a:rPr>
              <a:t>.cloudapp.net</a:t>
            </a:r>
            <a:endParaRPr lang="en-US" sz="2000" dirty="0">
              <a:ln>
                <a:solidFill>
                  <a:schemeClr val="bg1">
                    <a:alpha val="0"/>
                  </a:schemeClr>
                </a:solidFill>
              </a:ln>
              <a:solidFill>
                <a:schemeClr val="bg1">
                  <a:alpha val="99000"/>
                </a:schemeClr>
              </a:solidFill>
            </a:endParaRPr>
          </a:p>
        </p:txBody>
      </p:sp>
    </p:spTree>
    <p:extLst>
      <p:ext uri="{BB962C8B-B14F-4D97-AF65-F5344CB8AC3E}">
        <p14:creationId xmlns:p14="http://schemas.microsoft.com/office/powerpoint/2010/main" val="271242153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14"/>
                                        </p:tgtEl>
                                      </p:cBhvr>
                                    </p:animEffect>
                                    <p:set>
                                      <p:cBhvr>
                                        <p:cTn id="17" dur="1" fill="hold">
                                          <p:stCondLst>
                                            <p:cond delay="499"/>
                                          </p:stCondLst>
                                        </p:cTn>
                                        <p:tgtEl>
                                          <p:spTgt spid="14"/>
                                        </p:tgtEl>
                                        <p:attrNameLst>
                                          <p:attrName>style.visibility</p:attrName>
                                        </p:attrNameLst>
                                      </p:cBhvr>
                                      <p:to>
                                        <p:strVal val="hidden"/>
                                      </p:to>
                                    </p:set>
                                  </p:childTnLst>
                                </p:cTn>
                              </p:par>
                              <p:par>
                                <p:cTn id="18" presetID="37" presetClass="path" presetSubtype="0" accel="50000" decel="50000" fill="hold" grpId="0" nodeType="withEffect">
                                  <p:stCondLst>
                                    <p:cond delay="0"/>
                                  </p:stCondLst>
                                  <p:childTnLst>
                                    <p:animMotion origin="layout" path="M -3.95833E-6 -4.07407E-6 L 0.12448 -0.07708 C 0.15196 -0.09351 0.16589 -0.11782 0.16589 -0.14328 C 0.16589 -0.17199 0.15196 -0.19513 0.12448 -0.2118 L -3.95833E-6 -0.28981 " pathEditMode="relative" rAng="16200000" ptsTypes="FffFF">
                                      <p:cBhvr>
                                        <p:cTn id="19" dur="2000" fill="hold"/>
                                        <p:tgtEl>
                                          <p:spTgt spid="11"/>
                                        </p:tgtEl>
                                        <p:attrNameLst>
                                          <p:attrName>ppt_x</p:attrName>
                                          <p:attrName>ppt_y</p:attrName>
                                        </p:attrNameLst>
                                      </p:cBhvr>
                                      <p:rCtr x="8294" y="-14491"/>
                                    </p:animMotion>
                                  </p:childTnLst>
                                </p:cTn>
                              </p:par>
                              <p:par>
                                <p:cTn id="20" presetID="37" presetClass="path" presetSubtype="0" accel="50000" decel="50000" fill="hold" grpId="0" nodeType="withEffect">
                                  <p:stCondLst>
                                    <p:cond delay="0"/>
                                  </p:stCondLst>
                                  <p:childTnLst>
                                    <p:animMotion origin="layout" path="M -3.33333E-6 -0.00486 L -0.12018 0.07199 C -0.14661 0.08866 -0.16119 0.11204 -0.16119 0.13704 C -0.16119 0.1669 -0.14674 0.19005 -0.12018 0.20625 L -0.00013 0.28542 " pathEditMode="relative" rAng="5400000" ptsTypes="FffFF">
                                      <p:cBhvr>
                                        <p:cTn id="21" dur="2000" fill="hold"/>
                                        <p:tgtEl>
                                          <p:spTgt spid="10"/>
                                        </p:tgtEl>
                                        <p:attrNameLst>
                                          <p:attrName>ppt_x</p:attrName>
                                          <p:attrName>ppt_y</p:attrName>
                                        </p:attrNameLst>
                                      </p:cBhvr>
                                      <p:rCtr x="-8060" y="14514"/>
                                    </p:animMotion>
                                  </p:childTnLst>
                                </p:cTn>
                              </p:par>
                              <p:par>
                                <p:cTn id="22" presetID="37" presetClass="path" presetSubtype="0" accel="50000" decel="50000" fill="hold" grpId="0" nodeType="withEffect">
                                  <p:stCondLst>
                                    <p:cond delay="0"/>
                                  </p:stCondLst>
                                  <p:childTnLst>
                                    <p:animMotion origin="layout" path="M -0.00209 -0.00857 L -0.1223 0.06829 C -0.14874 0.08495 -0.16333 0.10833 -0.16333 0.13333 C -0.16333 0.16319 -0.14887 0.18634 -0.1223 0.20255 L -0.00222 0.28171 " pathEditMode="relative" rAng="5400000" ptsTypes="AAAAA">
                                      <p:cBhvr>
                                        <p:cTn id="23" dur="2000" fill="hold"/>
                                        <p:tgtEl>
                                          <p:spTgt spid="16"/>
                                        </p:tgtEl>
                                        <p:attrNameLst>
                                          <p:attrName>ppt_x</p:attrName>
                                          <p:attrName>ppt_y</p:attrName>
                                        </p:attrNameLst>
                                      </p:cBhvr>
                                      <p:rCtr x="-8062" y="14514"/>
                                    </p:animMotion>
                                  </p:childTnLst>
                                </p:cTn>
                              </p:par>
                              <p:par>
                                <p:cTn id="24" presetID="37" presetClass="path" presetSubtype="0" accel="50000" decel="50000" fill="hold" grpId="0" nodeType="withEffect">
                                  <p:stCondLst>
                                    <p:cond delay="0"/>
                                  </p:stCondLst>
                                  <p:childTnLst>
                                    <p:animMotion origin="layout" path="M -0.00027 2.59259E-6 L 0.12425 -0.07709 C 0.15173 -0.09352 0.16566 -0.11783 0.16566 -0.14329 C 0.16566 -0.17199 0.15173 -0.19514 0.12425 -0.21181 L -0.00027 -0.28982 " pathEditMode="relative" rAng="16200000" ptsTypes="AAAAA">
                                      <p:cBhvr>
                                        <p:cTn id="25" dur="2000" fill="hold"/>
                                        <p:tgtEl>
                                          <p:spTgt spid="20"/>
                                        </p:tgtEl>
                                        <p:attrNameLst>
                                          <p:attrName>ppt_x</p:attrName>
                                          <p:attrName>ppt_y</p:attrName>
                                        </p:attrNameLst>
                                      </p:cBhvr>
                                      <p:rCtr x="8296" y="-14491"/>
                                    </p:animMotion>
                                  </p:childTnLst>
                                </p:cTn>
                              </p:par>
                              <p:par>
                                <p:cTn id="26" presetID="10" presetClass="entr" presetSubtype="0" fill="hold" grpId="0" nodeType="with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fade">
                                      <p:cBhvr>
                                        <p:cTn id="28" dur="500"/>
                                        <p:tgtEl>
                                          <p:spTgt spid="18"/>
                                        </p:tgtEl>
                                      </p:cBhvr>
                                    </p:animEffect>
                                  </p:childTnLst>
                                </p:cTn>
                              </p:par>
                              <p:par>
                                <p:cTn id="29" presetID="10" presetClass="exit" presetSubtype="0" fill="hold" grpId="0" nodeType="withEffect">
                                  <p:stCondLst>
                                    <p:cond delay="0"/>
                                  </p:stCondLst>
                                  <p:childTnLst>
                                    <p:animEffect transition="out" filter="fade">
                                      <p:cBhvr>
                                        <p:cTn id="30" dur="500"/>
                                        <p:tgtEl>
                                          <p:spTgt spid="9"/>
                                        </p:tgtEl>
                                      </p:cBhvr>
                                    </p:animEffect>
                                    <p:set>
                                      <p:cBhvr>
                                        <p:cTn id="31"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11" grpId="0"/>
      <p:bldP spid="13" grpId="0" animBg="1"/>
      <p:bldP spid="14" grpId="0" animBg="1"/>
      <p:bldP spid="14" grpId="1" animBg="1"/>
      <p:bldP spid="18" grpId="0" animBg="1"/>
      <p:bldP spid="16" grpId="0"/>
      <p:bldP spid="2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Upgrade Strategies: Upgrade</a:t>
            </a:r>
          </a:p>
        </p:txBody>
      </p:sp>
      <p:sp>
        <p:nvSpPr>
          <p:cNvPr id="7" name="Rectangle 6"/>
          <p:cNvSpPr/>
          <p:nvPr>
            <p:custDataLst>
              <p:tags r:id="rId1"/>
            </p:custDataLst>
          </p:nvPr>
        </p:nvSpPr>
        <p:spPr bwMode="auto">
          <a:xfrm>
            <a:off x="1111885" y="1420813"/>
            <a:ext cx="1859280" cy="1337947"/>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noAutofit/>
          </a:bodyPr>
          <a:lstStyle/>
          <a:p>
            <a:pPr algn="ctr" defTabSz="913788" fontAlgn="base">
              <a:spcBef>
                <a:spcPct val="0"/>
              </a:spcBef>
              <a:spcAft>
                <a:spcPct val="0"/>
              </a:spcAft>
            </a:pPr>
            <a:r>
              <a:rPr lang="en-US" dirty="0">
                <a:ln>
                  <a:solidFill>
                    <a:schemeClr val="bg1">
                      <a:alpha val="0"/>
                    </a:schemeClr>
                  </a:solidFill>
                </a:ln>
                <a:solidFill>
                  <a:schemeClr val="bg1">
                    <a:alpha val="99000"/>
                  </a:schemeClr>
                </a:solidFill>
              </a:rPr>
              <a:t>DNS</a:t>
            </a:r>
            <a:br>
              <a:rPr lang="en-US" dirty="0">
                <a:ln>
                  <a:solidFill>
                    <a:schemeClr val="bg1">
                      <a:alpha val="0"/>
                    </a:schemeClr>
                  </a:solidFill>
                </a:ln>
                <a:solidFill>
                  <a:schemeClr val="bg1">
                    <a:alpha val="99000"/>
                  </a:schemeClr>
                </a:solidFill>
              </a:rPr>
            </a:br>
            <a:r>
              <a:rPr lang="en-US" dirty="0">
                <a:ln>
                  <a:solidFill>
                    <a:schemeClr val="bg1">
                      <a:alpha val="0"/>
                    </a:schemeClr>
                  </a:solidFill>
                </a:ln>
                <a:solidFill>
                  <a:schemeClr val="bg1">
                    <a:alpha val="99000"/>
                  </a:schemeClr>
                </a:solidFill>
              </a:rPr>
              <a:t>foo.com</a:t>
            </a:r>
          </a:p>
        </p:txBody>
      </p:sp>
      <p:sp>
        <p:nvSpPr>
          <p:cNvPr id="8" name="Rectangle 7"/>
          <p:cNvSpPr/>
          <p:nvPr>
            <p:custDataLst>
              <p:tags r:id="rId2"/>
            </p:custDataLst>
          </p:nvPr>
        </p:nvSpPr>
        <p:spPr bwMode="auto">
          <a:xfrm>
            <a:off x="8686164" y="1420813"/>
            <a:ext cx="2621915" cy="1337947"/>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20" rIns="91436" bIns="45718" numCol="1" rtlCol="0" anchor="ctr" anchorCtr="0" compatLnSpc="1">
            <a:prstTxWarp prst="textNoShape">
              <a:avLst/>
            </a:prstTxWarp>
            <a:noAutofit/>
          </a:bodyPr>
          <a:lstStyle/>
          <a:p>
            <a:pPr algn="ctr" defTabSz="913788" fontAlgn="base">
              <a:spcBef>
                <a:spcPct val="0"/>
              </a:spcBef>
              <a:spcAft>
                <a:spcPct val="0"/>
              </a:spcAft>
            </a:pPr>
            <a:r>
              <a:rPr lang="en-US" sz="2000" dirty="0" smtClean="0">
                <a:ln>
                  <a:solidFill>
                    <a:schemeClr val="bg1">
                      <a:alpha val="0"/>
                    </a:schemeClr>
                  </a:solidFill>
                </a:ln>
                <a:solidFill>
                  <a:schemeClr val="bg1">
                    <a:alpha val="99000"/>
                  </a:schemeClr>
                </a:solidFill>
              </a:rPr>
              <a:t>Foo1.cloudapp.net</a:t>
            </a:r>
          </a:p>
          <a:p>
            <a:pPr algn="ctr" defTabSz="913788" fontAlgn="base">
              <a:spcBef>
                <a:spcPct val="0"/>
              </a:spcBef>
              <a:spcAft>
                <a:spcPct val="0"/>
              </a:spcAft>
            </a:pPr>
            <a:r>
              <a:rPr lang="en-US" sz="2000" dirty="0">
                <a:ln>
                  <a:solidFill>
                    <a:schemeClr val="bg1">
                      <a:alpha val="0"/>
                    </a:schemeClr>
                  </a:solidFill>
                </a:ln>
                <a:solidFill>
                  <a:schemeClr val="bg1">
                    <a:alpha val="99000"/>
                  </a:schemeClr>
                </a:solidFill>
              </a:rPr>
              <a:t>(Production</a:t>
            </a:r>
            <a:r>
              <a:rPr lang="en-US" sz="2000" dirty="0" smtClean="0">
                <a:ln>
                  <a:solidFill>
                    <a:schemeClr val="bg1">
                      <a:alpha val="0"/>
                    </a:schemeClr>
                  </a:solidFill>
                </a:ln>
                <a:solidFill>
                  <a:schemeClr val="bg1">
                    <a:alpha val="99000"/>
                  </a:schemeClr>
                </a:solidFill>
              </a:rPr>
              <a:t>)</a:t>
            </a:r>
            <a:endParaRPr lang="en-US" sz="2000" dirty="0">
              <a:ln>
                <a:solidFill>
                  <a:schemeClr val="bg1">
                    <a:alpha val="0"/>
                  </a:schemeClr>
                </a:solidFill>
              </a:ln>
              <a:solidFill>
                <a:schemeClr val="bg1">
                  <a:alpha val="99000"/>
                </a:schemeClr>
              </a:solidFill>
            </a:endParaRPr>
          </a:p>
        </p:txBody>
      </p:sp>
      <p:sp>
        <p:nvSpPr>
          <p:cNvPr id="9" name="Right Arrow 8"/>
          <p:cNvSpPr/>
          <p:nvPr>
            <p:custDataLst>
              <p:tags r:id="rId3"/>
            </p:custDataLst>
          </p:nvPr>
        </p:nvSpPr>
        <p:spPr bwMode="auto">
          <a:xfrm>
            <a:off x="3058636" y="1923102"/>
            <a:ext cx="1371600" cy="365761"/>
          </a:xfrm>
          <a:prstGeom prst="rightArrow">
            <a:avLst/>
          </a:prstGeom>
          <a:solidFill>
            <a:schemeClr val="tx2">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non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200" dirty="0">
              <a:ln>
                <a:solidFill>
                  <a:schemeClr val="bg1">
                    <a:alpha val="0"/>
                  </a:schemeClr>
                </a:solidFill>
              </a:ln>
              <a:solidFill>
                <a:schemeClr val="bg1"/>
              </a:solidFill>
            </a:endParaRPr>
          </a:p>
        </p:txBody>
      </p:sp>
      <p:sp>
        <p:nvSpPr>
          <p:cNvPr id="11" name="Rectangle 10"/>
          <p:cNvSpPr/>
          <p:nvPr>
            <p:custDataLst>
              <p:tags r:id="rId4"/>
            </p:custDataLst>
          </p:nvPr>
        </p:nvSpPr>
        <p:spPr bwMode="auto">
          <a:xfrm>
            <a:off x="4517707" y="1420813"/>
            <a:ext cx="2621915" cy="1337947"/>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noAutofit/>
          </a:bodyPr>
          <a:lstStyle/>
          <a:p>
            <a:pPr algn="ctr" defTabSz="913788" fontAlgn="base">
              <a:spcBef>
                <a:spcPct val="0"/>
              </a:spcBef>
              <a:spcAft>
                <a:spcPct val="0"/>
              </a:spcAft>
            </a:pPr>
            <a:r>
              <a:rPr lang="en-US" dirty="0">
                <a:ln>
                  <a:solidFill>
                    <a:schemeClr val="bg1">
                      <a:alpha val="0"/>
                    </a:schemeClr>
                  </a:solidFill>
                </a:ln>
                <a:solidFill>
                  <a:schemeClr val="bg1">
                    <a:alpha val="99000"/>
                  </a:schemeClr>
                </a:solidFill>
              </a:rPr>
              <a:t>Load Balancer</a:t>
            </a:r>
          </a:p>
        </p:txBody>
      </p:sp>
      <p:sp>
        <p:nvSpPr>
          <p:cNvPr id="12" name="Right Arrow 11"/>
          <p:cNvSpPr/>
          <p:nvPr>
            <p:custDataLst>
              <p:tags r:id="rId5"/>
            </p:custDataLst>
          </p:nvPr>
        </p:nvSpPr>
        <p:spPr bwMode="auto">
          <a:xfrm>
            <a:off x="7227093" y="1939299"/>
            <a:ext cx="1371600" cy="365761"/>
          </a:xfrm>
          <a:prstGeom prst="rightArrow">
            <a:avLst/>
          </a:prstGeom>
          <a:solidFill>
            <a:schemeClr val="tx2">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non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200" dirty="0">
              <a:ln>
                <a:solidFill>
                  <a:schemeClr val="bg1">
                    <a:alpha val="0"/>
                  </a:schemeClr>
                </a:solidFill>
              </a:ln>
              <a:solidFill>
                <a:schemeClr val="bg1"/>
              </a:solidFill>
            </a:endParaRPr>
          </a:p>
        </p:txBody>
      </p:sp>
      <p:sp>
        <p:nvSpPr>
          <p:cNvPr id="13" name="Rectangle 12"/>
          <p:cNvSpPr/>
          <p:nvPr/>
        </p:nvSpPr>
        <p:spPr>
          <a:xfrm>
            <a:off x="2703503" y="3220315"/>
            <a:ext cx="700833" cy="400110"/>
          </a:xfrm>
          <a:prstGeom prst="rect">
            <a:avLst/>
          </a:prstGeom>
        </p:spPr>
        <p:txBody>
          <a:bodyPr wrap="none">
            <a:spAutoFit/>
          </a:bodyPr>
          <a:lstStyle/>
          <a:p>
            <a:pPr algn="ctr" defTabSz="913788" fontAlgn="base">
              <a:spcBef>
                <a:spcPct val="0"/>
              </a:spcBef>
              <a:spcAft>
                <a:spcPct val="0"/>
              </a:spcAft>
            </a:pPr>
            <a:r>
              <a:rPr lang="en-US" sz="2000" cap="all" dirty="0">
                <a:ln>
                  <a:solidFill>
                    <a:schemeClr val="bg1">
                      <a:alpha val="0"/>
                    </a:schemeClr>
                  </a:solidFill>
                </a:ln>
                <a:solidFill>
                  <a:srgbClr val="595959">
                    <a:alpha val="99000"/>
                  </a:srgbClr>
                </a:solidFill>
              </a:rPr>
              <a:t>Web</a:t>
            </a:r>
          </a:p>
        </p:txBody>
      </p:sp>
      <p:sp>
        <p:nvSpPr>
          <p:cNvPr id="14" name="Rectangle 13"/>
          <p:cNvSpPr/>
          <p:nvPr/>
        </p:nvSpPr>
        <p:spPr>
          <a:xfrm>
            <a:off x="4005140" y="3213331"/>
            <a:ext cx="1204177" cy="400110"/>
          </a:xfrm>
          <a:prstGeom prst="rect">
            <a:avLst/>
          </a:prstGeom>
        </p:spPr>
        <p:txBody>
          <a:bodyPr wrap="none">
            <a:spAutoFit/>
          </a:bodyPr>
          <a:lstStyle/>
          <a:p>
            <a:pPr algn="ctr" defTabSz="913788" fontAlgn="base">
              <a:spcBef>
                <a:spcPct val="0"/>
              </a:spcBef>
              <a:spcAft>
                <a:spcPct val="0"/>
              </a:spcAft>
            </a:pPr>
            <a:r>
              <a:rPr lang="en-US" sz="2000" cap="all" dirty="0">
                <a:ln>
                  <a:solidFill>
                    <a:schemeClr val="bg1">
                      <a:alpha val="0"/>
                    </a:schemeClr>
                  </a:solidFill>
                </a:ln>
                <a:solidFill>
                  <a:srgbClr val="595959">
                    <a:alpha val="99000"/>
                  </a:srgbClr>
                </a:solidFill>
              </a:rPr>
              <a:t>Worker</a:t>
            </a:r>
          </a:p>
        </p:txBody>
      </p:sp>
      <p:sp>
        <p:nvSpPr>
          <p:cNvPr id="16" name="Rectangle 15"/>
          <p:cNvSpPr/>
          <p:nvPr/>
        </p:nvSpPr>
        <p:spPr>
          <a:xfrm>
            <a:off x="6994413" y="3220315"/>
            <a:ext cx="700833" cy="400110"/>
          </a:xfrm>
          <a:prstGeom prst="rect">
            <a:avLst/>
          </a:prstGeom>
        </p:spPr>
        <p:txBody>
          <a:bodyPr wrap="none">
            <a:spAutoFit/>
          </a:bodyPr>
          <a:lstStyle/>
          <a:p>
            <a:pPr algn="ctr" defTabSz="913788" fontAlgn="base">
              <a:spcBef>
                <a:spcPct val="0"/>
              </a:spcBef>
              <a:spcAft>
                <a:spcPct val="0"/>
              </a:spcAft>
            </a:pPr>
            <a:r>
              <a:rPr lang="en-US" sz="2000" cap="all" dirty="0">
                <a:ln>
                  <a:solidFill>
                    <a:schemeClr val="bg1">
                      <a:alpha val="0"/>
                    </a:schemeClr>
                  </a:solidFill>
                </a:ln>
                <a:solidFill>
                  <a:srgbClr val="595959">
                    <a:alpha val="99000"/>
                  </a:srgbClr>
                </a:solidFill>
              </a:rPr>
              <a:t>Web</a:t>
            </a:r>
          </a:p>
        </p:txBody>
      </p:sp>
      <p:sp>
        <p:nvSpPr>
          <p:cNvPr id="17" name="Rectangle 16"/>
          <p:cNvSpPr/>
          <p:nvPr/>
        </p:nvSpPr>
        <p:spPr>
          <a:xfrm>
            <a:off x="8367144" y="3213331"/>
            <a:ext cx="1204177" cy="400110"/>
          </a:xfrm>
          <a:prstGeom prst="rect">
            <a:avLst/>
          </a:prstGeom>
        </p:spPr>
        <p:txBody>
          <a:bodyPr wrap="none">
            <a:spAutoFit/>
          </a:bodyPr>
          <a:lstStyle/>
          <a:p>
            <a:pPr algn="ctr" defTabSz="913788" fontAlgn="base">
              <a:spcBef>
                <a:spcPct val="0"/>
              </a:spcBef>
              <a:spcAft>
                <a:spcPct val="0"/>
              </a:spcAft>
            </a:pPr>
            <a:r>
              <a:rPr lang="en-US" sz="2000" cap="all" dirty="0">
                <a:ln>
                  <a:solidFill>
                    <a:schemeClr val="bg1">
                      <a:alpha val="0"/>
                    </a:schemeClr>
                  </a:solidFill>
                </a:ln>
                <a:solidFill>
                  <a:srgbClr val="595959">
                    <a:alpha val="99000"/>
                  </a:srgbClr>
                </a:solidFill>
              </a:rPr>
              <a:t>Worker</a:t>
            </a:r>
          </a:p>
        </p:txBody>
      </p:sp>
      <p:sp>
        <p:nvSpPr>
          <p:cNvPr id="18" name="Rectangle 17"/>
          <p:cNvSpPr/>
          <p:nvPr>
            <p:custDataLst>
              <p:tags r:id="rId6"/>
            </p:custDataLst>
          </p:nvPr>
        </p:nvSpPr>
        <p:spPr bwMode="auto">
          <a:xfrm>
            <a:off x="2520632" y="3627301"/>
            <a:ext cx="1066571" cy="715278"/>
          </a:xfrm>
          <a:prstGeom prst="rect">
            <a:avLst/>
          </a:prstGeom>
          <a:solidFill>
            <a:schemeClr val="accent1"/>
          </a:solidFill>
          <a:ln>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0" tIns="45718" rIns="0" bIns="45718" numCol="1" rtlCol="0" anchor="ctr" anchorCtr="0" compatLnSpc="1">
            <a:prstTxWarp prst="textNoShape">
              <a:avLst/>
            </a:prstTxWarp>
          </a:bodyPr>
          <a:lstStyle/>
          <a:p>
            <a:pPr algn="ctr" defTabSz="914099" fontAlgn="base">
              <a:spcBef>
                <a:spcPct val="0"/>
              </a:spcBef>
              <a:spcAft>
                <a:spcPct val="0"/>
              </a:spcAft>
            </a:pPr>
            <a:r>
              <a:rPr lang="en-US" sz="2000" b="1" dirty="0" smtClean="0">
                <a:ln>
                  <a:solidFill>
                    <a:schemeClr val="bg1">
                      <a:alpha val="0"/>
                    </a:schemeClr>
                  </a:solidFill>
                </a:ln>
                <a:gradFill>
                  <a:gsLst>
                    <a:gs pos="0">
                      <a:srgbClr val="FFFFFF"/>
                    </a:gs>
                    <a:gs pos="100000">
                      <a:srgbClr val="FFFFFF"/>
                    </a:gs>
                  </a:gsLst>
                  <a:lin ang="5400000" scaled="0"/>
                </a:gradFill>
              </a:rPr>
              <a:t>V1</a:t>
            </a:r>
          </a:p>
        </p:txBody>
      </p:sp>
      <p:sp>
        <p:nvSpPr>
          <p:cNvPr id="19" name="Rectangle 18"/>
          <p:cNvSpPr/>
          <p:nvPr>
            <p:custDataLst>
              <p:tags r:id="rId7"/>
            </p:custDataLst>
          </p:nvPr>
        </p:nvSpPr>
        <p:spPr bwMode="auto">
          <a:xfrm>
            <a:off x="2520632" y="4581005"/>
            <a:ext cx="1066571" cy="715278"/>
          </a:xfrm>
          <a:prstGeom prst="rect">
            <a:avLst/>
          </a:prstGeom>
          <a:solidFill>
            <a:schemeClr val="accent1"/>
          </a:solidFill>
          <a:ln>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0" tIns="45718" rIns="0" bIns="45718" numCol="1" rtlCol="0" anchor="ctr" anchorCtr="0" compatLnSpc="1">
            <a:prstTxWarp prst="textNoShape">
              <a:avLst/>
            </a:prstTxWarp>
          </a:bodyPr>
          <a:lstStyle/>
          <a:p>
            <a:pPr algn="ctr" defTabSz="914099" fontAlgn="base">
              <a:spcBef>
                <a:spcPct val="0"/>
              </a:spcBef>
              <a:spcAft>
                <a:spcPct val="0"/>
              </a:spcAft>
            </a:pPr>
            <a:r>
              <a:rPr lang="en-US" sz="2000" b="1" dirty="0" smtClean="0">
                <a:ln>
                  <a:solidFill>
                    <a:schemeClr val="bg1">
                      <a:alpha val="0"/>
                    </a:schemeClr>
                  </a:solidFill>
                </a:ln>
                <a:gradFill>
                  <a:gsLst>
                    <a:gs pos="0">
                      <a:srgbClr val="FFFFFF"/>
                    </a:gs>
                    <a:gs pos="100000">
                      <a:srgbClr val="FFFFFF"/>
                    </a:gs>
                  </a:gsLst>
                  <a:lin ang="5400000" scaled="0"/>
                </a:gradFill>
              </a:rPr>
              <a:t>V1</a:t>
            </a:r>
          </a:p>
        </p:txBody>
      </p:sp>
      <p:sp>
        <p:nvSpPr>
          <p:cNvPr id="20" name="Rectangle 19"/>
          <p:cNvSpPr/>
          <p:nvPr>
            <p:custDataLst>
              <p:tags r:id="rId8"/>
            </p:custDataLst>
          </p:nvPr>
        </p:nvSpPr>
        <p:spPr bwMode="auto">
          <a:xfrm>
            <a:off x="2520632" y="5534710"/>
            <a:ext cx="1066571" cy="715278"/>
          </a:xfrm>
          <a:prstGeom prst="rect">
            <a:avLst/>
          </a:prstGeom>
          <a:solidFill>
            <a:schemeClr val="accent1"/>
          </a:solidFill>
          <a:ln>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0" tIns="45718" rIns="0" bIns="45718" numCol="1" rtlCol="0" anchor="ctr" anchorCtr="0" compatLnSpc="1">
            <a:prstTxWarp prst="textNoShape">
              <a:avLst/>
            </a:prstTxWarp>
          </a:bodyPr>
          <a:lstStyle/>
          <a:p>
            <a:pPr algn="ctr" defTabSz="914099" fontAlgn="base">
              <a:spcBef>
                <a:spcPct val="0"/>
              </a:spcBef>
              <a:spcAft>
                <a:spcPct val="0"/>
              </a:spcAft>
            </a:pPr>
            <a:r>
              <a:rPr lang="en-US" sz="2000" b="1" dirty="0" smtClean="0">
                <a:ln>
                  <a:solidFill>
                    <a:schemeClr val="bg1">
                      <a:alpha val="0"/>
                    </a:schemeClr>
                  </a:solidFill>
                </a:ln>
                <a:gradFill>
                  <a:gsLst>
                    <a:gs pos="0">
                      <a:srgbClr val="FFFFFF"/>
                    </a:gs>
                    <a:gs pos="100000">
                      <a:srgbClr val="FFFFFF"/>
                    </a:gs>
                  </a:gsLst>
                  <a:lin ang="5400000" scaled="0"/>
                </a:gradFill>
              </a:rPr>
              <a:t>V1</a:t>
            </a:r>
          </a:p>
        </p:txBody>
      </p:sp>
      <p:sp>
        <p:nvSpPr>
          <p:cNvPr id="21" name="Rectangle 20"/>
          <p:cNvSpPr/>
          <p:nvPr>
            <p:custDataLst>
              <p:tags r:id="rId9"/>
            </p:custDataLst>
          </p:nvPr>
        </p:nvSpPr>
        <p:spPr bwMode="auto">
          <a:xfrm>
            <a:off x="4073943" y="3627301"/>
            <a:ext cx="1066571" cy="715278"/>
          </a:xfrm>
          <a:prstGeom prst="rect">
            <a:avLst/>
          </a:prstGeom>
          <a:solidFill>
            <a:schemeClr val="accent1"/>
          </a:solidFill>
          <a:ln>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0" tIns="45718" rIns="0" bIns="45718" numCol="1" rtlCol="0" anchor="ctr" anchorCtr="0" compatLnSpc="1">
            <a:prstTxWarp prst="textNoShape">
              <a:avLst/>
            </a:prstTxWarp>
          </a:bodyPr>
          <a:lstStyle/>
          <a:p>
            <a:pPr algn="ctr" defTabSz="914099" fontAlgn="base">
              <a:spcBef>
                <a:spcPct val="0"/>
              </a:spcBef>
              <a:spcAft>
                <a:spcPct val="0"/>
              </a:spcAft>
            </a:pPr>
            <a:r>
              <a:rPr lang="en-US" sz="2000" b="1" dirty="0" smtClean="0">
                <a:ln>
                  <a:solidFill>
                    <a:schemeClr val="bg1">
                      <a:alpha val="0"/>
                    </a:schemeClr>
                  </a:solidFill>
                </a:ln>
                <a:gradFill>
                  <a:gsLst>
                    <a:gs pos="0">
                      <a:srgbClr val="FFFFFF"/>
                    </a:gs>
                    <a:gs pos="100000">
                      <a:srgbClr val="FFFFFF"/>
                    </a:gs>
                  </a:gsLst>
                  <a:lin ang="5400000" scaled="0"/>
                </a:gradFill>
              </a:rPr>
              <a:t>V1</a:t>
            </a:r>
          </a:p>
        </p:txBody>
      </p:sp>
      <p:sp>
        <p:nvSpPr>
          <p:cNvPr id="22" name="Rectangle 21"/>
          <p:cNvSpPr/>
          <p:nvPr>
            <p:custDataLst>
              <p:tags r:id="rId10"/>
            </p:custDataLst>
          </p:nvPr>
        </p:nvSpPr>
        <p:spPr bwMode="auto">
          <a:xfrm>
            <a:off x="4073943" y="4581005"/>
            <a:ext cx="1066571" cy="715278"/>
          </a:xfrm>
          <a:prstGeom prst="rect">
            <a:avLst/>
          </a:prstGeom>
          <a:solidFill>
            <a:schemeClr val="accent1"/>
          </a:solidFill>
          <a:ln>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0" tIns="45718" rIns="0" bIns="45718" numCol="1" rtlCol="0" anchor="ctr" anchorCtr="0" compatLnSpc="1">
            <a:prstTxWarp prst="textNoShape">
              <a:avLst/>
            </a:prstTxWarp>
          </a:bodyPr>
          <a:lstStyle/>
          <a:p>
            <a:pPr algn="ctr" defTabSz="914099" fontAlgn="base">
              <a:spcBef>
                <a:spcPct val="0"/>
              </a:spcBef>
              <a:spcAft>
                <a:spcPct val="0"/>
              </a:spcAft>
            </a:pPr>
            <a:r>
              <a:rPr lang="en-US" sz="2000" b="1" dirty="0" smtClean="0">
                <a:ln>
                  <a:solidFill>
                    <a:schemeClr val="bg1">
                      <a:alpha val="0"/>
                    </a:schemeClr>
                  </a:solidFill>
                </a:ln>
                <a:gradFill>
                  <a:gsLst>
                    <a:gs pos="0">
                      <a:srgbClr val="FFFFFF"/>
                    </a:gs>
                    <a:gs pos="100000">
                      <a:srgbClr val="FFFFFF"/>
                    </a:gs>
                  </a:gsLst>
                  <a:lin ang="5400000" scaled="0"/>
                </a:gradFill>
              </a:rPr>
              <a:t>V1</a:t>
            </a:r>
          </a:p>
        </p:txBody>
      </p:sp>
      <p:sp>
        <p:nvSpPr>
          <p:cNvPr id="23" name="Rectangle 22"/>
          <p:cNvSpPr/>
          <p:nvPr>
            <p:custDataLst>
              <p:tags r:id="rId11"/>
            </p:custDataLst>
          </p:nvPr>
        </p:nvSpPr>
        <p:spPr bwMode="auto">
          <a:xfrm>
            <a:off x="4073943" y="5534710"/>
            <a:ext cx="1066571" cy="715278"/>
          </a:xfrm>
          <a:prstGeom prst="rect">
            <a:avLst/>
          </a:prstGeom>
          <a:solidFill>
            <a:schemeClr val="accent1"/>
          </a:solidFill>
          <a:ln>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0" tIns="45718" rIns="0" bIns="45718" numCol="1" rtlCol="0" anchor="ctr" anchorCtr="0" compatLnSpc="1">
            <a:prstTxWarp prst="textNoShape">
              <a:avLst/>
            </a:prstTxWarp>
          </a:bodyPr>
          <a:lstStyle/>
          <a:p>
            <a:pPr algn="ctr" defTabSz="914099" fontAlgn="base">
              <a:spcBef>
                <a:spcPct val="0"/>
              </a:spcBef>
              <a:spcAft>
                <a:spcPct val="0"/>
              </a:spcAft>
            </a:pPr>
            <a:r>
              <a:rPr lang="en-US" sz="2000" b="1" dirty="0" smtClean="0">
                <a:ln>
                  <a:solidFill>
                    <a:schemeClr val="bg1">
                      <a:alpha val="0"/>
                    </a:schemeClr>
                  </a:solidFill>
                </a:ln>
                <a:gradFill>
                  <a:gsLst>
                    <a:gs pos="0">
                      <a:srgbClr val="FFFFFF"/>
                    </a:gs>
                    <a:gs pos="100000">
                      <a:srgbClr val="FFFFFF"/>
                    </a:gs>
                  </a:gsLst>
                  <a:lin ang="5400000" scaled="0"/>
                </a:gradFill>
              </a:rPr>
              <a:t>V1</a:t>
            </a:r>
          </a:p>
        </p:txBody>
      </p:sp>
      <p:sp>
        <p:nvSpPr>
          <p:cNvPr id="24" name="Rectangle 23"/>
          <p:cNvSpPr/>
          <p:nvPr>
            <p:custDataLst>
              <p:tags r:id="rId12"/>
            </p:custDataLst>
          </p:nvPr>
        </p:nvSpPr>
        <p:spPr bwMode="auto">
          <a:xfrm>
            <a:off x="6811544" y="3627301"/>
            <a:ext cx="1066571" cy="715278"/>
          </a:xfrm>
          <a:prstGeom prst="rect">
            <a:avLst/>
          </a:prstGeom>
          <a:solidFill>
            <a:schemeClr val="accent1"/>
          </a:solidFill>
          <a:ln>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0" tIns="45718" rIns="0" bIns="45718" numCol="1" rtlCol="0" anchor="ctr" anchorCtr="0" compatLnSpc="1">
            <a:prstTxWarp prst="textNoShape">
              <a:avLst/>
            </a:prstTxWarp>
          </a:bodyPr>
          <a:lstStyle/>
          <a:p>
            <a:pPr algn="ctr" defTabSz="914099" fontAlgn="base">
              <a:spcBef>
                <a:spcPct val="0"/>
              </a:spcBef>
              <a:spcAft>
                <a:spcPct val="0"/>
              </a:spcAft>
            </a:pPr>
            <a:r>
              <a:rPr lang="en-US" sz="2000" b="1" dirty="0" smtClean="0">
                <a:ln>
                  <a:solidFill>
                    <a:schemeClr val="bg1">
                      <a:alpha val="0"/>
                    </a:schemeClr>
                  </a:solidFill>
                </a:ln>
                <a:gradFill>
                  <a:gsLst>
                    <a:gs pos="0">
                      <a:srgbClr val="FFFFFF"/>
                    </a:gs>
                    <a:gs pos="100000">
                      <a:srgbClr val="FFFFFF"/>
                    </a:gs>
                  </a:gsLst>
                  <a:lin ang="5400000" scaled="0"/>
                </a:gradFill>
              </a:rPr>
              <a:t>V2</a:t>
            </a:r>
          </a:p>
        </p:txBody>
      </p:sp>
      <p:sp>
        <p:nvSpPr>
          <p:cNvPr id="25" name="Rectangle 24"/>
          <p:cNvSpPr/>
          <p:nvPr>
            <p:custDataLst>
              <p:tags r:id="rId13"/>
            </p:custDataLst>
          </p:nvPr>
        </p:nvSpPr>
        <p:spPr bwMode="auto">
          <a:xfrm>
            <a:off x="6811544" y="4581005"/>
            <a:ext cx="1066571" cy="715278"/>
          </a:xfrm>
          <a:prstGeom prst="rect">
            <a:avLst/>
          </a:prstGeom>
          <a:solidFill>
            <a:schemeClr val="accent1"/>
          </a:solidFill>
          <a:ln>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0" tIns="45718" rIns="0" bIns="45718" numCol="1" rtlCol="0" anchor="ctr" anchorCtr="0" compatLnSpc="1">
            <a:prstTxWarp prst="textNoShape">
              <a:avLst/>
            </a:prstTxWarp>
          </a:bodyPr>
          <a:lstStyle/>
          <a:p>
            <a:pPr algn="ctr" defTabSz="914099" fontAlgn="base">
              <a:spcBef>
                <a:spcPct val="0"/>
              </a:spcBef>
              <a:spcAft>
                <a:spcPct val="0"/>
              </a:spcAft>
            </a:pPr>
            <a:r>
              <a:rPr lang="en-US" sz="2000" b="1" dirty="0">
                <a:ln>
                  <a:solidFill>
                    <a:schemeClr val="bg1">
                      <a:alpha val="0"/>
                    </a:schemeClr>
                  </a:solidFill>
                </a:ln>
                <a:gradFill>
                  <a:gsLst>
                    <a:gs pos="0">
                      <a:srgbClr val="FFFFFF"/>
                    </a:gs>
                    <a:gs pos="100000">
                      <a:srgbClr val="FFFFFF"/>
                    </a:gs>
                  </a:gsLst>
                  <a:lin ang="5400000" scaled="0"/>
                </a:gradFill>
              </a:rPr>
              <a:t>V2</a:t>
            </a:r>
          </a:p>
        </p:txBody>
      </p:sp>
      <p:sp>
        <p:nvSpPr>
          <p:cNvPr id="26" name="Rectangle 25"/>
          <p:cNvSpPr/>
          <p:nvPr>
            <p:custDataLst>
              <p:tags r:id="rId14"/>
            </p:custDataLst>
          </p:nvPr>
        </p:nvSpPr>
        <p:spPr bwMode="auto">
          <a:xfrm>
            <a:off x="6811544" y="5534710"/>
            <a:ext cx="1066571" cy="715278"/>
          </a:xfrm>
          <a:prstGeom prst="rect">
            <a:avLst/>
          </a:prstGeom>
          <a:solidFill>
            <a:schemeClr val="accent1"/>
          </a:solidFill>
          <a:ln>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0" tIns="45718" rIns="0" bIns="45718" numCol="1" rtlCol="0" anchor="ctr" anchorCtr="0" compatLnSpc="1">
            <a:prstTxWarp prst="textNoShape">
              <a:avLst/>
            </a:prstTxWarp>
          </a:bodyPr>
          <a:lstStyle/>
          <a:p>
            <a:pPr algn="ctr" defTabSz="914099" fontAlgn="base">
              <a:spcBef>
                <a:spcPct val="0"/>
              </a:spcBef>
              <a:spcAft>
                <a:spcPct val="0"/>
              </a:spcAft>
            </a:pPr>
            <a:r>
              <a:rPr lang="en-US" sz="2000" b="1" dirty="0">
                <a:ln>
                  <a:solidFill>
                    <a:schemeClr val="bg1">
                      <a:alpha val="0"/>
                    </a:schemeClr>
                  </a:solidFill>
                </a:ln>
                <a:gradFill>
                  <a:gsLst>
                    <a:gs pos="0">
                      <a:srgbClr val="FFFFFF"/>
                    </a:gs>
                    <a:gs pos="100000">
                      <a:srgbClr val="FFFFFF"/>
                    </a:gs>
                  </a:gsLst>
                  <a:lin ang="5400000" scaled="0"/>
                </a:gradFill>
              </a:rPr>
              <a:t>V2</a:t>
            </a:r>
          </a:p>
        </p:txBody>
      </p:sp>
      <p:sp>
        <p:nvSpPr>
          <p:cNvPr id="27" name="Rectangle 26"/>
          <p:cNvSpPr/>
          <p:nvPr>
            <p:custDataLst>
              <p:tags r:id="rId15"/>
            </p:custDataLst>
          </p:nvPr>
        </p:nvSpPr>
        <p:spPr bwMode="auto">
          <a:xfrm>
            <a:off x="8435947" y="3627301"/>
            <a:ext cx="1066571" cy="715278"/>
          </a:xfrm>
          <a:prstGeom prst="rect">
            <a:avLst/>
          </a:prstGeom>
          <a:solidFill>
            <a:schemeClr val="accent1"/>
          </a:solidFill>
          <a:ln>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0" tIns="45718" rIns="0" bIns="45718" numCol="1" rtlCol="0" anchor="ctr" anchorCtr="0" compatLnSpc="1">
            <a:prstTxWarp prst="textNoShape">
              <a:avLst/>
            </a:prstTxWarp>
          </a:bodyPr>
          <a:lstStyle/>
          <a:p>
            <a:pPr algn="ctr" defTabSz="914099" fontAlgn="base">
              <a:spcBef>
                <a:spcPct val="0"/>
              </a:spcBef>
              <a:spcAft>
                <a:spcPct val="0"/>
              </a:spcAft>
            </a:pPr>
            <a:r>
              <a:rPr lang="en-US" sz="2000" b="1" dirty="0">
                <a:ln>
                  <a:solidFill>
                    <a:schemeClr val="bg1">
                      <a:alpha val="0"/>
                    </a:schemeClr>
                  </a:solidFill>
                </a:ln>
                <a:gradFill>
                  <a:gsLst>
                    <a:gs pos="0">
                      <a:srgbClr val="FFFFFF"/>
                    </a:gs>
                    <a:gs pos="100000">
                      <a:srgbClr val="FFFFFF"/>
                    </a:gs>
                  </a:gsLst>
                  <a:lin ang="5400000" scaled="0"/>
                </a:gradFill>
              </a:rPr>
              <a:t>V2</a:t>
            </a:r>
          </a:p>
        </p:txBody>
      </p:sp>
      <p:sp>
        <p:nvSpPr>
          <p:cNvPr id="28" name="Rectangle 27"/>
          <p:cNvSpPr/>
          <p:nvPr>
            <p:custDataLst>
              <p:tags r:id="rId16"/>
            </p:custDataLst>
          </p:nvPr>
        </p:nvSpPr>
        <p:spPr bwMode="auto">
          <a:xfrm>
            <a:off x="8435947" y="4581005"/>
            <a:ext cx="1066571" cy="715278"/>
          </a:xfrm>
          <a:prstGeom prst="rect">
            <a:avLst/>
          </a:prstGeom>
          <a:solidFill>
            <a:schemeClr val="accent1"/>
          </a:solidFill>
          <a:ln>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0" tIns="45718" rIns="0" bIns="45718" numCol="1" rtlCol="0" anchor="ctr" anchorCtr="0" compatLnSpc="1">
            <a:prstTxWarp prst="textNoShape">
              <a:avLst/>
            </a:prstTxWarp>
          </a:bodyPr>
          <a:lstStyle/>
          <a:p>
            <a:pPr algn="ctr" defTabSz="914099" fontAlgn="base">
              <a:spcBef>
                <a:spcPct val="0"/>
              </a:spcBef>
              <a:spcAft>
                <a:spcPct val="0"/>
              </a:spcAft>
            </a:pPr>
            <a:r>
              <a:rPr lang="en-US" sz="2000" b="1" dirty="0">
                <a:ln>
                  <a:solidFill>
                    <a:schemeClr val="bg1">
                      <a:alpha val="0"/>
                    </a:schemeClr>
                  </a:solidFill>
                </a:ln>
                <a:gradFill>
                  <a:gsLst>
                    <a:gs pos="0">
                      <a:srgbClr val="FFFFFF"/>
                    </a:gs>
                    <a:gs pos="100000">
                      <a:srgbClr val="FFFFFF"/>
                    </a:gs>
                  </a:gsLst>
                  <a:lin ang="5400000" scaled="0"/>
                </a:gradFill>
              </a:rPr>
              <a:t>V2</a:t>
            </a:r>
          </a:p>
        </p:txBody>
      </p:sp>
      <p:sp>
        <p:nvSpPr>
          <p:cNvPr id="29" name="Rectangle 28"/>
          <p:cNvSpPr/>
          <p:nvPr>
            <p:custDataLst>
              <p:tags r:id="rId17"/>
            </p:custDataLst>
          </p:nvPr>
        </p:nvSpPr>
        <p:spPr bwMode="auto">
          <a:xfrm>
            <a:off x="8435947" y="5534710"/>
            <a:ext cx="1066571" cy="715278"/>
          </a:xfrm>
          <a:prstGeom prst="rect">
            <a:avLst/>
          </a:prstGeom>
          <a:solidFill>
            <a:schemeClr val="accent1"/>
          </a:solidFill>
          <a:ln>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0" tIns="45718" rIns="0" bIns="45718" numCol="1" rtlCol="0" anchor="ctr" anchorCtr="0" compatLnSpc="1">
            <a:prstTxWarp prst="textNoShape">
              <a:avLst/>
            </a:prstTxWarp>
          </a:bodyPr>
          <a:lstStyle/>
          <a:p>
            <a:pPr algn="ctr" defTabSz="914099" fontAlgn="base">
              <a:spcBef>
                <a:spcPct val="0"/>
              </a:spcBef>
              <a:spcAft>
                <a:spcPct val="0"/>
              </a:spcAft>
            </a:pPr>
            <a:r>
              <a:rPr lang="en-US" sz="2000" b="1" dirty="0">
                <a:ln>
                  <a:solidFill>
                    <a:schemeClr val="bg1">
                      <a:alpha val="0"/>
                    </a:schemeClr>
                  </a:solidFill>
                </a:ln>
                <a:gradFill>
                  <a:gsLst>
                    <a:gs pos="0">
                      <a:srgbClr val="FFFFFF"/>
                    </a:gs>
                    <a:gs pos="100000">
                      <a:srgbClr val="FFFFFF"/>
                    </a:gs>
                  </a:gsLst>
                  <a:lin ang="5400000" scaled="0"/>
                </a:gradFill>
              </a:rPr>
              <a:t>V2</a:t>
            </a:r>
          </a:p>
        </p:txBody>
      </p:sp>
      <p:sp>
        <p:nvSpPr>
          <p:cNvPr id="31" name="Right Arrow 30"/>
          <p:cNvSpPr/>
          <p:nvPr>
            <p:custDataLst>
              <p:tags r:id="rId18"/>
            </p:custDataLst>
          </p:nvPr>
        </p:nvSpPr>
        <p:spPr bwMode="auto">
          <a:xfrm>
            <a:off x="5473109" y="3756340"/>
            <a:ext cx="1005840" cy="457200"/>
          </a:xfrm>
          <a:prstGeom prst="rightArrow">
            <a:avLst/>
          </a:prstGeom>
          <a:solidFill>
            <a:schemeClr val="tx2">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non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200" dirty="0">
              <a:ln>
                <a:solidFill>
                  <a:schemeClr val="bg1">
                    <a:alpha val="0"/>
                  </a:schemeClr>
                </a:solidFill>
              </a:ln>
              <a:solidFill>
                <a:schemeClr val="bg1"/>
              </a:solidFill>
            </a:endParaRPr>
          </a:p>
        </p:txBody>
      </p:sp>
      <p:sp>
        <p:nvSpPr>
          <p:cNvPr id="32" name="Right Arrow 31"/>
          <p:cNvSpPr/>
          <p:nvPr>
            <p:custDataLst>
              <p:tags r:id="rId19"/>
            </p:custDataLst>
          </p:nvPr>
        </p:nvSpPr>
        <p:spPr bwMode="auto">
          <a:xfrm>
            <a:off x="5473109" y="4710044"/>
            <a:ext cx="1005840" cy="457200"/>
          </a:xfrm>
          <a:prstGeom prst="rightArrow">
            <a:avLst/>
          </a:prstGeom>
          <a:solidFill>
            <a:schemeClr val="tx2">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non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200" dirty="0">
              <a:ln>
                <a:solidFill>
                  <a:schemeClr val="bg1">
                    <a:alpha val="0"/>
                  </a:schemeClr>
                </a:solidFill>
              </a:ln>
              <a:solidFill>
                <a:schemeClr val="bg1"/>
              </a:solidFill>
            </a:endParaRPr>
          </a:p>
        </p:txBody>
      </p:sp>
      <p:sp>
        <p:nvSpPr>
          <p:cNvPr id="33" name="Right Arrow 32"/>
          <p:cNvSpPr/>
          <p:nvPr>
            <p:custDataLst>
              <p:tags r:id="rId20"/>
            </p:custDataLst>
          </p:nvPr>
        </p:nvSpPr>
        <p:spPr bwMode="auto">
          <a:xfrm>
            <a:off x="5473109" y="5663749"/>
            <a:ext cx="1005840" cy="457200"/>
          </a:xfrm>
          <a:prstGeom prst="rightArrow">
            <a:avLst/>
          </a:prstGeom>
          <a:solidFill>
            <a:schemeClr val="tx2">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non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200" dirty="0">
              <a:ln>
                <a:solidFill>
                  <a:schemeClr val="bg1">
                    <a:alpha val="0"/>
                  </a:schemeClr>
                </a:solidFill>
              </a:ln>
              <a:solidFill>
                <a:schemeClr val="bg1"/>
              </a:solidFill>
            </a:endParaRPr>
          </a:p>
        </p:txBody>
      </p:sp>
      <p:sp>
        <p:nvSpPr>
          <p:cNvPr id="3" name="Multiply 2"/>
          <p:cNvSpPr/>
          <p:nvPr/>
        </p:nvSpPr>
        <p:spPr bwMode="auto">
          <a:xfrm>
            <a:off x="2685253" y="3670629"/>
            <a:ext cx="734365" cy="642833"/>
          </a:xfrm>
          <a:prstGeom prst="mathMultiply">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34" name="Multiply 33"/>
          <p:cNvSpPr/>
          <p:nvPr/>
        </p:nvSpPr>
        <p:spPr bwMode="auto">
          <a:xfrm>
            <a:off x="4238564" y="3674155"/>
            <a:ext cx="734365" cy="642833"/>
          </a:xfrm>
          <a:prstGeom prst="mathMultiply">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35" name="Multiply 34"/>
          <p:cNvSpPr/>
          <p:nvPr/>
        </p:nvSpPr>
        <p:spPr bwMode="auto">
          <a:xfrm>
            <a:off x="2685253" y="4623293"/>
            <a:ext cx="734365" cy="642833"/>
          </a:xfrm>
          <a:prstGeom prst="mathMultiply">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37" name="Multiply 36"/>
          <p:cNvSpPr/>
          <p:nvPr/>
        </p:nvSpPr>
        <p:spPr bwMode="auto">
          <a:xfrm>
            <a:off x="4238564" y="4623293"/>
            <a:ext cx="734365" cy="642833"/>
          </a:xfrm>
          <a:prstGeom prst="mathMultiply">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43" name="Multiply 42"/>
          <p:cNvSpPr/>
          <p:nvPr/>
        </p:nvSpPr>
        <p:spPr bwMode="auto">
          <a:xfrm>
            <a:off x="2685253" y="5564290"/>
            <a:ext cx="734365" cy="642833"/>
          </a:xfrm>
          <a:prstGeom prst="mathMultiply">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44" name="Multiply 43"/>
          <p:cNvSpPr/>
          <p:nvPr/>
        </p:nvSpPr>
        <p:spPr bwMode="auto">
          <a:xfrm>
            <a:off x="4238564" y="5564290"/>
            <a:ext cx="734365" cy="642833"/>
          </a:xfrm>
          <a:prstGeom prst="mathMultiply">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376917730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500"/>
                                        <p:tgtEl>
                                          <p:spTgt spid="1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500"/>
                                        <p:tgtEl>
                                          <p:spTgt spid="19"/>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500"/>
                                        <p:tgtEl>
                                          <p:spTgt spid="20"/>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500"/>
                                        <p:tgtEl>
                                          <p:spTgt spid="21"/>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fade">
                                      <p:cBhvr>
                                        <p:cTn id="25" dur="500"/>
                                        <p:tgtEl>
                                          <p:spTgt spid="22"/>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fade">
                                      <p:cBhvr>
                                        <p:cTn id="28" dur="500"/>
                                        <p:tgtEl>
                                          <p:spTgt spid="23"/>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fade">
                                      <p:cBhvr>
                                        <p:cTn id="33" dur="500"/>
                                        <p:tgtEl>
                                          <p:spTgt spid="3"/>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34"/>
                                        </p:tgtEl>
                                        <p:attrNameLst>
                                          <p:attrName>style.visibility</p:attrName>
                                        </p:attrNameLst>
                                      </p:cBhvr>
                                      <p:to>
                                        <p:strVal val="visible"/>
                                      </p:to>
                                    </p:set>
                                    <p:animEffect transition="in" filter="fade">
                                      <p:cBhvr>
                                        <p:cTn id="36" dur="500"/>
                                        <p:tgtEl>
                                          <p:spTgt spid="34"/>
                                        </p:tgtEl>
                                      </p:cBhvr>
                                    </p:animEffect>
                                  </p:childTnLst>
                                </p:cTn>
                              </p:par>
                            </p:childTnLst>
                          </p:cTn>
                        </p:par>
                        <p:par>
                          <p:cTn id="37" fill="hold">
                            <p:stCondLst>
                              <p:cond delay="500"/>
                            </p:stCondLst>
                            <p:childTnLst>
                              <p:par>
                                <p:cTn id="38" presetID="10" presetClass="entr" presetSubtype="0" fill="hold" grpId="0" nodeType="afterEffect">
                                  <p:stCondLst>
                                    <p:cond delay="0"/>
                                  </p:stCondLst>
                                  <p:childTnLst>
                                    <p:set>
                                      <p:cBhvr>
                                        <p:cTn id="39" dur="1" fill="hold">
                                          <p:stCondLst>
                                            <p:cond delay="0"/>
                                          </p:stCondLst>
                                        </p:cTn>
                                        <p:tgtEl>
                                          <p:spTgt spid="31"/>
                                        </p:tgtEl>
                                        <p:attrNameLst>
                                          <p:attrName>style.visibility</p:attrName>
                                        </p:attrNameLst>
                                      </p:cBhvr>
                                      <p:to>
                                        <p:strVal val="visible"/>
                                      </p:to>
                                    </p:set>
                                    <p:animEffect transition="in" filter="fade">
                                      <p:cBhvr>
                                        <p:cTn id="40" dur="500"/>
                                        <p:tgtEl>
                                          <p:spTgt spid="31"/>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500"/>
                                        <p:tgtEl>
                                          <p:spTgt spid="16"/>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7"/>
                                        </p:tgtEl>
                                        <p:attrNameLst>
                                          <p:attrName>style.visibility</p:attrName>
                                        </p:attrNameLst>
                                      </p:cBhvr>
                                      <p:to>
                                        <p:strVal val="visible"/>
                                      </p:to>
                                    </p:set>
                                    <p:animEffect transition="in" filter="fade">
                                      <p:cBhvr>
                                        <p:cTn id="46" dur="500"/>
                                        <p:tgtEl>
                                          <p:spTgt spid="17"/>
                                        </p:tgtEl>
                                      </p:cBhvr>
                                    </p:animEffect>
                                  </p:childTnLst>
                                </p:cTn>
                              </p:par>
                            </p:childTnLst>
                          </p:cTn>
                        </p:par>
                        <p:par>
                          <p:cTn id="47" fill="hold">
                            <p:stCondLst>
                              <p:cond delay="1000"/>
                            </p:stCondLst>
                            <p:childTnLst>
                              <p:par>
                                <p:cTn id="48" presetID="10" presetClass="entr" presetSubtype="0" fill="hold" grpId="0" nodeType="afterEffect">
                                  <p:stCondLst>
                                    <p:cond delay="0"/>
                                  </p:stCondLst>
                                  <p:childTnLst>
                                    <p:set>
                                      <p:cBhvr>
                                        <p:cTn id="49" dur="1" fill="hold">
                                          <p:stCondLst>
                                            <p:cond delay="0"/>
                                          </p:stCondLst>
                                        </p:cTn>
                                        <p:tgtEl>
                                          <p:spTgt spid="24"/>
                                        </p:tgtEl>
                                        <p:attrNameLst>
                                          <p:attrName>style.visibility</p:attrName>
                                        </p:attrNameLst>
                                      </p:cBhvr>
                                      <p:to>
                                        <p:strVal val="visible"/>
                                      </p:to>
                                    </p:set>
                                    <p:animEffect transition="in" filter="fade">
                                      <p:cBhvr>
                                        <p:cTn id="50" dur="500"/>
                                        <p:tgtEl>
                                          <p:spTgt spid="24"/>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27"/>
                                        </p:tgtEl>
                                        <p:attrNameLst>
                                          <p:attrName>style.visibility</p:attrName>
                                        </p:attrNameLst>
                                      </p:cBhvr>
                                      <p:to>
                                        <p:strVal val="visible"/>
                                      </p:to>
                                    </p:set>
                                    <p:animEffect transition="in" filter="fade">
                                      <p:cBhvr>
                                        <p:cTn id="53" dur="500"/>
                                        <p:tgtEl>
                                          <p:spTgt spid="27"/>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grpId="0" nodeType="clickEffect">
                                  <p:stCondLst>
                                    <p:cond delay="0"/>
                                  </p:stCondLst>
                                  <p:childTnLst>
                                    <p:set>
                                      <p:cBhvr>
                                        <p:cTn id="57" dur="1" fill="hold">
                                          <p:stCondLst>
                                            <p:cond delay="0"/>
                                          </p:stCondLst>
                                        </p:cTn>
                                        <p:tgtEl>
                                          <p:spTgt spid="35"/>
                                        </p:tgtEl>
                                        <p:attrNameLst>
                                          <p:attrName>style.visibility</p:attrName>
                                        </p:attrNameLst>
                                      </p:cBhvr>
                                      <p:to>
                                        <p:strVal val="visible"/>
                                      </p:to>
                                    </p:set>
                                    <p:animEffect transition="in" filter="fade">
                                      <p:cBhvr>
                                        <p:cTn id="58" dur="500"/>
                                        <p:tgtEl>
                                          <p:spTgt spid="35"/>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37"/>
                                        </p:tgtEl>
                                        <p:attrNameLst>
                                          <p:attrName>style.visibility</p:attrName>
                                        </p:attrNameLst>
                                      </p:cBhvr>
                                      <p:to>
                                        <p:strVal val="visible"/>
                                      </p:to>
                                    </p:set>
                                    <p:animEffect transition="in" filter="fade">
                                      <p:cBhvr>
                                        <p:cTn id="61" dur="500"/>
                                        <p:tgtEl>
                                          <p:spTgt spid="37"/>
                                        </p:tgtEl>
                                      </p:cBhvr>
                                    </p:animEffect>
                                  </p:childTnLst>
                                </p:cTn>
                              </p:par>
                            </p:childTnLst>
                          </p:cTn>
                        </p:par>
                        <p:par>
                          <p:cTn id="62" fill="hold">
                            <p:stCondLst>
                              <p:cond delay="500"/>
                            </p:stCondLst>
                            <p:childTnLst>
                              <p:par>
                                <p:cTn id="63" presetID="10" presetClass="entr" presetSubtype="0" fill="hold" grpId="0" nodeType="afterEffect">
                                  <p:stCondLst>
                                    <p:cond delay="0"/>
                                  </p:stCondLst>
                                  <p:childTnLst>
                                    <p:set>
                                      <p:cBhvr>
                                        <p:cTn id="64" dur="1" fill="hold">
                                          <p:stCondLst>
                                            <p:cond delay="0"/>
                                          </p:stCondLst>
                                        </p:cTn>
                                        <p:tgtEl>
                                          <p:spTgt spid="32"/>
                                        </p:tgtEl>
                                        <p:attrNameLst>
                                          <p:attrName>style.visibility</p:attrName>
                                        </p:attrNameLst>
                                      </p:cBhvr>
                                      <p:to>
                                        <p:strVal val="visible"/>
                                      </p:to>
                                    </p:set>
                                    <p:animEffect transition="in" filter="fade">
                                      <p:cBhvr>
                                        <p:cTn id="65" dur="500"/>
                                        <p:tgtEl>
                                          <p:spTgt spid="32"/>
                                        </p:tgtEl>
                                      </p:cBhvr>
                                    </p:animEffect>
                                  </p:childTnLst>
                                </p:cTn>
                              </p:par>
                            </p:childTnLst>
                          </p:cTn>
                        </p:par>
                        <p:par>
                          <p:cTn id="66" fill="hold">
                            <p:stCondLst>
                              <p:cond delay="1000"/>
                            </p:stCondLst>
                            <p:childTnLst>
                              <p:par>
                                <p:cTn id="67" presetID="10" presetClass="entr" presetSubtype="0" fill="hold" grpId="0" nodeType="afterEffect">
                                  <p:stCondLst>
                                    <p:cond delay="0"/>
                                  </p:stCondLst>
                                  <p:childTnLst>
                                    <p:set>
                                      <p:cBhvr>
                                        <p:cTn id="68" dur="1" fill="hold">
                                          <p:stCondLst>
                                            <p:cond delay="0"/>
                                          </p:stCondLst>
                                        </p:cTn>
                                        <p:tgtEl>
                                          <p:spTgt spid="25"/>
                                        </p:tgtEl>
                                        <p:attrNameLst>
                                          <p:attrName>style.visibility</p:attrName>
                                        </p:attrNameLst>
                                      </p:cBhvr>
                                      <p:to>
                                        <p:strVal val="visible"/>
                                      </p:to>
                                    </p:set>
                                    <p:animEffect transition="in" filter="fade">
                                      <p:cBhvr>
                                        <p:cTn id="69" dur="500"/>
                                        <p:tgtEl>
                                          <p:spTgt spid="25"/>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28"/>
                                        </p:tgtEl>
                                        <p:attrNameLst>
                                          <p:attrName>style.visibility</p:attrName>
                                        </p:attrNameLst>
                                      </p:cBhvr>
                                      <p:to>
                                        <p:strVal val="visible"/>
                                      </p:to>
                                    </p:set>
                                    <p:animEffect transition="in" filter="fade">
                                      <p:cBhvr>
                                        <p:cTn id="72" dur="500"/>
                                        <p:tgtEl>
                                          <p:spTgt spid="28"/>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grpId="0" nodeType="clickEffect">
                                  <p:stCondLst>
                                    <p:cond delay="0"/>
                                  </p:stCondLst>
                                  <p:childTnLst>
                                    <p:set>
                                      <p:cBhvr>
                                        <p:cTn id="76" dur="1" fill="hold">
                                          <p:stCondLst>
                                            <p:cond delay="0"/>
                                          </p:stCondLst>
                                        </p:cTn>
                                        <p:tgtEl>
                                          <p:spTgt spid="43"/>
                                        </p:tgtEl>
                                        <p:attrNameLst>
                                          <p:attrName>style.visibility</p:attrName>
                                        </p:attrNameLst>
                                      </p:cBhvr>
                                      <p:to>
                                        <p:strVal val="visible"/>
                                      </p:to>
                                    </p:set>
                                    <p:animEffect transition="in" filter="fade">
                                      <p:cBhvr>
                                        <p:cTn id="77" dur="500"/>
                                        <p:tgtEl>
                                          <p:spTgt spid="43"/>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44"/>
                                        </p:tgtEl>
                                        <p:attrNameLst>
                                          <p:attrName>style.visibility</p:attrName>
                                        </p:attrNameLst>
                                      </p:cBhvr>
                                      <p:to>
                                        <p:strVal val="visible"/>
                                      </p:to>
                                    </p:set>
                                    <p:animEffect transition="in" filter="fade">
                                      <p:cBhvr>
                                        <p:cTn id="80" dur="500"/>
                                        <p:tgtEl>
                                          <p:spTgt spid="44"/>
                                        </p:tgtEl>
                                      </p:cBhvr>
                                    </p:animEffect>
                                  </p:childTnLst>
                                </p:cTn>
                              </p:par>
                            </p:childTnLst>
                          </p:cTn>
                        </p:par>
                        <p:par>
                          <p:cTn id="81" fill="hold">
                            <p:stCondLst>
                              <p:cond delay="500"/>
                            </p:stCondLst>
                            <p:childTnLst>
                              <p:par>
                                <p:cTn id="82" presetID="10" presetClass="entr" presetSubtype="0" fill="hold" grpId="0" nodeType="afterEffect">
                                  <p:stCondLst>
                                    <p:cond delay="0"/>
                                  </p:stCondLst>
                                  <p:childTnLst>
                                    <p:set>
                                      <p:cBhvr>
                                        <p:cTn id="83" dur="1" fill="hold">
                                          <p:stCondLst>
                                            <p:cond delay="0"/>
                                          </p:stCondLst>
                                        </p:cTn>
                                        <p:tgtEl>
                                          <p:spTgt spid="33"/>
                                        </p:tgtEl>
                                        <p:attrNameLst>
                                          <p:attrName>style.visibility</p:attrName>
                                        </p:attrNameLst>
                                      </p:cBhvr>
                                      <p:to>
                                        <p:strVal val="visible"/>
                                      </p:to>
                                    </p:set>
                                    <p:animEffect transition="in" filter="fade">
                                      <p:cBhvr>
                                        <p:cTn id="84" dur="500"/>
                                        <p:tgtEl>
                                          <p:spTgt spid="33"/>
                                        </p:tgtEl>
                                      </p:cBhvr>
                                    </p:animEffect>
                                  </p:childTnLst>
                                </p:cTn>
                              </p:par>
                            </p:childTnLst>
                          </p:cTn>
                        </p:par>
                        <p:par>
                          <p:cTn id="85" fill="hold">
                            <p:stCondLst>
                              <p:cond delay="1000"/>
                            </p:stCondLst>
                            <p:childTnLst>
                              <p:par>
                                <p:cTn id="86" presetID="10" presetClass="entr" presetSubtype="0" fill="hold" grpId="0" nodeType="afterEffect">
                                  <p:stCondLst>
                                    <p:cond delay="0"/>
                                  </p:stCondLst>
                                  <p:childTnLst>
                                    <p:set>
                                      <p:cBhvr>
                                        <p:cTn id="87" dur="1" fill="hold">
                                          <p:stCondLst>
                                            <p:cond delay="0"/>
                                          </p:stCondLst>
                                        </p:cTn>
                                        <p:tgtEl>
                                          <p:spTgt spid="26"/>
                                        </p:tgtEl>
                                        <p:attrNameLst>
                                          <p:attrName>style.visibility</p:attrName>
                                        </p:attrNameLst>
                                      </p:cBhvr>
                                      <p:to>
                                        <p:strVal val="visible"/>
                                      </p:to>
                                    </p:set>
                                    <p:animEffect transition="in" filter="fade">
                                      <p:cBhvr>
                                        <p:cTn id="88" dur="500"/>
                                        <p:tgtEl>
                                          <p:spTgt spid="26"/>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29"/>
                                        </p:tgtEl>
                                        <p:attrNameLst>
                                          <p:attrName>style.visibility</p:attrName>
                                        </p:attrNameLst>
                                      </p:cBhvr>
                                      <p:to>
                                        <p:strVal val="visible"/>
                                      </p:to>
                                    </p:set>
                                    <p:animEffect transition="in" filter="fade">
                                      <p:cBhvr>
                                        <p:cTn id="91"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6" grpId="0"/>
      <p:bldP spid="17" grpId="0"/>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1" grpId="0" animBg="1"/>
      <p:bldP spid="32" grpId="0" animBg="1"/>
      <p:bldP spid="33" grpId="0" animBg="1"/>
      <p:bldP spid="3" grpId="0" animBg="1"/>
      <p:bldP spid="34" grpId="0" animBg="1"/>
      <p:bldP spid="35" grpId="0" animBg="1"/>
      <p:bldP spid="37" grpId="0" animBg="1"/>
      <p:bldP spid="43" grpId="0" animBg="1"/>
      <p:bldP spid="4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1135696"/>
          </a:xfrm>
        </p:spPr>
        <p:txBody>
          <a:bodyPr/>
          <a:lstStyle/>
          <a:p>
            <a:r>
              <a:rPr lang="en-US" dirty="0"/>
              <a:t>Upgrade Strategies</a:t>
            </a:r>
            <a:br>
              <a:rPr lang="en-US" dirty="0"/>
            </a:br>
            <a:r>
              <a:rPr lang="en-US" sz="2800" dirty="0">
                <a:solidFill>
                  <a:schemeClr val="accent4">
                    <a:alpha val="99000"/>
                  </a:schemeClr>
                </a:solidFill>
              </a:rPr>
              <a:t>New Service &amp; Swap </a:t>
            </a:r>
            <a:r>
              <a:rPr lang="en-US" sz="2800" dirty="0" smtClean="0">
                <a:solidFill>
                  <a:schemeClr val="accent4">
                    <a:alpha val="99000"/>
                  </a:schemeClr>
                </a:solidFill>
              </a:rPr>
              <a:t>DNS</a:t>
            </a:r>
            <a:endParaRPr lang="en-US" dirty="0">
              <a:solidFill>
                <a:schemeClr val="accent4">
                  <a:alpha val="99000"/>
                </a:schemeClr>
              </a:solidFill>
            </a:endParaRPr>
          </a:p>
        </p:txBody>
      </p:sp>
      <p:sp>
        <p:nvSpPr>
          <p:cNvPr id="4" name="Rectangle 3"/>
          <p:cNvSpPr/>
          <p:nvPr>
            <p:custDataLst>
              <p:tags r:id="rId1"/>
            </p:custDataLst>
          </p:nvPr>
        </p:nvSpPr>
        <p:spPr bwMode="auto">
          <a:xfrm>
            <a:off x="1240472" y="1695449"/>
            <a:ext cx="2998068" cy="2999232"/>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noAutofit/>
          </a:bodyPr>
          <a:lstStyle/>
          <a:p>
            <a:pPr algn="ctr" defTabSz="913788" fontAlgn="base">
              <a:spcBef>
                <a:spcPct val="0"/>
              </a:spcBef>
              <a:spcAft>
                <a:spcPct val="0"/>
              </a:spcAft>
            </a:pPr>
            <a:r>
              <a:rPr lang="en-US" sz="3200" dirty="0">
                <a:ln>
                  <a:solidFill>
                    <a:schemeClr val="bg1">
                      <a:alpha val="0"/>
                    </a:schemeClr>
                  </a:solidFill>
                </a:ln>
                <a:solidFill>
                  <a:schemeClr val="bg1">
                    <a:alpha val="99000"/>
                  </a:schemeClr>
                </a:solidFill>
              </a:rPr>
              <a:t>DNS</a:t>
            </a:r>
            <a:br>
              <a:rPr lang="en-US" sz="3200" dirty="0">
                <a:ln>
                  <a:solidFill>
                    <a:schemeClr val="bg1">
                      <a:alpha val="0"/>
                    </a:schemeClr>
                  </a:solidFill>
                </a:ln>
                <a:solidFill>
                  <a:schemeClr val="bg1">
                    <a:alpha val="99000"/>
                  </a:schemeClr>
                </a:solidFill>
              </a:rPr>
            </a:br>
            <a:r>
              <a:rPr lang="en-US" sz="3200" dirty="0">
                <a:ln>
                  <a:solidFill>
                    <a:schemeClr val="bg1">
                      <a:alpha val="0"/>
                    </a:schemeClr>
                  </a:solidFill>
                </a:ln>
                <a:solidFill>
                  <a:schemeClr val="bg1">
                    <a:alpha val="99000"/>
                  </a:schemeClr>
                </a:solidFill>
              </a:rPr>
              <a:t>foo.com</a:t>
            </a:r>
          </a:p>
        </p:txBody>
      </p:sp>
      <p:sp>
        <p:nvSpPr>
          <p:cNvPr id="5" name="Right Arrow 4"/>
          <p:cNvSpPr/>
          <p:nvPr>
            <p:custDataLst>
              <p:tags r:id="rId2"/>
            </p:custDataLst>
          </p:nvPr>
        </p:nvSpPr>
        <p:spPr bwMode="auto">
          <a:xfrm>
            <a:off x="4389119" y="2266585"/>
            <a:ext cx="1271452" cy="503648"/>
          </a:xfrm>
          <a:prstGeom prst="rightArrow">
            <a:avLst/>
          </a:prstGeom>
          <a:solidFill>
            <a:schemeClr val="tx2">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non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200" dirty="0">
              <a:ln>
                <a:solidFill>
                  <a:schemeClr val="bg1">
                    <a:alpha val="0"/>
                  </a:schemeClr>
                </a:solidFill>
              </a:ln>
              <a:solidFill>
                <a:schemeClr val="bg1"/>
              </a:solidFill>
            </a:endParaRPr>
          </a:p>
        </p:txBody>
      </p:sp>
      <p:sp>
        <p:nvSpPr>
          <p:cNvPr id="6" name="Rectangle 5"/>
          <p:cNvSpPr/>
          <p:nvPr>
            <p:custDataLst>
              <p:tags r:id="rId3"/>
            </p:custDataLst>
          </p:nvPr>
        </p:nvSpPr>
        <p:spPr bwMode="auto">
          <a:xfrm>
            <a:off x="5822017" y="1695449"/>
            <a:ext cx="4114800" cy="1367065"/>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noAutofit/>
          </a:bodyPr>
          <a:lstStyle/>
          <a:p>
            <a:pPr algn="ctr" defTabSz="913788" fontAlgn="base">
              <a:spcBef>
                <a:spcPct val="0"/>
              </a:spcBef>
              <a:spcAft>
                <a:spcPct val="0"/>
              </a:spcAft>
            </a:pPr>
            <a:r>
              <a:rPr lang="en-US" sz="2800" dirty="0">
                <a:ln>
                  <a:solidFill>
                    <a:schemeClr val="bg1">
                      <a:alpha val="0"/>
                    </a:schemeClr>
                  </a:solidFill>
                </a:ln>
                <a:solidFill>
                  <a:schemeClr val="bg1">
                    <a:alpha val="99000"/>
                  </a:schemeClr>
                </a:solidFill>
              </a:rPr>
              <a:t>Foo1.cloudapp.net</a:t>
            </a:r>
          </a:p>
          <a:p>
            <a:pPr algn="ctr" defTabSz="913788" fontAlgn="base">
              <a:spcBef>
                <a:spcPct val="0"/>
              </a:spcBef>
              <a:spcAft>
                <a:spcPct val="0"/>
              </a:spcAft>
            </a:pPr>
            <a:r>
              <a:rPr lang="en-US" sz="2800" dirty="0">
                <a:ln>
                  <a:solidFill>
                    <a:schemeClr val="bg1">
                      <a:alpha val="0"/>
                    </a:schemeClr>
                  </a:solidFill>
                </a:ln>
                <a:solidFill>
                  <a:schemeClr val="bg1">
                    <a:alpha val="99000"/>
                  </a:schemeClr>
                </a:solidFill>
              </a:rPr>
              <a:t>(Production)</a:t>
            </a:r>
          </a:p>
        </p:txBody>
      </p:sp>
      <p:sp>
        <p:nvSpPr>
          <p:cNvPr id="7" name="Rectangle 6"/>
          <p:cNvSpPr/>
          <p:nvPr>
            <p:custDataLst>
              <p:tags r:id="rId4"/>
            </p:custDataLst>
          </p:nvPr>
        </p:nvSpPr>
        <p:spPr bwMode="auto">
          <a:xfrm>
            <a:off x="5822017" y="3323081"/>
            <a:ext cx="4114800" cy="137160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noAutofit/>
          </a:bodyPr>
          <a:lstStyle/>
          <a:p>
            <a:pPr algn="ctr" defTabSz="913788" fontAlgn="base">
              <a:spcBef>
                <a:spcPct val="0"/>
              </a:spcBef>
              <a:spcAft>
                <a:spcPct val="0"/>
              </a:spcAft>
            </a:pPr>
            <a:r>
              <a:rPr lang="en-US" sz="2800" dirty="0">
                <a:ln>
                  <a:solidFill>
                    <a:schemeClr val="bg1">
                      <a:alpha val="0"/>
                    </a:schemeClr>
                  </a:solidFill>
                </a:ln>
                <a:solidFill>
                  <a:schemeClr val="bg1">
                    <a:alpha val="99000"/>
                  </a:schemeClr>
                </a:solidFill>
              </a:rPr>
              <a:t>Foo2.cloudapp.net</a:t>
            </a:r>
          </a:p>
          <a:p>
            <a:pPr algn="ctr" defTabSz="913788" fontAlgn="base">
              <a:spcBef>
                <a:spcPct val="0"/>
              </a:spcBef>
              <a:spcAft>
                <a:spcPct val="0"/>
              </a:spcAft>
            </a:pPr>
            <a:r>
              <a:rPr lang="en-US" sz="2800" dirty="0">
                <a:ln>
                  <a:solidFill>
                    <a:schemeClr val="bg1">
                      <a:alpha val="0"/>
                    </a:schemeClr>
                  </a:solidFill>
                </a:ln>
                <a:solidFill>
                  <a:schemeClr val="bg1">
                    <a:alpha val="99000"/>
                  </a:schemeClr>
                </a:solidFill>
              </a:rPr>
              <a:t>(Production)</a:t>
            </a:r>
          </a:p>
        </p:txBody>
      </p:sp>
      <p:sp>
        <p:nvSpPr>
          <p:cNvPr id="8" name="Right Arrow 7"/>
          <p:cNvSpPr/>
          <p:nvPr>
            <p:custDataLst>
              <p:tags r:id="rId5"/>
            </p:custDataLst>
          </p:nvPr>
        </p:nvSpPr>
        <p:spPr bwMode="auto">
          <a:xfrm>
            <a:off x="4389120" y="3752006"/>
            <a:ext cx="1271451" cy="503648"/>
          </a:xfrm>
          <a:prstGeom prst="rightArrow">
            <a:avLst/>
          </a:prstGeom>
          <a:solidFill>
            <a:schemeClr val="tx2">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non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200" dirty="0">
              <a:ln>
                <a:solidFill>
                  <a:schemeClr val="bg1">
                    <a:alpha val="0"/>
                  </a:schemeClr>
                </a:solidFill>
              </a:ln>
              <a:solidFill>
                <a:schemeClr val="bg1"/>
              </a:solidFill>
            </a:endParaRPr>
          </a:p>
        </p:txBody>
      </p:sp>
    </p:spTree>
    <p:extLst>
      <p:ext uri="{BB962C8B-B14F-4D97-AF65-F5344CB8AC3E}">
        <p14:creationId xmlns:p14="http://schemas.microsoft.com/office/powerpoint/2010/main" val="262193733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par>
                                <p:cTn id="13" presetID="10"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xit" presetSubtype="0" fill="hold" grpId="0" nodeType="clickEffect">
                                  <p:stCondLst>
                                    <p:cond delay="0"/>
                                  </p:stCondLst>
                                  <p:childTnLst>
                                    <p:animEffect transition="out" filter="fade">
                                      <p:cBhvr>
                                        <p:cTn id="19" dur="500"/>
                                        <p:tgtEl>
                                          <p:spTgt spid="6"/>
                                        </p:tgtEl>
                                      </p:cBhvr>
                                    </p:animEffect>
                                    <p:set>
                                      <p:cBhvr>
                                        <p:cTn id="20"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smtClean="0"/>
              <a:t>Scalability</a:t>
            </a:r>
            <a:endParaRPr lang="en-US" dirty="0"/>
          </a:p>
        </p:txBody>
      </p:sp>
    </p:spTree>
    <p:extLst>
      <p:ext uri="{BB962C8B-B14F-4D97-AF65-F5344CB8AC3E}">
        <p14:creationId xmlns:p14="http://schemas.microsoft.com/office/powerpoint/2010/main" val="702728256"/>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ct 6" hidden="1"/>
          <p:cNvGraphicFramePr>
            <a:graphicFrameLocks noChangeAspect="1"/>
          </p:cNvGraphicFramePr>
          <p:nvPr>
            <p:custDataLst>
              <p:tags r:id="rId2"/>
            </p:custDataLst>
            <p:extLst>
              <p:ext uri="{D42A27DB-BD31-4B8C-83A1-F6EECF244321}">
                <p14:modId xmlns:p14="http://schemas.microsoft.com/office/powerpoint/2010/main" val="932831799"/>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7507" name="think-cell Slide" r:id="rId19" imgW="270" imgH="270" progId="TCLayout.ActiveDocument.1">
                  <p:embed/>
                </p:oleObj>
              </mc:Choice>
              <mc:Fallback>
                <p:oleObj name="think-cell Slide" r:id="rId19" imgW="270" imgH="270" progId="TCLayout.ActiveDocument.1">
                  <p:embed/>
                  <p:pic>
                    <p:nvPicPr>
                      <p:cNvPr id="0" name=""/>
                      <p:cNvPicPr/>
                      <p:nvPr/>
                    </p:nvPicPr>
                    <p:blipFill>
                      <a:blip r:embed="rId20"/>
                      <a:stretch>
                        <a:fillRect/>
                      </a:stretch>
                    </p:blipFill>
                    <p:spPr>
                      <a:xfrm>
                        <a:off x="0" y="0"/>
                        <a:ext cx="158750" cy="158750"/>
                      </a:xfrm>
                      <a:prstGeom prst="rect">
                        <a:avLst/>
                      </a:prstGeom>
                    </p:spPr>
                  </p:pic>
                </p:oleObj>
              </mc:Fallback>
            </mc:AlternateContent>
          </a:graphicData>
        </a:graphic>
      </p:graphicFrame>
      <p:sp>
        <p:nvSpPr>
          <p:cNvPr id="26" name="Rectangle 25"/>
          <p:cNvSpPr/>
          <p:nvPr>
            <p:custDataLst>
              <p:tags r:id="rId3"/>
            </p:custDataLst>
          </p:nvPr>
        </p:nvSpPr>
        <p:spPr bwMode="auto">
          <a:xfrm>
            <a:off x="517525" y="1149341"/>
            <a:ext cx="11158537" cy="481393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4" tIns="45703" rIns="91404" bIns="45703" numCol="1" spcCol="0" rtlCol="0" anchor="b" anchorCtr="0" compatLnSpc="1">
            <a:prstTxWarp prst="textNoShape">
              <a:avLst/>
            </a:prstTxWarp>
          </a:bodyPr>
          <a:lstStyle/>
          <a:p>
            <a:pPr lvl="0" algn="ctr" defTabSz="913788" fontAlgn="base">
              <a:spcBef>
                <a:spcPct val="0"/>
              </a:spcBef>
              <a:spcAft>
                <a:spcPct val="0"/>
              </a:spcAft>
            </a:pPr>
            <a:r>
              <a:rPr lang="en-US" dirty="0">
                <a:ln>
                  <a:solidFill>
                    <a:srgbClr val="FFFFFF">
                      <a:alpha val="0"/>
                    </a:srgbClr>
                  </a:solidFill>
                </a:ln>
                <a:solidFill>
                  <a:srgbClr val="595959">
                    <a:alpha val="99000"/>
                  </a:srgbClr>
                </a:solidFill>
              </a:rPr>
              <a:t>It is better to have 50 x 1GB database than 1 x 50GB </a:t>
            </a:r>
            <a:r>
              <a:rPr lang="en-US" dirty="0" smtClean="0">
                <a:ln>
                  <a:solidFill>
                    <a:srgbClr val="FFFFFF">
                      <a:alpha val="0"/>
                    </a:srgbClr>
                  </a:solidFill>
                </a:ln>
                <a:solidFill>
                  <a:srgbClr val="595959">
                    <a:alpha val="99000"/>
                  </a:srgbClr>
                </a:solidFill>
              </a:rPr>
              <a:t>database</a:t>
            </a:r>
            <a:endParaRPr lang="en-US" dirty="0">
              <a:ln>
                <a:solidFill>
                  <a:srgbClr val="FFFFFF">
                    <a:alpha val="0"/>
                  </a:srgbClr>
                </a:solidFill>
              </a:ln>
              <a:solidFill>
                <a:srgbClr val="595959">
                  <a:alpha val="99000"/>
                </a:srgbClr>
              </a:solidFill>
            </a:endParaRPr>
          </a:p>
        </p:txBody>
      </p:sp>
      <p:sp>
        <p:nvSpPr>
          <p:cNvPr id="3" name="Title 2"/>
          <p:cNvSpPr>
            <a:spLocks noGrp="1"/>
          </p:cNvSpPr>
          <p:nvPr>
            <p:ph type="title"/>
            <p:custDataLst>
              <p:tags r:id="rId4"/>
            </p:custDataLst>
          </p:nvPr>
        </p:nvSpPr>
        <p:spPr/>
        <p:txBody>
          <a:bodyPr/>
          <a:lstStyle/>
          <a:p>
            <a:r>
              <a:rPr lang="en-US" dirty="0"/>
              <a:t>What is wrong with this?</a:t>
            </a:r>
          </a:p>
        </p:txBody>
      </p:sp>
      <p:sp>
        <p:nvSpPr>
          <p:cNvPr id="16" name="Left-Right Arrow 15"/>
          <p:cNvSpPr/>
          <p:nvPr>
            <p:custDataLst>
              <p:tags r:id="rId5"/>
            </p:custDataLst>
          </p:nvPr>
        </p:nvSpPr>
        <p:spPr bwMode="auto">
          <a:xfrm flipH="1">
            <a:off x="4880880" y="2599448"/>
            <a:ext cx="1767841" cy="548640"/>
          </a:xfrm>
          <a:prstGeom prst="leftRightArrow">
            <a:avLst>
              <a:gd name="adj1" fmla="val 50000"/>
              <a:gd name="adj2" fmla="val 52778"/>
            </a:avLst>
          </a:prstGeom>
          <a:solidFill>
            <a:schemeClr val="tx2">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non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200" dirty="0">
              <a:ln>
                <a:solidFill>
                  <a:schemeClr val="bg1">
                    <a:alpha val="0"/>
                  </a:schemeClr>
                </a:solidFill>
              </a:ln>
              <a:solidFill>
                <a:schemeClr val="bg1"/>
              </a:solidFill>
            </a:endParaRPr>
          </a:p>
        </p:txBody>
      </p:sp>
      <p:sp>
        <p:nvSpPr>
          <p:cNvPr id="20" name="Rectangle 19"/>
          <p:cNvSpPr/>
          <p:nvPr>
            <p:custDataLst>
              <p:tags r:id="rId6"/>
            </p:custDataLst>
          </p:nvPr>
        </p:nvSpPr>
        <p:spPr>
          <a:xfrm>
            <a:off x="9105569" y="2397209"/>
            <a:ext cx="2357134" cy="954107"/>
          </a:xfrm>
          <a:prstGeom prst="rect">
            <a:avLst/>
          </a:prstGeom>
        </p:spPr>
        <p:txBody>
          <a:bodyPr wrap="square">
            <a:spAutoFit/>
          </a:bodyPr>
          <a:lstStyle/>
          <a:p>
            <a:pPr algn="ctr" defTabSz="914099" fontAlgn="base">
              <a:spcBef>
                <a:spcPct val="0"/>
              </a:spcBef>
              <a:spcAft>
                <a:spcPct val="0"/>
              </a:spcAft>
            </a:pPr>
            <a:r>
              <a:rPr lang="en-US" sz="2800" dirty="0" smtClean="0">
                <a:ln>
                  <a:solidFill>
                    <a:schemeClr val="bg1">
                      <a:alpha val="0"/>
                    </a:schemeClr>
                  </a:solidFill>
                </a:ln>
                <a:solidFill>
                  <a:schemeClr val="tx2">
                    <a:alpha val="99000"/>
                  </a:schemeClr>
                </a:solidFill>
                <a:latin typeface="Segoe UI" pitchFamily="34" charset="0"/>
                <a:ea typeface="Segoe UI" pitchFamily="34" charset="0"/>
                <a:cs typeface="Segoe UI" pitchFamily="34" charset="0"/>
              </a:rPr>
              <a:t>Scale me </a:t>
            </a:r>
            <a:br>
              <a:rPr lang="en-US" sz="2800" dirty="0" smtClean="0">
                <a:ln>
                  <a:solidFill>
                    <a:schemeClr val="bg1">
                      <a:alpha val="0"/>
                    </a:schemeClr>
                  </a:solidFill>
                </a:ln>
                <a:solidFill>
                  <a:schemeClr val="tx2">
                    <a:alpha val="99000"/>
                  </a:schemeClr>
                </a:solidFill>
                <a:latin typeface="Segoe UI" pitchFamily="34" charset="0"/>
                <a:ea typeface="Segoe UI" pitchFamily="34" charset="0"/>
                <a:cs typeface="Segoe UI" pitchFamily="34" charset="0"/>
              </a:rPr>
            </a:br>
            <a:r>
              <a:rPr lang="en-US" sz="2800" dirty="0" smtClean="0">
                <a:ln>
                  <a:solidFill>
                    <a:schemeClr val="bg1">
                      <a:alpha val="0"/>
                    </a:schemeClr>
                  </a:solidFill>
                </a:ln>
                <a:solidFill>
                  <a:schemeClr val="tx2">
                    <a:alpha val="99000"/>
                  </a:schemeClr>
                </a:solidFill>
                <a:latin typeface="Segoe UI" pitchFamily="34" charset="0"/>
                <a:ea typeface="Segoe UI" pitchFamily="34" charset="0"/>
                <a:cs typeface="Segoe UI" pitchFamily="34" charset="0"/>
              </a:rPr>
              <a:t>out too</a:t>
            </a:r>
            <a:endParaRPr lang="en-US" sz="4400" b="1" cap="all" dirty="0">
              <a:ln>
                <a:solidFill>
                  <a:schemeClr val="bg1">
                    <a:alpha val="0"/>
                  </a:schemeClr>
                </a:solidFill>
              </a:ln>
              <a:solidFill>
                <a:schemeClr val="tx2">
                  <a:alpha val="99000"/>
                </a:schemeClr>
              </a:solidFill>
              <a:latin typeface="Segoe UI" pitchFamily="34" charset="0"/>
              <a:ea typeface="Segoe UI" pitchFamily="34" charset="0"/>
              <a:cs typeface="Segoe UI" pitchFamily="34" charset="0"/>
            </a:endParaRPr>
          </a:p>
        </p:txBody>
      </p:sp>
      <p:grpSp>
        <p:nvGrpSpPr>
          <p:cNvPr id="10" name="Group 9"/>
          <p:cNvGrpSpPr/>
          <p:nvPr>
            <p:custDataLst>
              <p:tags r:id="rId7"/>
            </p:custDataLst>
          </p:nvPr>
        </p:nvGrpSpPr>
        <p:grpSpPr>
          <a:xfrm>
            <a:off x="2072555" y="2160545"/>
            <a:ext cx="2629846" cy="1363980"/>
            <a:chOff x="2001115" y="2160545"/>
            <a:chExt cx="2629846" cy="1363980"/>
          </a:xfrm>
        </p:grpSpPr>
        <p:sp>
          <p:nvSpPr>
            <p:cNvPr id="36" name="Rectangle 35"/>
            <p:cNvSpPr/>
            <p:nvPr>
              <p:custDataLst>
                <p:tags r:id="rId14"/>
              </p:custDataLst>
            </p:nvPr>
          </p:nvSpPr>
          <p:spPr bwMode="auto">
            <a:xfrm>
              <a:off x="2425644" y="2483125"/>
              <a:ext cx="2205317" cy="1041400"/>
            </a:xfrm>
            <a:prstGeom prst="rect">
              <a:avLst/>
            </a:prstGeom>
            <a:solidFill>
              <a:schemeClr val="accent2"/>
            </a:solidFill>
            <a:ln w="2540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a:ln>
                  <a:solidFill>
                    <a:schemeClr val="bg1">
                      <a:alpha val="0"/>
                    </a:schemeClr>
                  </a:solidFill>
                </a:ln>
                <a:solidFill>
                  <a:srgbClr val="595959">
                    <a:alpha val="99000"/>
                  </a:srgbClr>
                </a:solidFill>
              </a:endParaRPr>
            </a:p>
          </p:txBody>
        </p:sp>
        <p:sp>
          <p:nvSpPr>
            <p:cNvPr id="37" name="Rectangle 36"/>
            <p:cNvSpPr/>
            <p:nvPr>
              <p:custDataLst>
                <p:tags r:id="rId15"/>
              </p:custDataLst>
            </p:nvPr>
          </p:nvSpPr>
          <p:spPr bwMode="auto">
            <a:xfrm>
              <a:off x="2213379" y="2321835"/>
              <a:ext cx="2205317" cy="1041400"/>
            </a:xfrm>
            <a:prstGeom prst="rect">
              <a:avLst/>
            </a:prstGeom>
            <a:solidFill>
              <a:schemeClr val="accent2"/>
            </a:solidFill>
            <a:ln w="2540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a:ln>
                  <a:solidFill>
                    <a:schemeClr val="bg1">
                      <a:alpha val="0"/>
                    </a:schemeClr>
                  </a:solidFill>
                </a:ln>
                <a:solidFill>
                  <a:srgbClr val="595959">
                    <a:alpha val="99000"/>
                  </a:srgbClr>
                </a:solidFill>
              </a:endParaRPr>
            </a:p>
          </p:txBody>
        </p:sp>
        <p:sp>
          <p:nvSpPr>
            <p:cNvPr id="38" name="Rectangle 37"/>
            <p:cNvSpPr/>
            <p:nvPr>
              <p:custDataLst>
                <p:tags r:id="rId16"/>
              </p:custDataLst>
            </p:nvPr>
          </p:nvSpPr>
          <p:spPr bwMode="auto">
            <a:xfrm>
              <a:off x="2001115" y="2160545"/>
              <a:ext cx="2205317" cy="1041400"/>
            </a:xfrm>
            <a:prstGeom prst="rect">
              <a:avLst/>
            </a:prstGeom>
            <a:solidFill>
              <a:schemeClr val="accent2"/>
            </a:solidFill>
            <a:ln w="2540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000" dirty="0">
                  <a:ln>
                    <a:solidFill>
                      <a:schemeClr val="bg1">
                        <a:alpha val="0"/>
                      </a:schemeClr>
                    </a:solidFill>
                  </a:ln>
                  <a:solidFill>
                    <a:schemeClr val="bg1">
                      <a:alpha val="99000"/>
                    </a:schemeClr>
                  </a:solidFill>
                </a:rPr>
                <a:t>Web Role</a:t>
              </a:r>
            </a:p>
          </p:txBody>
        </p:sp>
      </p:grpSp>
      <p:grpSp>
        <p:nvGrpSpPr>
          <p:cNvPr id="2" name="Group 1"/>
          <p:cNvGrpSpPr/>
          <p:nvPr/>
        </p:nvGrpSpPr>
        <p:grpSpPr>
          <a:xfrm>
            <a:off x="3059818" y="3518074"/>
            <a:ext cx="457200" cy="1465406"/>
            <a:chOff x="2988378" y="3518074"/>
            <a:chExt cx="457200" cy="1465406"/>
          </a:xfrm>
        </p:grpSpPr>
        <p:sp>
          <p:nvSpPr>
            <p:cNvPr id="18" name="Oval 17"/>
            <p:cNvSpPr/>
            <p:nvPr>
              <p:custDataLst>
                <p:tags r:id="rId12"/>
              </p:custDataLst>
            </p:nvPr>
          </p:nvSpPr>
          <p:spPr bwMode="auto">
            <a:xfrm>
              <a:off x="2988378" y="4526280"/>
              <a:ext cx="457200" cy="457200"/>
            </a:xfrm>
            <a:prstGeom prst="ellipse">
              <a:avLst/>
            </a:prstGeom>
            <a:solidFill>
              <a:schemeClr val="tx2"/>
            </a:solidFill>
            <a:ln>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000" b="1" dirty="0" smtClean="0">
                  <a:ln>
                    <a:solidFill>
                      <a:schemeClr val="bg1">
                        <a:alpha val="0"/>
                      </a:schemeClr>
                    </a:solidFill>
                  </a:ln>
                  <a:solidFill>
                    <a:schemeClr val="bg1">
                      <a:alpha val="99000"/>
                    </a:schemeClr>
                  </a:solidFill>
                  <a:latin typeface="Segoe UI Light" pitchFamily="34" charset="0"/>
                </a:rPr>
                <a:t>n</a:t>
              </a:r>
            </a:p>
          </p:txBody>
        </p:sp>
        <p:cxnSp>
          <p:nvCxnSpPr>
            <p:cNvPr id="6" name="Straight Arrow Connector 5"/>
            <p:cNvCxnSpPr/>
            <p:nvPr>
              <p:custDataLst>
                <p:tags r:id="rId13"/>
              </p:custDataLst>
            </p:nvPr>
          </p:nvCxnSpPr>
          <p:spPr>
            <a:xfrm>
              <a:off x="3216978" y="3518074"/>
              <a:ext cx="0" cy="1008206"/>
            </a:xfrm>
            <a:prstGeom prst="straightConnector1">
              <a:avLst/>
            </a:prstGeom>
            <a:ln w="25400">
              <a:solidFill>
                <a:schemeClr val="bg2">
                  <a:lumMod val="50000"/>
                </a:schemeClr>
              </a:solidFill>
              <a:tailEnd type="triangle" w="med" len="med"/>
            </a:ln>
          </p:spPr>
          <p:style>
            <a:lnRef idx="1">
              <a:schemeClr val="accent1"/>
            </a:lnRef>
            <a:fillRef idx="0">
              <a:schemeClr val="accent1"/>
            </a:fillRef>
            <a:effectRef idx="0">
              <a:schemeClr val="accent1"/>
            </a:effectRef>
            <a:fontRef idx="minor">
              <a:schemeClr val="tx1"/>
            </a:fontRef>
          </p:style>
        </p:cxnSp>
      </p:grpSp>
      <p:grpSp>
        <p:nvGrpSpPr>
          <p:cNvPr id="5" name="Group 4"/>
          <p:cNvGrpSpPr/>
          <p:nvPr/>
        </p:nvGrpSpPr>
        <p:grpSpPr>
          <a:xfrm>
            <a:off x="7808695" y="3508099"/>
            <a:ext cx="457200" cy="1465406"/>
            <a:chOff x="7547443" y="3508099"/>
            <a:chExt cx="457200" cy="1465406"/>
          </a:xfrm>
        </p:grpSpPr>
        <p:sp>
          <p:nvSpPr>
            <p:cNvPr id="19" name="Oval 18"/>
            <p:cNvSpPr/>
            <p:nvPr>
              <p:custDataLst>
                <p:tags r:id="rId10"/>
              </p:custDataLst>
            </p:nvPr>
          </p:nvSpPr>
          <p:spPr bwMode="auto">
            <a:xfrm>
              <a:off x="7547443" y="4516305"/>
              <a:ext cx="457200" cy="457200"/>
            </a:xfrm>
            <a:prstGeom prst="ellipse">
              <a:avLst/>
            </a:prstGeom>
            <a:solidFill>
              <a:schemeClr val="tx2"/>
            </a:solidFill>
            <a:ln>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000" b="1" dirty="0" smtClean="0">
                  <a:ln>
                    <a:solidFill>
                      <a:schemeClr val="bg1">
                        <a:alpha val="0"/>
                      </a:schemeClr>
                    </a:solidFill>
                  </a:ln>
                  <a:solidFill>
                    <a:schemeClr val="bg1">
                      <a:alpha val="98000"/>
                    </a:schemeClr>
                  </a:solidFill>
                  <a:latin typeface="Segoe UI Light" pitchFamily="34" charset="0"/>
                </a:rPr>
                <a:t>1</a:t>
              </a:r>
            </a:p>
          </p:txBody>
        </p:sp>
        <p:cxnSp>
          <p:nvCxnSpPr>
            <p:cNvPr id="23" name="Straight Arrow Connector 22"/>
            <p:cNvCxnSpPr/>
            <p:nvPr>
              <p:custDataLst>
                <p:tags r:id="rId11"/>
              </p:custDataLst>
            </p:nvPr>
          </p:nvCxnSpPr>
          <p:spPr>
            <a:xfrm>
              <a:off x="7776043" y="3508099"/>
              <a:ext cx="0" cy="1008206"/>
            </a:xfrm>
            <a:prstGeom prst="straightConnector1">
              <a:avLst/>
            </a:prstGeom>
            <a:ln w="25400">
              <a:solidFill>
                <a:schemeClr val="bg2">
                  <a:lumMod val="50000"/>
                </a:schemeClr>
              </a:solidFill>
              <a:tailEnd type="triangle" w="med" len="med"/>
            </a:ln>
          </p:spPr>
          <p:style>
            <a:lnRef idx="1">
              <a:schemeClr val="accent1"/>
            </a:lnRef>
            <a:fillRef idx="0">
              <a:schemeClr val="accent1"/>
            </a:fillRef>
            <a:effectRef idx="0">
              <a:schemeClr val="accent1"/>
            </a:effectRef>
            <a:fontRef idx="minor">
              <a:schemeClr val="tx1"/>
            </a:fontRef>
          </p:style>
        </p:cxnSp>
      </p:grpSp>
      <p:sp>
        <p:nvSpPr>
          <p:cNvPr id="27" name="Freeform 29"/>
          <p:cNvSpPr>
            <a:spLocks/>
          </p:cNvSpPr>
          <p:nvPr>
            <p:custDataLst>
              <p:tags r:id="rId8"/>
            </p:custDataLst>
          </p:nvPr>
        </p:nvSpPr>
        <p:spPr bwMode="gray">
          <a:xfrm flipH="1">
            <a:off x="6707095" y="1458796"/>
            <a:ext cx="2609944" cy="2910004"/>
          </a:xfrm>
          <a:custGeom>
            <a:avLst/>
            <a:gdLst>
              <a:gd name="T0" fmla="*/ 23253905 w 3884"/>
              <a:gd name="T1" fmla="*/ 593235946 h 1600"/>
              <a:gd name="T2" fmla="*/ 180863955 w 3884"/>
              <a:gd name="T3" fmla="*/ 638191309 h 1600"/>
              <a:gd name="T4" fmla="*/ 298307991 w 3884"/>
              <a:gd name="T5" fmla="*/ 389614247 h 1600"/>
              <a:gd name="T6" fmla="*/ 152285697 w 3884"/>
              <a:gd name="T7" fmla="*/ 60381450 h 1600"/>
              <a:gd name="T8" fmla="*/ 5793878 w 3884"/>
              <a:gd name="T9" fmla="*/ 319095654 h 1600"/>
              <a:gd name="T10" fmla="*/ 61149293 w 3884"/>
              <a:gd name="T11" fmla="*/ 472473047 h 1600"/>
              <a:gd name="T12" fmla="*/ 0 w 3884"/>
              <a:gd name="T13" fmla="*/ 319095654 h 1600"/>
              <a:gd name="T14" fmla="*/ 152755501 w 3884"/>
              <a:gd name="T15" fmla="*/ 29970020 h 1600"/>
              <a:gd name="T16" fmla="*/ 303632065 w 3884"/>
              <a:gd name="T17" fmla="*/ 389614247 h 1600"/>
              <a:gd name="T18" fmla="*/ 178201919 w 3884"/>
              <a:gd name="T19" fmla="*/ 671247210 h 1600"/>
              <a:gd name="T20" fmla="*/ 23253905 w 3884"/>
              <a:gd name="T21" fmla="*/ 593235946 h 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884"/>
              <a:gd name="T34" fmla="*/ 0 h 1600"/>
              <a:gd name="T35" fmla="*/ 3884 w 3884"/>
              <a:gd name="T36" fmla="*/ 1600 h 160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884" h="1600">
                <a:moveTo>
                  <a:pt x="297" y="1346"/>
                </a:moveTo>
                <a:cubicBezTo>
                  <a:pt x="918" y="1523"/>
                  <a:pt x="1726" y="1533"/>
                  <a:pt x="2310" y="1448"/>
                </a:cubicBezTo>
                <a:cubicBezTo>
                  <a:pt x="3125" y="1334"/>
                  <a:pt x="3798" y="1192"/>
                  <a:pt x="3810" y="884"/>
                </a:cubicBezTo>
                <a:cubicBezTo>
                  <a:pt x="3822" y="576"/>
                  <a:pt x="3114" y="204"/>
                  <a:pt x="1945" y="137"/>
                </a:cubicBezTo>
                <a:cubicBezTo>
                  <a:pt x="645" y="63"/>
                  <a:pt x="74" y="564"/>
                  <a:pt x="74" y="724"/>
                </a:cubicBezTo>
                <a:cubicBezTo>
                  <a:pt x="74" y="884"/>
                  <a:pt x="394" y="1032"/>
                  <a:pt x="781" y="1072"/>
                </a:cubicBezTo>
                <a:cubicBezTo>
                  <a:pt x="280" y="1135"/>
                  <a:pt x="0" y="912"/>
                  <a:pt x="0" y="724"/>
                </a:cubicBezTo>
                <a:cubicBezTo>
                  <a:pt x="0" y="536"/>
                  <a:pt x="473" y="0"/>
                  <a:pt x="1951" y="68"/>
                </a:cubicBezTo>
                <a:cubicBezTo>
                  <a:pt x="2863" y="110"/>
                  <a:pt x="3884" y="433"/>
                  <a:pt x="3878" y="884"/>
                </a:cubicBezTo>
                <a:cubicBezTo>
                  <a:pt x="3872" y="1335"/>
                  <a:pt x="2873" y="1446"/>
                  <a:pt x="2276" y="1523"/>
                </a:cubicBezTo>
                <a:cubicBezTo>
                  <a:pt x="1679" y="1600"/>
                  <a:pt x="553" y="1580"/>
                  <a:pt x="297" y="1346"/>
                </a:cubicBezTo>
                <a:close/>
              </a:path>
            </a:pathLst>
          </a:custGeom>
          <a:solidFill>
            <a:schemeClr val="accent1"/>
          </a:solidFill>
          <a:ln w="3175">
            <a:noFill/>
            <a:round/>
            <a:headEnd/>
            <a:tailEnd/>
          </a:ln>
        </p:spPr>
        <p:txBody>
          <a:bodyPr tIns="91440" bIns="91440" anchor="ctr"/>
          <a:lstStyle/>
          <a:p>
            <a:endParaRPr lang="en-US" dirty="0"/>
          </a:p>
        </p:txBody>
      </p:sp>
      <p:sp>
        <p:nvSpPr>
          <p:cNvPr id="24" name="Freeform 6"/>
          <p:cNvSpPr>
            <a:spLocks noEditPoints="1"/>
          </p:cNvSpPr>
          <p:nvPr/>
        </p:nvSpPr>
        <p:spPr bwMode="auto">
          <a:xfrm>
            <a:off x="7453779" y="1835086"/>
            <a:ext cx="1167031" cy="2099374"/>
          </a:xfrm>
          <a:custGeom>
            <a:avLst/>
            <a:gdLst>
              <a:gd name="T0" fmla="*/ 482 w 966"/>
              <a:gd name="T1" fmla="*/ 2028 h 2028"/>
              <a:gd name="T2" fmla="*/ 966 w 966"/>
              <a:gd name="T3" fmla="*/ 1866 h 2028"/>
              <a:gd name="T4" fmla="*/ 966 w 966"/>
              <a:gd name="T5" fmla="*/ 162 h 2028"/>
              <a:gd name="T6" fmla="*/ 482 w 966"/>
              <a:gd name="T7" fmla="*/ 0 h 2028"/>
              <a:gd name="T8" fmla="*/ 0 w 966"/>
              <a:gd name="T9" fmla="*/ 162 h 2028"/>
              <a:gd name="T10" fmla="*/ 0 w 966"/>
              <a:gd name="T11" fmla="*/ 1866 h 2028"/>
              <a:gd name="T12" fmla="*/ 482 w 966"/>
              <a:gd name="T13" fmla="*/ 2028 h 2028"/>
              <a:gd name="T14" fmla="*/ 482 w 966"/>
              <a:gd name="T15" fmla="*/ 48 h 2028"/>
              <a:gd name="T16" fmla="*/ 890 w 966"/>
              <a:gd name="T17" fmla="*/ 159 h 2028"/>
              <a:gd name="T18" fmla="*/ 482 w 966"/>
              <a:gd name="T19" fmla="*/ 270 h 2028"/>
              <a:gd name="T20" fmla="*/ 76 w 966"/>
              <a:gd name="T21" fmla="*/ 159 h 2028"/>
              <a:gd name="T22" fmla="*/ 482 w 966"/>
              <a:gd name="T23" fmla="*/ 48 h 20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66" h="2028">
                <a:moveTo>
                  <a:pt x="482" y="2028"/>
                </a:moveTo>
                <a:cubicBezTo>
                  <a:pt x="663" y="2028"/>
                  <a:pt x="966" y="1993"/>
                  <a:pt x="966" y="1866"/>
                </a:cubicBezTo>
                <a:cubicBezTo>
                  <a:pt x="966" y="1076"/>
                  <a:pt x="966" y="162"/>
                  <a:pt x="966" y="162"/>
                </a:cubicBezTo>
                <a:cubicBezTo>
                  <a:pt x="966" y="34"/>
                  <a:pt x="663" y="0"/>
                  <a:pt x="482" y="0"/>
                </a:cubicBezTo>
                <a:cubicBezTo>
                  <a:pt x="303" y="0"/>
                  <a:pt x="0" y="34"/>
                  <a:pt x="0" y="162"/>
                </a:cubicBezTo>
                <a:cubicBezTo>
                  <a:pt x="0" y="952"/>
                  <a:pt x="0" y="1866"/>
                  <a:pt x="0" y="1866"/>
                </a:cubicBezTo>
                <a:cubicBezTo>
                  <a:pt x="0" y="1993"/>
                  <a:pt x="303" y="2028"/>
                  <a:pt x="482" y="2028"/>
                </a:cubicBezTo>
                <a:close/>
                <a:moveTo>
                  <a:pt x="482" y="48"/>
                </a:moveTo>
                <a:cubicBezTo>
                  <a:pt x="708" y="48"/>
                  <a:pt x="890" y="97"/>
                  <a:pt x="890" y="159"/>
                </a:cubicBezTo>
                <a:cubicBezTo>
                  <a:pt x="890" y="220"/>
                  <a:pt x="708" y="270"/>
                  <a:pt x="482" y="270"/>
                </a:cubicBezTo>
                <a:cubicBezTo>
                  <a:pt x="258" y="270"/>
                  <a:pt x="76" y="220"/>
                  <a:pt x="76" y="159"/>
                </a:cubicBezTo>
                <a:cubicBezTo>
                  <a:pt x="76" y="97"/>
                  <a:pt x="258" y="48"/>
                  <a:pt x="482" y="4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7" name="Rectangle 16"/>
          <p:cNvSpPr/>
          <p:nvPr>
            <p:custDataLst>
              <p:tags r:id="rId9"/>
            </p:custDataLst>
          </p:nvPr>
        </p:nvSpPr>
        <p:spPr>
          <a:xfrm>
            <a:off x="7401231" y="2514694"/>
            <a:ext cx="1231236" cy="707886"/>
          </a:xfrm>
          <a:prstGeom prst="rect">
            <a:avLst/>
          </a:prstGeom>
        </p:spPr>
        <p:txBody>
          <a:bodyPr wrap="none">
            <a:spAutoFit/>
          </a:bodyPr>
          <a:lstStyle/>
          <a:p>
            <a:pPr algn="ctr" defTabSz="914099" fontAlgn="base">
              <a:spcBef>
                <a:spcPct val="0"/>
              </a:spcBef>
              <a:spcAft>
                <a:spcPct val="0"/>
              </a:spcAft>
            </a:pPr>
            <a:r>
              <a:rPr lang="en-US" sz="2000" dirty="0" smtClean="0">
                <a:ln>
                  <a:solidFill>
                    <a:schemeClr val="bg1">
                      <a:alpha val="0"/>
                    </a:schemeClr>
                  </a:solidFill>
                </a:ln>
                <a:solidFill>
                  <a:schemeClr val="bg1">
                    <a:alpha val="99000"/>
                  </a:schemeClr>
                </a:solidFill>
              </a:rPr>
              <a:t> SQL </a:t>
            </a:r>
          </a:p>
          <a:p>
            <a:pPr algn="ctr" defTabSz="914099" fontAlgn="base">
              <a:spcBef>
                <a:spcPct val="0"/>
              </a:spcBef>
              <a:spcAft>
                <a:spcPct val="0"/>
              </a:spcAft>
            </a:pPr>
            <a:r>
              <a:rPr lang="en-US" sz="2000" dirty="0" smtClean="0">
                <a:ln>
                  <a:solidFill>
                    <a:schemeClr val="bg1">
                      <a:alpha val="0"/>
                    </a:schemeClr>
                  </a:solidFill>
                </a:ln>
                <a:solidFill>
                  <a:schemeClr val="bg1">
                    <a:alpha val="99000"/>
                  </a:schemeClr>
                </a:solidFill>
              </a:rPr>
              <a:t>Database</a:t>
            </a:r>
            <a:endParaRPr lang="en-US" sz="2000" dirty="0">
              <a:ln>
                <a:solidFill>
                  <a:schemeClr val="bg1">
                    <a:alpha val="0"/>
                  </a:schemeClr>
                </a:solidFill>
              </a:ln>
              <a:solidFill>
                <a:schemeClr val="bg1">
                  <a:alpha val="99000"/>
                </a:schemeClr>
              </a:solidFill>
            </a:endParaRPr>
          </a:p>
        </p:txBody>
      </p:sp>
    </p:spTree>
    <p:extLst>
      <p:ext uri="{BB962C8B-B14F-4D97-AF65-F5344CB8AC3E}">
        <p14:creationId xmlns:p14="http://schemas.microsoft.com/office/powerpoint/2010/main" val="303948806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75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750"/>
                            </p:stCondLst>
                            <p:childTnLst>
                              <p:par>
                                <p:cTn id="13" presetID="10" presetClass="entr" presetSubtype="0" fill="hold" grpId="0" nodeType="afterEffect">
                                  <p:stCondLst>
                                    <p:cond delay="750"/>
                                  </p:stCondLst>
                                  <p:childTnLst>
                                    <p:set>
                                      <p:cBhvr>
                                        <p:cTn id="14" dur="1" fill="hold">
                                          <p:stCondLst>
                                            <p:cond delay="0"/>
                                          </p:stCondLst>
                                        </p:cTn>
                                        <p:tgtEl>
                                          <p:spTgt spid="27"/>
                                        </p:tgtEl>
                                        <p:attrNameLst>
                                          <p:attrName>style.visibility</p:attrName>
                                        </p:attrNameLst>
                                      </p:cBhvr>
                                      <p:to>
                                        <p:strVal val="visible"/>
                                      </p:to>
                                    </p:set>
                                    <p:animEffect transition="in" filter="fade">
                                      <p:cBhvr>
                                        <p:cTn id="15" dur="500"/>
                                        <p:tgtEl>
                                          <p:spTgt spid="27"/>
                                        </p:tgtEl>
                                      </p:cBhvr>
                                    </p:animEffect>
                                  </p:childTnLst>
                                </p:cTn>
                              </p:par>
                            </p:childTnLst>
                          </p:cTn>
                        </p:par>
                        <p:par>
                          <p:cTn id="16" fill="hold">
                            <p:stCondLst>
                              <p:cond delay="3000"/>
                            </p:stCondLst>
                            <p:childTnLst>
                              <p:par>
                                <p:cTn id="17" presetID="10" presetClass="entr" presetSubtype="0" fill="hold" grpId="0" nodeType="afterEffect">
                                  <p:stCondLst>
                                    <p:cond delay="75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500"/>
                                        <p:tgtEl>
                                          <p:spTgt spid="20"/>
                                        </p:tgtEl>
                                      </p:cBhvr>
                                    </p:animEffect>
                                  </p:childTnLst>
                                </p:cTn>
                              </p:par>
                            </p:childTnLst>
                          </p:cTn>
                        </p:par>
                        <p:par>
                          <p:cTn id="20" fill="hold">
                            <p:stCondLst>
                              <p:cond delay="4250"/>
                            </p:stCondLst>
                            <p:childTnLst>
                              <p:par>
                                <p:cTn id="21" presetID="10" presetClass="entr" presetSubtype="0" fill="hold" nodeType="afterEffect">
                                  <p:stCondLst>
                                    <p:cond delay="750"/>
                                  </p:stCondLst>
                                  <p:childTnLst>
                                    <p:set>
                                      <p:cBhvr>
                                        <p:cTn id="22" dur="1" fill="hold">
                                          <p:stCondLst>
                                            <p:cond delay="0"/>
                                          </p:stCondLst>
                                        </p:cTn>
                                        <p:tgtEl>
                                          <p:spTgt spid="26">
                                            <p:txEl>
                                              <p:pRg st="0" end="0"/>
                                            </p:txEl>
                                          </p:spTgt>
                                        </p:tgtEl>
                                        <p:attrNameLst>
                                          <p:attrName>style.visibility</p:attrName>
                                        </p:attrNameLst>
                                      </p:cBhvr>
                                      <p:to>
                                        <p:strVal val="visible"/>
                                      </p:to>
                                    </p:set>
                                    <p:animEffect transition="in" filter="fade">
                                      <p:cBhvr>
                                        <p:cTn id="23" dur="500"/>
                                        <p:tgtEl>
                                          <p:spTgt spid="2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1" name="Object 30" hidden="1"/>
          <p:cNvGraphicFramePr>
            <a:graphicFrameLocks noChangeAspect="1"/>
          </p:cNvGraphicFramePr>
          <p:nvPr>
            <p:custDataLst>
              <p:tags r:id="rId2"/>
            </p:custDataLst>
            <p:extLst>
              <p:ext uri="{D42A27DB-BD31-4B8C-83A1-F6EECF244321}">
                <p14:modId xmlns:p14="http://schemas.microsoft.com/office/powerpoint/2010/main" val="1923137474"/>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8529" name="think-cell Slide" r:id="rId24" imgW="270" imgH="270" progId="TCLayout.ActiveDocument.1">
                  <p:embed/>
                </p:oleObj>
              </mc:Choice>
              <mc:Fallback>
                <p:oleObj name="think-cell Slide" r:id="rId24" imgW="270" imgH="270" progId="TCLayout.ActiveDocument.1">
                  <p:embed/>
                  <p:pic>
                    <p:nvPicPr>
                      <p:cNvPr id="0" name=""/>
                      <p:cNvPicPr/>
                      <p:nvPr/>
                    </p:nvPicPr>
                    <p:blipFill>
                      <a:blip r:embed="rId25"/>
                      <a:stretch>
                        <a:fillRect/>
                      </a:stretch>
                    </p:blipFill>
                    <p:spPr>
                      <a:xfrm>
                        <a:off x="0" y="0"/>
                        <a:ext cx="158750" cy="158750"/>
                      </a:xfrm>
                      <a:prstGeom prst="rect">
                        <a:avLst/>
                      </a:prstGeom>
                    </p:spPr>
                  </p:pic>
                </p:oleObj>
              </mc:Fallback>
            </mc:AlternateContent>
          </a:graphicData>
        </a:graphic>
      </p:graphicFrame>
      <p:sp>
        <p:nvSpPr>
          <p:cNvPr id="30" name="Rectangle 29"/>
          <p:cNvSpPr/>
          <p:nvPr>
            <p:custDataLst>
              <p:tags r:id="rId3"/>
            </p:custDataLst>
          </p:nvPr>
        </p:nvSpPr>
        <p:spPr bwMode="auto">
          <a:xfrm>
            <a:off x="517525" y="1281060"/>
            <a:ext cx="11158538" cy="514038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4" tIns="45703" rIns="91404" bIns="45703" numCol="1" spcCol="0" rtlCol="0" anchor="t" anchorCtr="0" compatLnSpc="1">
            <a:prstTxWarp prst="textNoShape">
              <a:avLst/>
            </a:prstTxWarp>
          </a:bodyPr>
          <a:lstStyle/>
          <a:p>
            <a:pPr algn="ctr" defTabSz="913788" fontAlgn="base">
              <a:spcBef>
                <a:spcPct val="0"/>
              </a:spcBef>
              <a:spcAft>
                <a:spcPct val="0"/>
              </a:spcAft>
            </a:pPr>
            <a:r>
              <a:rPr lang="en-US" sz="2800" dirty="0">
                <a:ln>
                  <a:solidFill>
                    <a:schemeClr val="bg1">
                      <a:alpha val="0"/>
                    </a:schemeClr>
                  </a:solidFill>
                </a:ln>
                <a:solidFill>
                  <a:srgbClr val="595959">
                    <a:alpha val="99000"/>
                  </a:srgbClr>
                </a:solidFill>
              </a:rPr>
              <a:t>Everything needs to </a:t>
            </a:r>
            <a:r>
              <a:rPr lang="en-US" sz="2800" dirty="0" smtClean="0">
                <a:ln>
                  <a:solidFill>
                    <a:schemeClr val="bg1">
                      <a:alpha val="0"/>
                    </a:schemeClr>
                  </a:solidFill>
                </a:ln>
                <a:solidFill>
                  <a:srgbClr val="595959">
                    <a:alpha val="99000"/>
                  </a:srgbClr>
                </a:solidFill>
              </a:rPr>
              <a:t>scale</a:t>
            </a:r>
            <a:endParaRPr lang="en-US" sz="2800" dirty="0">
              <a:ln>
                <a:solidFill>
                  <a:schemeClr val="bg1">
                    <a:alpha val="0"/>
                  </a:schemeClr>
                </a:solidFill>
              </a:ln>
              <a:solidFill>
                <a:srgbClr val="595959">
                  <a:alpha val="99000"/>
                </a:srgbClr>
              </a:solidFill>
            </a:endParaRPr>
          </a:p>
        </p:txBody>
      </p:sp>
      <p:sp>
        <p:nvSpPr>
          <p:cNvPr id="2" name="Title 1"/>
          <p:cNvSpPr>
            <a:spLocks noGrp="1"/>
          </p:cNvSpPr>
          <p:nvPr>
            <p:ph type="title"/>
            <p:custDataLst>
              <p:tags r:id="rId4"/>
            </p:custDataLst>
          </p:nvPr>
        </p:nvSpPr>
        <p:spPr/>
        <p:txBody>
          <a:bodyPr/>
          <a:lstStyle/>
          <a:p>
            <a:r>
              <a:rPr lang="en-US" dirty="0"/>
              <a:t>What about this?		</a:t>
            </a:r>
          </a:p>
        </p:txBody>
      </p:sp>
      <p:sp>
        <p:nvSpPr>
          <p:cNvPr id="7" name="Left-Right Arrow 6"/>
          <p:cNvSpPr/>
          <p:nvPr>
            <p:custDataLst>
              <p:tags r:id="rId5"/>
            </p:custDataLst>
          </p:nvPr>
        </p:nvSpPr>
        <p:spPr bwMode="auto">
          <a:xfrm flipH="1">
            <a:off x="4864206" y="2456853"/>
            <a:ext cx="5227584" cy="365760"/>
          </a:xfrm>
          <a:prstGeom prst="leftRightArrow">
            <a:avLst>
              <a:gd name="adj1" fmla="val 49257"/>
              <a:gd name="adj2" fmla="val 50000"/>
            </a:avLst>
          </a:prstGeom>
          <a:solidFill>
            <a:schemeClr val="tx2">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non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200" dirty="0">
              <a:ln>
                <a:solidFill>
                  <a:schemeClr val="bg1">
                    <a:alpha val="0"/>
                  </a:schemeClr>
                </a:solidFill>
              </a:ln>
              <a:solidFill>
                <a:schemeClr val="bg1"/>
              </a:solidFill>
            </a:endParaRPr>
          </a:p>
        </p:txBody>
      </p:sp>
      <p:sp>
        <p:nvSpPr>
          <p:cNvPr id="12" name="Rectangle 11"/>
          <p:cNvSpPr/>
          <p:nvPr>
            <p:custDataLst>
              <p:tags r:id="rId6"/>
            </p:custDataLst>
          </p:nvPr>
        </p:nvSpPr>
        <p:spPr bwMode="auto">
          <a:xfrm>
            <a:off x="5032214" y="4253089"/>
            <a:ext cx="2205317" cy="976949"/>
          </a:xfrm>
          <a:prstGeom prst="rect">
            <a:avLst/>
          </a:prstGeom>
          <a:solidFill>
            <a:schemeClr val="accent2"/>
          </a:solidFill>
          <a:ln w="2540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a:ln>
                <a:solidFill>
                  <a:schemeClr val="bg1">
                    <a:alpha val="0"/>
                  </a:schemeClr>
                </a:solidFill>
              </a:ln>
              <a:solidFill>
                <a:srgbClr val="595959">
                  <a:alpha val="99000"/>
                </a:srgbClr>
              </a:solidFill>
            </a:endParaRPr>
          </a:p>
        </p:txBody>
      </p:sp>
      <p:sp>
        <p:nvSpPr>
          <p:cNvPr id="13" name="Rectangle 12"/>
          <p:cNvSpPr/>
          <p:nvPr>
            <p:custDataLst>
              <p:tags r:id="rId7"/>
            </p:custDataLst>
          </p:nvPr>
        </p:nvSpPr>
        <p:spPr bwMode="auto">
          <a:xfrm>
            <a:off x="4864206" y="4106826"/>
            <a:ext cx="2205317" cy="976949"/>
          </a:xfrm>
          <a:prstGeom prst="rect">
            <a:avLst/>
          </a:prstGeom>
          <a:solidFill>
            <a:schemeClr val="accent2"/>
          </a:solidFill>
          <a:ln w="2540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000" dirty="0">
                <a:ln>
                  <a:solidFill>
                    <a:schemeClr val="bg1">
                      <a:alpha val="0"/>
                    </a:schemeClr>
                  </a:solidFill>
                </a:ln>
                <a:solidFill>
                  <a:schemeClr val="bg1">
                    <a:alpha val="99000"/>
                  </a:schemeClr>
                </a:solidFill>
              </a:rPr>
              <a:t>Worker Role</a:t>
            </a:r>
          </a:p>
        </p:txBody>
      </p:sp>
      <p:sp>
        <p:nvSpPr>
          <p:cNvPr id="15" name="Left-Right Arrow 14"/>
          <p:cNvSpPr/>
          <p:nvPr>
            <p:custDataLst>
              <p:tags r:id="rId8"/>
            </p:custDataLst>
          </p:nvPr>
        </p:nvSpPr>
        <p:spPr bwMode="auto">
          <a:xfrm flipH="1">
            <a:off x="1313555" y="5575561"/>
            <a:ext cx="8778240" cy="365760"/>
          </a:xfrm>
          <a:prstGeom prst="leftRightArrow">
            <a:avLst>
              <a:gd name="adj1" fmla="val 55556"/>
              <a:gd name="adj2" fmla="val 43750"/>
            </a:avLst>
          </a:prstGeom>
          <a:solidFill>
            <a:schemeClr val="tx2">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non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200" dirty="0">
              <a:ln>
                <a:solidFill>
                  <a:schemeClr val="bg1">
                    <a:alpha val="0"/>
                  </a:schemeClr>
                </a:solidFill>
              </a:ln>
              <a:solidFill>
                <a:schemeClr val="bg1"/>
              </a:solidFill>
            </a:endParaRPr>
          </a:p>
        </p:txBody>
      </p:sp>
      <p:sp>
        <p:nvSpPr>
          <p:cNvPr id="16" name="Left-Right Arrow 15"/>
          <p:cNvSpPr/>
          <p:nvPr>
            <p:custDataLst>
              <p:tags r:id="rId9"/>
            </p:custDataLst>
          </p:nvPr>
        </p:nvSpPr>
        <p:spPr bwMode="auto">
          <a:xfrm flipH="1">
            <a:off x="7452741" y="4027115"/>
            <a:ext cx="2639054" cy="365760"/>
          </a:xfrm>
          <a:prstGeom prst="leftRightArrow">
            <a:avLst>
              <a:gd name="adj1" fmla="val 55556"/>
              <a:gd name="adj2" fmla="val 41667"/>
            </a:avLst>
          </a:prstGeom>
          <a:solidFill>
            <a:schemeClr val="tx2">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non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200" dirty="0">
              <a:ln>
                <a:solidFill>
                  <a:schemeClr val="bg1">
                    <a:alpha val="0"/>
                  </a:schemeClr>
                </a:solidFill>
              </a:ln>
              <a:solidFill>
                <a:schemeClr val="bg1"/>
              </a:solidFill>
            </a:endParaRPr>
          </a:p>
        </p:txBody>
      </p:sp>
      <p:sp>
        <p:nvSpPr>
          <p:cNvPr id="17" name="Left-Right Arrow 16"/>
          <p:cNvSpPr/>
          <p:nvPr>
            <p:custDataLst>
              <p:tags r:id="rId10"/>
            </p:custDataLst>
          </p:nvPr>
        </p:nvSpPr>
        <p:spPr bwMode="auto">
          <a:xfrm flipH="1">
            <a:off x="7452739" y="4899220"/>
            <a:ext cx="2639056" cy="365760"/>
          </a:xfrm>
          <a:prstGeom prst="leftRightArrow">
            <a:avLst>
              <a:gd name="adj1" fmla="val 55556"/>
              <a:gd name="adj2" fmla="val 41667"/>
            </a:avLst>
          </a:prstGeom>
          <a:solidFill>
            <a:schemeClr val="tx2">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non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200" dirty="0">
              <a:ln>
                <a:solidFill>
                  <a:schemeClr val="bg1">
                    <a:alpha val="0"/>
                  </a:schemeClr>
                </a:solidFill>
              </a:ln>
              <a:solidFill>
                <a:schemeClr val="bg1"/>
              </a:solidFill>
            </a:endParaRPr>
          </a:p>
        </p:txBody>
      </p:sp>
      <p:sp>
        <p:nvSpPr>
          <p:cNvPr id="22" name="Left-Up Arrow 21"/>
          <p:cNvSpPr/>
          <p:nvPr>
            <p:custDataLst>
              <p:tags r:id="rId11"/>
            </p:custDataLst>
          </p:nvPr>
        </p:nvSpPr>
        <p:spPr bwMode="auto">
          <a:xfrm rot="10800000">
            <a:off x="6217262" y="2951755"/>
            <a:ext cx="3869835" cy="1075360"/>
          </a:xfrm>
          <a:prstGeom prst="leftUpArrow">
            <a:avLst>
              <a:gd name="adj1" fmla="val 19560"/>
              <a:gd name="adj2" fmla="val 18136"/>
              <a:gd name="adj3" fmla="val 17117"/>
            </a:avLst>
          </a:prstGeom>
          <a:solidFill>
            <a:schemeClr val="tx2">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non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200" dirty="0">
              <a:ln>
                <a:solidFill>
                  <a:schemeClr val="bg1">
                    <a:alpha val="0"/>
                  </a:schemeClr>
                </a:solidFill>
              </a:ln>
              <a:solidFill>
                <a:schemeClr val="bg1"/>
              </a:solidFill>
            </a:endParaRPr>
          </a:p>
        </p:txBody>
      </p:sp>
      <p:sp>
        <p:nvSpPr>
          <p:cNvPr id="23" name="Rectangle 22"/>
          <p:cNvSpPr/>
          <p:nvPr>
            <p:custDataLst>
              <p:tags r:id="rId12"/>
            </p:custDataLst>
          </p:nvPr>
        </p:nvSpPr>
        <p:spPr bwMode="auto">
          <a:xfrm>
            <a:off x="10183235" y="3798813"/>
            <a:ext cx="1353064" cy="976949"/>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000" dirty="0">
                <a:ln>
                  <a:solidFill>
                    <a:schemeClr val="bg1">
                      <a:alpha val="0"/>
                    </a:schemeClr>
                  </a:solidFill>
                </a:ln>
                <a:solidFill>
                  <a:schemeClr val="bg1">
                    <a:alpha val="99000"/>
                  </a:schemeClr>
                </a:solidFill>
              </a:rPr>
              <a:t>Table Storage</a:t>
            </a:r>
          </a:p>
        </p:txBody>
      </p:sp>
      <p:sp>
        <p:nvSpPr>
          <p:cNvPr id="24" name="Rectangle 23"/>
          <p:cNvSpPr/>
          <p:nvPr>
            <p:custDataLst>
              <p:tags r:id="rId13"/>
            </p:custDataLst>
          </p:nvPr>
        </p:nvSpPr>
        <p:spPr bwMode="auto">
          <a:xfrm>
            <a:off x="10183235" y="4942111"/>
            <a:ext cx="1353064" cy="1207705"/>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000" dirty="0">
                <a:ln>
                  <a:solidFill>
                    <a:schemeClr val="bg1">
                      <a:alpha val="0"/>
                    </a:schemeClr>
                  </a:solidFill>
                </a:ln>
                <a:solidFill>
                  <a:schemeClr val="bg1">
                    <a:alpha val="99000"/>
                  </a:schemeClr>
                </a:solidFill>
              </a:rPr>
              <a:t>Blob Storage</a:t>
            </a:r>
          </a:p>
        </p:txBody>
      </p:sp>
      <p:sp>
        <p:nvSpPr>
          <p:cNvPr id="25" name="Left-Up Arrow 24"/>
          <p:cNvSpPr/>
          <p:nvPr>
            <p:custDataLst>
              <p:tags r:id="rId14"/>
            </p:custDataLst>
          </p:nvPr>
        </p:nvSpPr>
        <p:spPr bwMode="auto">
          <a:xfrm rot="5400000">
            <a:off x="3577663" y="3281949"/>
            <a:ext cx="1005840" cy="1529091"/>
          </a:xfrm>
          <a:prstGeom prst="leftUpArrow">
            <a:avLst>
              <a:gd name="adj1" fmla="val 18691"/>
              <a:gd name="adj2" fmla="val 19003"/>
              <a:gd name="adj3" fmla="val 18220"/>
            </a:avLst>
          </a:prstGeom>
          <a:solidFill>
            <a:schemeClr val="tx2">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non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200" dirty="0">
              <a:ln>
                <a:solidFill>
                  <a:schemeClr val="bg1">
                    <a:alpha val="0"/>
                  </a:schemeClr>
                </a:solidFill>
              </a:ln>
              <a:solidFill>
                <a:schemeClr val="bg1"/>
              </a:solidFill>
            </a:endParaRPr>
          </a:p>
        </p:txBody>
      </p:sp>
      <p:sp>
        <p:nvSpPr>
          <p:cNvPr id="26" name="Left-Right Arrow 25"/>
          <p:cNvSpPr/>
          <p:nvPr>
            <p:custDataLst>
              <p:tags r:id="rId15"/>
            </p:custDataLst>
          </p:nvPr>
        </p:nvSpPr>
        <p:spPr bwMode="auto">
          <a:xfrm flipH="1">
            <a:off x="1097279" y="2408218"/>
            <a:ext cx="919075" cy="365760"/>
          </a:xfrm>
          <a:prstGeom prst="leftRightArrow">
            <a:avLst>
              <a:gd name="adj1" fmla="val 55556"/>
              <a:gd name="adj2" fmla="val 41667"/>
            </a:avLst>
          </a:prstGeom>
          <a:solidFill>
            <a:schemeClr val="tx2">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non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200" dirty="0">
              <a:ln>
                <a:solidFill>
                  <a:schemeClr val="bg1">
                    <a:alpha val="0"/>
                  </a:schemeClr>
                </a:solidFill>
              </a:ln>
              <a:solidFill>
                <a:schemeClr val="bg1"/>
              </a:solidFill>
            </a:endParaRPr>
          </a:p>
        </p:txBody>
      </p:sp>
      <p:sp>
        <p:nvSpPr>
          <p:cNvPr id="27" name="Rectangle 26"/>
          <p:cNvSpPr/>
          <p:nvPr>
            <p:custDataLst>
              <p:tags r:id="rId16"/>
            </p:custDataLst>
          </p:nvPr>
        </p:nvSpPr>
        <p:spPr bwMode="auto">
          <a:xfrm rot="16200000">
            <a:off x="-206337" y="2418995"/>
            <a:ext cx="2088440" cy="518793"/>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000" dirty="0">
                <a:ln>
                  <a:solidFill>
                    <a:schemeClr val="bg1">
                      <a:alpha val="0"/>
                    </a:schemeClr>
                  </a:solidFill>
                </a:ln>
                <a:solidFill>
                  <a:schemeClr val="bg1">
                    <a:alpha val="99000"/>
                  </a:schemeClr>
                </a:solidFill>
              </a:rPr>
              <a:t>Load Balancer</a:t>
            </a:r>
          </a:p>
        </p:txBody>
      </p:sp>
      <p:sp>
        <p:nvSpPr>
          <p:cNvPr id="28" name="Rounded Rectangle 27"/>
          <p:cNvSpPr/>
          <p:nvPr>
            <p:custDataLst>
              <p:tags r:id="rId17"/>
            </p:custDataLst>
          </p:nvPr>
        </p:nvSpPr>
        <p:spPr bwMode="auto">
          <a:xfrm>
            <a:off x="2880506" y="4775762"/>
            <a:ext cx="1691832" cy="448702"/>
          </a:xfrm>
          <a:prstGeom prst="roundRect">
            <a:avLst>
              <a:gd name="adj" fmla="val 50000"/>
            </a:avLst>
          </a:prstGeom>
          <a:solidFill>
            <a:schemeClr val="accent4"/>
          </a:solidFill>
          <a:ln>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000" dirty="0">
                <a:ln>
                  <a:solidFill>
                    <a:schemeClr val="bg1">
                      <a:alpha val="0"/>
                    </a:schemeClr>
                  </a:solidFill>
                </a:ln>
                <a:solidFill>
                  <a:schemeClr val="bg1">
                    <a:alpha val="99000"/>
                  </a:schemeClr>
                </a:solidFill>
              </a:rPr>
              <a:t>Q</a:t>
            </a:r>
          </a:p>
        </p:txBody>
      </p:sp>
      <p:cxnSp>
        <p:nvCxnSpPr>
          <p:cNvPr id="37" name="Elbow Connector 36"/>
          <p:cNvCxnSpPr/>
          <p:nvPr/>
        </p:nvCxnSpPr>
        <p:spPr>
          <a:xfrm rot="16200000" flipH="1">
            <a:off x="1850076" y="3967344"/>
            <a:ext cx="1608337" cy="457200"/>
          </a:xfrm>
          <a:prstGeom prst="bentConnector2">
            <a:avLst/>
          </a:prstGeom>
          <a:ln w="22225">
            <a:solidFill>
              <a:schemeClr val="bg2">
                <a:lumMod val="50000"/>
              </a:schemeClr>
            </a:solidFill>
            <a:tailEnd type="stealth"/>
          </a:ln>
        </p:spPr>
        <p:style>
          <a:lnRef idx="1">
            <a:schemeClr val="accent1"/>
          </a:lnRef>
          <a:fillRef idx="0">
            <a:schemeClr val="accent1"/>
          </a:fillRef>
          <a:effectRef idx="0">
            <a:schemeClr val="accent1"/>
          </a:effectRef>
          <a:fontRef idx="minor">
            <a:schemeClr val="tx1"/>
          </a:fontRef>
        </p:style>
      </p:cxnSp>
      <p:cxnSp>
        <p:nvCxnSpPr>
          <p:cNvPr id="39" name="Elbow Connector 38"/>
          <p:cNvCxnSpPr>
            <a:stCxn id="28" idx="3"/>
            <a:endCxn id="13" idx="1"/>
          </p:cNvCxnSpPr>
          <p:nvPr/>
        </p:nvCxnSpPr>
        <p:spPr>
          <a:xfrm flipV="1">
            <a:off x="4572338" y="4595301"/>
            <a:ext cx="291868" cy="404812"/>
          </a:xfrm>
          <a:prstGeom prst="bentConnector3">
            <a:avLst/>
          </a:prstGeom>
          <a:ln w="22225">
            <a:solidFill>
              <a:schemeClr val="bg2">
                <a:lumMod val="50000"/>
              </a:schemeClr>
            </a:solidFill>
            <a:tailEnd type="stealth"/>
          </a:ln>
        </p:spPr>
        <p:style>
          <a:lnRef idx="1">
            <a:schemeClr val="accent1"/>
          </a:lnRef>
          <a:fillRef idx="0">
            <a:schemeClr val="accent1"/>
          </a:fillRef>
          <a:effectRef idx="0">
            <a:schemeClr val="accent1"/>
          </a:effectRef>
          <a:fontRef idx="minor">
            <a:schemeClr val="tx1"/>
          </a:fontRef>
        </p:style>
      </p:cxnSp>
      <p:sp>
        <p:nvSpPr>
          <p:cNvPr id="40" name="Oval 39"/>
          <p:cNvSpPr/>
          <p:nvPr/>
        </p:nvSpPr>
        <p:spPr bwMode="auto">
          <a:xfrm>
            <a:off x="4123906" y="4775762"/>
            <a:ext cx="448702" cy="448702"/>
          </a:xfrm>
          <a:prstGeom prst="ellipse">
            <a:avLst/>
          </a:prstGeom>
          <a:solidFill>
            <a:schemeClr val="accent4"/>
          </a:solidFill>
          <a:ln w="2540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ln>
                <a:solidFill>
                  <a:schemeClr val="bg1">
                    <a:alpha val="0"/>
                  </a:schemeClr>
                </a:solidFill>
              </a:ln>
              <a:gradFill>
                <a:gsLst>
                  <a:gs pos="0">
                    <a:srgbClr val="FFFFFF"/>
                  </a:gs>
                  <a:gs pos="100000">
                    <a:srgbClr val="FFFFFF"/>
                  </a:gs>
                </a:gsLst>
                <a:lin ang="5400000" scaled="0"/>
              </a:gradFill>
            </a:endParaRPr>
          </a:p>
        </p:txBody>
      </p:sp>
      <p:grpSp>
        <p:nvGrpSpPr>
          <p:cNvPr id="32" name="Group 31"/>
          <p:cNvGrpSpPr/>
          <p:nvPr/>
        </p:nvGrpSpPr>
        <p:grpSpPr>
          <a:xfrm>
            <a:off x="2072555" y="2160545"/>
            <a:ext cx="2629846" cy="1363980"/>
            <a:chOff x="2001115" y="2160545"/>
            <a:chExt cx="2629846" cy="1363980"/>
          </a:xfrm>
        </p:grpSpPr>
        <p:sp>
          <p:nvSpPr>
            <p:cNvPr id="33" name="Rectangle 32"/>
            <p:cNvSpPr/>
            <p:nvPr>
              <p:custDataLst>
                <p:tags r:id="rId19"/>
              </p:custDataLst>
            </p:nvPr>
          </p:nvSpPr>
          <p:spPr bwMode="auto">
            <a:xfrm>
              <a:off x="2425644" y="2483125"/>
              <a:ext cx="2205317" cy="1041400"/>
            </a:xfrm>
            <a:prstGeom prst="rect">
              <a:avLst/>
            </a:prstGeom>
            <a:solidFill>
              <a:schemeClr val="accent2"/>
            </a:solidFill>
            <a:ln w="2540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a:ln>
                  <a:solidFill>
                    <a:schemeClr val="bg1">
                      <a:alpha val="0"/>
                    </a:schemeClr>
                  </a:solidFill>
                </a:ln>
                <a:solidFill>
                  <a:srgbClr val="595959">
                    <a:alpha val="99000"/>
                  </a:srgbClr>
                </a:solidFill>
              </a:endParaRPr>
            </a:p>
          </p:txBody>
        </p:sp>
        <p:sp>
          <p:nvSpPr>
            <p:cNvPr id="34" name="Rectangle 33"/>
            <p:cNvSpPr/>
            <p:nvPr>
              <p:custDataLst>
                <p:tags r:id="rId20"/>
              </p:custDataLst>
            </p:nvPr>
          </p:nvSpPr>
          <p:spPr bwMode="auto">
            <a:xfrm>
              <a:off x="2213379" y="2321835"/>
              <a:ext cx="2205317" cy="1041400"/>
            </a:xfrm>
            <a:prstGeom prst="rect">
              <a:avLst/>
            </a:prstGeom>
            <a:solidFill>
              <a:schemeClr val="accent2"/>
            </a:solidFill>
            <a:ln w="2540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a:ln>
                  <a:solidFill>
                    <a:schemeClr val="bg1">
                      <a:alpha val="0"/>
                    </a:schemeClr>
                  </a:solidFill>
                </a:ln>
                <a:solidFill>
                  <a:srgbClr val="595959">
                    <a:alpha val="99000"/>
                  </a:srgbClr>
                </a:solidFill>
              </a:endParaRPr>
            </a:p>
          </p:txBody>
        </p:sp>
        <p:sp>
          <p:nvSpPr>
            <p:cNvPr id="35" name="Rectangle 34"/>
            <p:cNvSpPr/>
            <p:nvPr>
              <p:custDataLst>
                <p:tags r:id="rId21"/>
              </p:custDataLst>
            </p:nvPr>
          </p:nvSpPr>
          <p:spPr bwMode="auto">
            <a:xfrm>
              <a:off x="2001115" y="2160545"/>
              <a:ext cx="2205317" cy="1041400"/>
            </a:xfrm>
            <a:prstGeom prst="rect">
              <a:avLst/>
            </a:prstGeom>
            <a:solidFill>
              <a:schemeClr val="accent2"/>
            </a:solidFill>
            <a:ln w="2540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000" dirty="0">
                  <a:ln>
                    <a:solidFill>
                      <a:schemeClr val="bg1">
                        <a:alpha val="0"/>
                      </a:schemeClr>
                    </a:solidFill>
                  </a:ln>
                  <a:solidFill>
                    <a:schemeClr val="bg1">
                      <a:alpha val="99000"/>
                    </a:schemeClr>
                  </a:solidFill>
                </a:rPr>
                <a:t>Web Role</a:t>
              </a:r>
            </a:p>
          </p:txBody>
        </p:sp>
      </p:grpSp>
      <p:sp>
        <p:nvSpPr>
          <p:cNvPr id="29" name="Freeform 6"/>
          <p:cNvSpPr>
            <a:spLocks noEditPoints="1"/>
          </p:cNvSpPr>
          <p:nvPr/>
        </p:nvSpPr>
        <p:spPr bwMode="auto">
          <a:xfrm>
            <a:off x="10241291" y="1563097"/>
            <a:ext cx="1167031" cy="2099374"/>
          </a:xfrm>
          <a:custGeom>
            <a:avLst/>
            <a:gdLst>
              <a:gd name="T0" fmla="*/ 482 w 966"/>
              <a:gd name="T1" fmla="*/ 2028 h 2028"/>
              <a:gd name="T2" fmla="*/ 966 w 966"/>
              <a:gd name="T3" fmla="*/ 1866 h 2028"/>
              <a:gd name="T4" fmla="*/ 966 w 966"/>
              <a:gd name="T5" fmla="*/ 162 h 2028"/>
              <a:gd name="T6" fmla="*/ 482 w 966"/>
              <a:gd name="T7" fmla="*/ 0 h 2028"/>
              <a:gd name="T8" fmla="*/ 0 w 966"/>
              <a:gd name="T9" fmla="*/ 162 h 2028"/>
              <a:gd name="T10" fmla="*/ 0 w 966"/>
              <a:gd name="T11" fmla="*/ 1866 h 2028"/>
              <a:gd name="T12" fmla="*/ 482 w 966"/>
              <a:gd name="T13" fmla="*/ 2028 h 2028"/>
              <a:gd name="T14" fmla="*/ 482 w 966"/>
              <a:gd name="T15" fmla="*/ 48 h 2028"/>
              <a:gd name="T16" fmla="*/ 890 w 966"/>
              <a:gd name="T17" fmla="*/ 159 h 2028"/>
              <a:gd name="T18" fmla="*/ 482 w 966"/>
              <a:gd name="T19" fmla="*/ 270 h 2028"/>
              <a:gd name="T20" fmla="*/ 76 w 966"/>
              <a:gd name="T21" fmla="*/ 159 h 2028"/>
              <a:gd name="T22" fmla="*/ 482 w 966"/>
              <a:gd name="T23" fmla="*/ 48 h 20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66" h="2028">
                <a:moveTo>
                  <a:pt x="482" y="2028"/>
                </a:moveTo>
                <a:cubicBezTo>
                  <a:pt x="663" y="2028"/>
                  <a:pt x="966" y="1993"/>
                  <a:pt x="966" y="1866"/>
                </a:cubicBezTo>
                <a:cubicBezTo>
                  <a:pt x="966" y="1076"/>
                  <a:pt x="966" y="162"/>
                  <a:pt x="966" y="162"/>
                </a:cubicBezTo>
                <a:cubicBezTo>
                  <a:pt x="966" y="34"/>
                  <a:pt x="663" y="0"/>
                  <a:pt x="482" y="0"/>
                </a:cubicBezTo>
                <a:cubicBezTo>
                  <a:pt x="303" y="0"/>
                  <a:pt x="0" y="34"/>
                  <a:pt x="0" y="162"/>
                </a:cubicBezTo>
                <a:cubicBezTo>
                  <a:pt x="0" y="952"/>
                  <a:pt x="0" y="1866"/>
                  <a:pt x="0" y="1866"/>
                </a:cubicBezTo>
                <a:cubicBezTo>
                  <a:pt x="0" y="1993"/>
                  <a:pt x="303" y="2028"/>
                  <a:pt x="482" y="2028"/>
                </a:cubicBezTo>
                <a:close/>
                <a:moveTo>
                  <a:pt x="482" y="48"/>
                </a:moveTo>
                <a:cubicBezTo>
                  <a:pt x="708" y="48"/>
                  <a:pt x="890" y="97"/>
                  <a:pt x="890" y="159"/>
                </a:cubicBezTo>
                <a:cubicBezTo>
                  <a:pt x="890" y="220"/>
                  <a:pt x="708" y="270"/>
                  <a:pt x="482" y="270"/>
                </a:cubicBezTo>
                <a:cubicBezTo>
                  <a:pt x="258" y="270"/>
                  <a:pt x="76" y="220"/>
                  <a:pt x="76" y="159"/>
                </a:cubicBezTo>
                <a:cubicBezTo>
                  <a:pt x="76" y="97"/>
                  <a:pt x="258" y="48"/>
                  <a:pt x="482" y="4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6" name="Rectangle 35"/>
          <p:cNvSpPr/>
          <p:nvPr>
            <p:custDataLst>
              <p:tags r:id="rId18"/>
            </p:custDataLst>
          </p:nvPr>
        </p:nvSpPr>
        <p:spPr>
          <a:xfrm>
            <a:off x="10188743" y="2344303"/>
            <a:ext cx="1231236" cy="707886"/>
          </a:xfrm>
          <a:prstGeom prst="rect">
            <a:avLst/>
          </a:prstGeom>
        </p:spPr>
        <p:txBody>
          <a:bodyPr wrap="none">
            <a:spAutoFit/>
          </a:bodyPr>
          <a:lstStyle/>
          <a:p>
            <a:pPr algn="ctr" defTabSz="914099" fontAlgn="base">
              <a:spcBef>
                <a:spcPct val="0"/>
              </a:spcBef>
              <a:spcAft>
                <a:spcPct val="0"/>
              </a:spcAft>
            </a:pPr>
            <a:r>
              <a:rPr lang="en-US" sz="2000" dirty="0" smtClean="0">
                <a:ln>
                  <a:solidFill>
                    <a:schemeClr val="bg1">
                      <a:alpha val="0"/>
                    </a:schemeClr>
                  </a:solidFill>
                </a:ln>
                <a:solidFill>
                  <a:schemeClr val="bg1">
                    <a:alpha val="99000"/>
                  </a:schemeClr>
                </a:solidFill>
              </a:rPr>
              <a:t> SQL </a:t>
            </a:r>
          </a:p>
          <a:p>
            <a:pPr algn="ctr" defTabSz="914099" fontAlgn="base">
              <a:spcBef>
                <a:spcPct val="0"/>
              </a:spcBef>
              <a:spcAft>
                <a:spcPct val="0"/>
              </a:spcAft>
            </a:pPr>
            <a:r>
              <a:rPr lang="en-US" sz="2000" dirty="0" smtClean="0">
                <a:ln>
                  <a:solidFill>
                    <a:schemeClr val="bg1">
                      <a:alpha val="0"/>
                    </a:schemeClr>
                  </a:solidFill>
                </a:ln>
                <a:solidFill>
                  <a:schemeClr val="bg1">
                    <a:alpha val="99000"/>
                  </a:schemeClr>
                </a:solidFill>
              </a:rPr>
              <a:t>Database</a:t>
            </a:r>
            <a:endParaRPr lang="en-US" sz="2000" dirty="0">
              <a:ln>
                <a:solidFill>
                  <a:schemeClr val="bg1">
                    <a:alpha val="0"/>
                  </a:schemeClr>
                </a:solidFill>
              </a:ln>
              <a:solidFill>
                <a:schemeClr val="bg1">
                  <a:alpha val="99000"/>
                </a:schemeClr>
              </a:solidFill>
            </a:endParaRPr>
          </a:p>
        </p:txBody>
      </p:sp>
    </p:spTree>
    <p:extLst>
      <p:ext uri="{BB962C8B-B14F-4D97-AF65-F5344CB8AC3E}">
        <p14:creationId xmlns:p14="http://schemas.microsoft.com/office/powerpoint/2010/main" val="233703401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0">
                                            <p:txEl>
                                              <p:pRg st="0" end="0"/>
                                            </p:txEl>
                                          </p:spTgt>
                                        </p:tgtEl>
                                        <p:attrNameLst>
                                          <p:attrName>style.visibility</p:attrName>
                                        </p:attrNameLst>
                                      </p:cBhvr>
                                      <p:to>
                                        <p:strVal val="visible"/>
                                      </p:to>
                                    </p:set>
                                    <p:animEffect transition="in" filter="fade">
                                      <p:cBhvr>
                                        <p:cTn id="7" dur="500"/>
                                        <p:tgtEl>
                                          <p:spTgt spid="3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Agenda</a:t>
            </a:r>
            <a:endParaRPr lang="en-US" dirty="0"/>
          </a:p>
        </p:txBody>
      </p:sp>
      <p:sp>
        <p:nvSpPr>
          <p:cNvPr id="5" name="Content Placeholder 4"/>
          <p:cNvSpPr>
            <a:spLocks noGrp="1"/>
          </p:cNvSpPr>
          <p:nvPr>
            <p:ph type="body" sz="quarter" idx="11"/>
          </p:nvPr>
        </p:nvSpPr>
        <p:spPr>
          <a:xfrm>
            <a:off x="3473803" y="2972712"/>
            <a:ext cx="7397397" cy="2019014"/>
          </a:xfrm>
        </p:spPr>
        <p:txBody>
          <a:bodyPr/>
          <a:lstStyle/>
          <a:p>
            <a:pPr marL="0" indent="0"/>
            <a:r>
              <a:rPr lang="en-US" sz="3200" dirty="0" smtClean="0"/>
              <a:t>Design for High Availability</a:t>
            </a:r>
          </a:p>
          <a:p>
            <a:pPr marL="0" indent="0"/>
            <a:r>
              <a:rPr lang="en-US" sz="3200" dirty="0" smtClean="0"/>
              <a:t>Design for High Scalability</a:t>
            </a:r>
          </a:p>
          <a:p>
            <a:pPr marL="0" indent="0"/>
            <a:r>
              <a:rPr lang="en-US" sz="3200" dirty="0" smtClean="0"/>
              <a:t>Design for Performance</a:t>
            </a:r>
            <a:endParaRPr lang="en-US" sz="3200" dirty="0"/>
          </a:p>
        </p:txBody>
      </p:sp>
    </p:spTree>
    <p:extLst>
      <p:ext uri="{BB962C8B-B14F-4D97-AF65-F5344CB8AC3E}">
        <p14:creationId xmlns:p14="http://schemas.microsoft.com/office/powerpoint/2010/main" val="694557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Synchronous Design Pattern</a:t>
            </a:r>
            <a:endParaRPr lang="en-US" dirty="0"/>
          </a:p>
        </p:txBody>
      </p:sp>
      <p:sp>
        <p:nvSpPr>
          <p:cNvPr id="4" name="Content Placeholder 3"/>
          <p:cNvSpPr>
            <a:spLocks noGrp="1"/>
          </p:cNvSpPr>
          <p:nvPr>
            <p:ph type="body" sz="quarter" idx="10"/>
          </p:nvPr>
        </p:nvSpPr>
        <p:spPr>
          <a:xfrm>
            <a:off x="519112" y="1443038"/>
            <a:ext cx="11149013" cy="4439677"/>
          </a:xfrm>
        </p:spPr>
        <p:txBody>
          <a:bodyPr/>
          <a:lstStyle/>
          <a:p>
            <a:pPr>
              <a:spcAft>
                <a:spcPts val="600"/>
              </a:spcAft>
            </a:pPr>
            <a:r>
              <a:rPr lang="en-IN" sz="2800" dirty="0" smtClean="0">
                <a:solidFill>
                  <a:srgbClr val="595959">
                    <a:alpha val="99000"/>
                  </a:srgbClr>
                </a:solidFill>
              </a:rPr>
              <a:t>Each thread dedicated to one outstanding request</a:t>
            </a:r>
          </a:p>
          <a:p>
            <a:pPr lvl="1"/>
            <a:r>
              <a:rPr lang="en-IN" dirty="0" smtClean="0"/>
              <a:t>Block on each step of “the work” done for each request, then respond &amp; repeat</a:t>
            </a:r>
          </a:p>
          <a:p>
            <a:endParaRPr lang="en-IN" dirty="0" smtClean="0"/>
          </a:p>
          <a:p>
            <a:endParaRPr lang="en-IN" dirty="0" smtClean="0"/>
          </a:p>
          <a:p>
            <a:endParaRPr lang="en-IN" dirty="0" smtClean="0"/>
          </a:p>
          <a:p>
            <a:pPr>
              <a:spcAft>
                <a:spcPts val="600"/>
              </a:spcAft>
            </a:pPr>
            <a:r>
              <a:rPr lang="en-IN" sz="2800" dirty="0" smtClean="0">
                <a:solidFill>
                  <a:srgbClr val="595959">
                    <a:alpha val="99000"/>
                  </a:srgbClr>
                </a:solidFill>
              </a:rPr>
              <a:t/>
            </a:r>
            <a:br>
              <a:rPr lang="en-IN" sz="2800" dirty="0" smtClean="0">
                <a:solidFill>
                  <a:srgbClr val="595959">
                    <a:alpha val="99000"/>
                  </a:srgbClr>
                </a:solidFill>
              </a:rPr>
            </a:br>
            <a:r>
              <a:rPr lang="en-IN" sz="2800" dirty="0" smtClean="0">
                <a:solidFill>
                  <a:srgbClr val="595959">
                    <a:alpha val="99000"/>
                  </a:srgbClr>
                </a:solidFill>
              </a:rPr>
              <a:t>This </a:t>
            </a:r>
            <a:r>
              <a:rPr lang="en-IN" sz="2800" dirty="0">
                <a:solidFill>
                  <a:srgbClr val="595959">
                    <a:alpha val="99000"/>
                  </a:srgbClr>
                </a:solidFill>
              </a:rPr>
              <a:t>approach scales poorly</a:t>
            </a:r>
          </a:p>
          <a:p>
            <a:pPr lvl="1"/>
            <a:r>
              <a:rPr lang="en-IN" dirty="0" smtClean="0"/>
              <a:t>Each outstanding request is stored on a thread stack</a:t>
            </a:r>
          </a:p>
          <a:p>
            <a:pPr lvl="1"/>
            <a:r>
              <a:rPr lang="en-IN" dirty="0" smtClean="0"/>
              <a:t>Threads block even when there is work to be done</a:t>
            </a:r>
          </a:p>
          <a:p>
            <a:pPr lvl="1"/>
            <a:r>
              <a:rPr lang="en-IN" dirty="0" smtClean="0"/>
              <a:t>Adding a thread enables only one additional concurrent request</a:t>
            </a:r>
            <a:endParaRPr lang="en-US" dirty="0"/>
          </a:p>
        </p:txBody>
      </p:sp>
      <p:sp>
        <p:nvSpPr>
          <p:cNvPr id="15" name="Rectangle 14"/>
          <p:cNvSpPr/>
          <p:nvPr/>
        </p:nvSpPr>
        <p:spPr bwMode="auto">
          <a:xfrm>
            <a:off x="529182" y="2378934"/>
            <a:ext cx="11138943" cy="1978973"/>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4" tIns="45703" rIns="91404" bIns="45703" numCol="1" spcCol="0" rtlCol="0" anchor="t" anchorCtr="0" compatLnSpc="1">
            <a:prstTxWarp prst="textNoShape">
              <a:avLst/>
            </a:prstTxWarp>
          </a:bodyPr>
          <a:lstStyle/>
          <a:p>
            <a:pPr defTabSz="913788" fontAlgn="base">
              <a:spcBef>
                <a:spcPts val="600"/>
              </a:spcBef>
              <a:spcAft>
                <a:spcPts val="600"/>
              </a:spcAft>
            </a:pPr>
            <a:endParaRPr lang="en-US" sz="2000" dirty="0">
              <a:solidFill>
                <a:schemeClr val="bg2">
                  <a:lumMod val="50000"/>
                  <a:alpha val="99000"/>
                </a:schemeClr>
              </a:solidFill>
            </a:endParaRPr>
          </a:p>
        </p:txBody>
      </p:sp>
      <p:sp>
        <p:nvSpPr>
          <p:cNvPr id="5" name="TextBox 4"/>
          <p:cNvSpPr txBox="1"/>
          <p:nvPr/>
        </p:nvSpPr>
        <p:spPr>
          <a:xfrm>
            <a:off x="623778" y="2791964"/>
            <a:ext cx="1586075" cy="246221"/>
          </a:xfrm>
          <a:prstGeom prst="rect">
            <a:avLst/>
          </a:prstGeom>
          <a:noFill/>
        </p:spPr>
        <p:txBody>
          <a:bodyPr wrap="none" lIns="0" tIns="0" rIns="0" bIns="0" rtlCol="0">
            <a:spAutoFit/>
          </a:bodyPr>
          <a:lstStyle/>
          <a:p>
            <a:pPr marR="0" lvl="0" fontAlgn="auto">
              <a:spcBef>
                <a:spcPts val="1200"/>
              </a:spcBef>
              <a:buClrTx/>
              <a:buSzPct val="80000"/>
              <a:tabLst/>
              <a:defRPr/>
            </a:pPr>
            <a:r>
              <a:rPr lang="en-US" sz="1600" dirty="0">
                <a:ln>
                  <a:solidFill>
                    <a:schemeClr val="bg1">
                      <a:alpha val="0"/>
                    </a:schemeClr>
                  </a:solidFill>
                </a:ln>
                <a:gradFill>
                  <a:gsLst>
                    <a:gs pos="0">
                      <a:srgbClr val="595959"/>
                    </a:gs>
                    <a:gs pos="86000">
                      <a:srgbClr val="595959"/>
                    </a:gs>
                  </a:gsLst>
                  <a:lin ang="5400000" scaled="0"/>
                </a:gradFill>
              </a:rPr>
              <a:t>Client Request #1</a:t>
            </a:r>
          </a:p>
        </p:txBody>
      </p:sp>
      <p:sp>
        <p:nvSpPr>
          <p:cNvPr id="6" name="Rectangle 5"/>
          <p:cNvSpPr/>
          <p:nvPr/>
        </p:nvSpPr>
        <p:spPr>
          <a:xfrm>
            <a:off x="3011862" y="2547598"/>
            <a:ext cx="2680138" cy="1607431"/>
          </a:xfrm>
          <a:prstGeom prst="rect">
            <a:avLst/>
          </a:prstGeom>
          <a:solidFill>
            <a:schemeClr val="accent2">
              <a:lumMod val="20000"/>
              <a:lumOff val="80000"/>
            </a:schemeClr>
          </a:solidFill>
          <a:ln w="9525" cap="flat" cmpd="sng" algn="ctr">
            <a:noFill/>
            <a:prstDash val="solid"/>
          </a:ln>
          <a:effectLst/>
        </p:spPr>
        <p:txBody>
          <a:bodyPr rtlCol="0" anchor="t" anchorCtr="0"/>
          <a:lstStyle/>
          <a:p>
            <a:pPr algn="ctr">
              <a:spcBef>
                <a:spcPts val="1200"/>
              </a:spcBef>
              <a:buSzPct val="80000"/>
            </a:pPr>
            <a:r>
              <a:rPr lang="en-US" sz="1600" dirty="0">
                <a:ln>
                  <a:solidFill>
                    <a:schemeClr val="bg1">
                      <a:alpha val="0"/>
                    </a:schemeClr>
                  </a:solidFill>
                </a:ln>
                <a:gradFill>
                  <a:gsLst>
                    <a:gs pos="0">
                      <a:srgbClr val="595959"/>
                    </a:gs>
                    <a:gs pos="86000">
                      <a:srgbClr val="595959"/>
                    </a:gs>
                  </a:gsLst>
                  <a:lin ang="5400000" scaled="0"/>
                </a:gradFill>
              </a:rPr>
              <a:t>Web App Front End</a:t>
            </a:r>
          </a:p>
        </p:txBody>
      </p:sp>
      <p:sp>
        <p:nvSpPr>
          <p:cNvPr id="8" name="Rectangle 7"/>
          <p:cNvSpPr/>
          <p:nvPr/>
        </p:nvSpPr>
        <p:spPr>
          <a:xfrm>
            <a:off x="9849550" y="2547598"/>
            <a:ext cx="1638241" cy="457200"/>
          </a:xfrm>
          <a:prstGeom prst="rect">
            <a:avLst/>
          </a:prstGeom>
          <a:solidFill>
            <a:schemeClr val="accent2"/>
          </a:solidFill>
          <a:ln w="9525" cap="flat" cmpd="sng" algn="ctr">
            <a:noFill/>
            <a:prstDash val="solid"/>
          </a:ln>
          <a:effectLst/>
        </p:spPr>
        <p:txBody>
          <a:bodyPr lIns="0" rIns="0" rtlCol="0" anchor="ctr"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defTabSz="1218936"/>
            <a:r>
              <a:rPr lang="en-US" sz="1600" dirty="0">
                <a:ln>
                  <a:solidFill>
                    <a:schemeClr val="bg1">
                      <a:alpha val="0"/>
                    </a:schemeClr>
                  </a:solidFill>
                </a:ln>
                <a:solidFill>
                  <a:schemeClr val="bg1">
                    <a:alpha val="99000"/>
                  </a:schemeClr>
                </a:solidFill>
                <a:ea typeface="Segoe UI" pitchFamily="34" charset="0"/>
                <a:cs typeface="Segoe UI" pitchFamily="34" charset="0"/>
              </a:rPr>
              <a:t>SQL Azure</a:t>
            </a:r>
          </a:p>
        </p:txBody>
      </p:sp>
      <p:sp>
        <p:nvSpPr>
          <p:cNvPr id="9" name="Rectangle 8"/>
          <p:cNvSpPr/>
          <p:nvPr/>
        </p:nvSpPr>
        <p:spPr>
          <a:xfrm>
            <a:off x="9849550" y="3697829"/>
            <a:ext cx="1638241" cy="457200"/>
          </a:xfrm>
          <a:prstGeom prst="rect">
            <a:avLst/>
          </a:prstGeom>
          <a:solidFill>
            <a:schemeClr val="accent2"/>
          </a:solidFill>
          <a:ln w="9525" cap="flat" cmpd="sng" algn="ctr">
            <a:noFill/>
            <a:prstDash val="solid"/>
          </a:ln>
          <a:effectLst/>
        </p:spPr>
        <p:txBody>
          <a:bodyPr lIns="0" rIns="0" rtlCol="0" anchor="ctr"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defTabSz="1218936"/>
            <a:r>
              <a:rPr lang="en-US" sz="1600" dirty="0">
                <a:ln>
                  <a:solidFill>
                    <a:schemeClr val="bg1">
                      <a:alpha val="0"/>
                    </a:schemeClr>
                  </a:solidFill>
                </a:ln>
                <a:solidFill>
                  <a:schemeClr val="bg1">
                    <a:alpha val="99000"/>
                  </a:schemeClr>
                </a:solidFill>
                <a:ea typeface="Segoe UI" pitchFamily="34" charset="0"/>
                <a:cs typeface="Segoe UI" pitchFamily="34" charset="0"/>
              </a:rPr>
              <a:t>WA Storage</a:t>
            </a:r>
          </a:p>
        </p:txBody>
      </p:sp>
      <p:sp>
        <p:nvSpPr>
          <p:cNvPr id="7" name="Rectangle 6"/>
          <p:cNvSpPr/>
          <p:nvPr/>
        </p:nvSpPr>
        <p:spPr>
          <a:xfrm>
            <a:off x="8667136" y="3122713"/>
            <a:ext cx="1638241" cy="457200"/>
          </a:xfrm>
          <a:prstGeom prst="rect">
            <a:avLst/>
          </a:prstGeom>
          <a:solidFill>
            <a:schemeClr val="accent2"/>
          </a:solidFill>
          <a:ln w="9525" cap="flat" cmpd="sng" algn="ctr">
            <a:noFill/>
            <a:prstDash val="solid"/>
          </a:ln>
          <a:effectLst/>
        </p:spPr>
        <p:txBody>
          <a:bodyPr lIns="0" rIns="0" rtlCol="0" anchor="ctr"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defTabSz="1218936"/>
            <a:r>
              <a:rPr lang="en-US" sz="1600" dirty="0">
                <a:ln>
                  <a:solidFill>
                    <a:schemeClr val="bg1">
                      <a:alpha val="0"/>
                    </a:schemeClr>
                  </a:solidFill>
                </a:ln>
                <a:solidFill>
                  <a:schemeClr val="bg1">
                    <a:alpha val="99000"/>
                  </a:schemeClr>
                </a:solidFill>
                <a:ea typeface="Segoe UI" pitchFamily="34" charset="0"/>
                <a:cs typeface="Segoe UI" pitchFamily="34" charset="0"/>
              </a:rPr>
              <a:t>Middle Tier</a:t>
            </a:r>
          </a:p>
        </p:txBody>
      </p:sp>
      <p:sp>
        <p:nvSpPr>
          <p:cNvPr id="10" name="TextBox 9"/>
          <p:cNvSpPr txBox="1"/>
          <p:nvPr/>
        </p:nvSpPr>
        <p:spPr>
          <a:xfrm>
            <a:off x="623778" y="3297834"/>
            <a:ext cx="1723933" cy="246221"/>
          </a:xfrm>
          <a:prstGeom prst="rect">
            <a:avLst/>
          </a:prstGeom>
          <a:noFill/>
        </p:spPr>
        <p:txBody>
          <a:bodyPr wrap="none" lIns="0" tIns="0" rIns="0" bIns="0" rtlCol="0">
            <a:spAutoFit/>
          </a:bodyPr>
          <a:lstStyle/>
          <a:p>
            <a:pPr marR="0" lvl="0" fontAlgn="auto">
              <a:spcBef>
                <a:spcPts val="1200"/>
              </a:spcBef>
              <a:buClrTx/>
              <a:buSzPct val="80000"/>
              <a:tabLst/>
              <a:defRPr/>
            </a:pPr>
            <a:r>
              <a:rPr lang="en-US" sz="1600" dirty="0">
                <a:ln>
                  <a:solidFill>
                    <a:schemeClr val="bg1">
                      <a:alpha val="0"/>
                    </a:schemeClr>
                  </a:solidFill>
                </a:ln>
                <a:gradFill>
                  <a:gsLst>
                    <a:gs pos="0">
                      <a:srgbClr val="595959"/>
                    </a:gs>
                    <a:gs pos="86000">
                      <a:srgbClr val="595959"/>
                    </a:gs>
                  </a:gsLst>
                  <a:lin ang="5400000" scaled="0"/>
                </a:gradFill>
              </a:rPr>
              <a:t>Client Response #1</a:t>
            </a:r>
          </a:p>
        </p:txBody>
      </p:sp>
      <p:sp>
        <p:nvSpPr>
          <p:cNvPr id="11" name="TextBox 10"/>
          <p:cNvSpPr txBox="1"/>
          <p:nvPr/>
        </p:nvSpPr>
        <p:spPr>
          <a:xfrm>
            <a:off x="623778" y="3908808"/>
            <a:ext cx="1586075" cy="246221"/>
          </a:xfrm>
          <a:prstGeom prst="rect">
            <a:avLst/>
          </a:prstGeom>
          <a:noFill/>
        </p:spPr>
        <p:txBody>
          <a:bodyPr wrap="none" lIns="0" tIns="0" rIns="0" bIns="0" rtlCol="0">
            <a:spAutoFit/>
          </a:bodyPr>
          <a:lstStyle/>
          <a:p>
            <a:pPr marR="0" lvl="0" fontAlgn="auto">
              <a:spcBef>
                <a:spcPts val="1200"/>
              </a:spcBef>
              <a:buClrTx/>
              <a:buSzPct val="80000"/>
              <a:tabLst/>
              <a:defRPr/>
            </a:pPr>
            <a:r>
              <a:rPr lang="en-US" sz="1600" dirty="0">
                <a:ln>
                  <a:solidFill>
                    <a:schemeClr val="bg1">
                      <a:alpha val="0"/>
                    </a:schemeClr>
                  </a:solidFill>
                </a:ln>
                <a:gradFill>
                  <a:gsLst>
                    <a:gs pos="0">
                      <a:srgbClr val="595959"/>
                    </a:gs>
                    <a:gs pos="86000">
                      <a:srgbClr val="595959"/>
                    </a:gs>
                  </a:gsLst>
                  <a:lin ang="5400000" scaled="0"/>
                </a:gradFill>
              </a:rPr>
              <a:t>Client </a:t>
            </a:r>
            <a:r>
              <a:rPr lang="en-US" sz="1600" dirty="0" smtClean="0">
                <a:ln>
                  <a:solidFill>
                    <a:schemeClr val="bg1">
                      <a:alpha val="0"/>
                    </a:schemeClr>
                  </a:solidFill>
                </a:ln>
                <a:gradFill>
                  <a:gsLst>
                    <a:gs pos="0">
                      <a:srgbClr val="595959"/>
                    </a:gs>
                    <a:gs pos="86000">
                      <a:srgbClr val="595959"/>
                    </a:gs>
                  </a:gsLst>
                  <a:lin ang="5400000" scaled="0"/>
                </a:gradFill>
              </a:rPr>
              <a:t>Request #2</a:t>
            </a:r>
            <a:endParaRPr lang="en-US" sz="1600" dirty="0">
              <a:ln>
                <a:solidFill>
                  <a:schemeClr val="bg1">
                    <a:alpha val="0"/>
                  </a:schemeClr>
                </a:solidFill>
              </a:ln>
              <a:gradFill>
                <a:gsLst>
                  <a:gs pos="0">
                    <a:srgbClr val="595959"/>
                  </a:gs>
                  <a:gs pos="86000">
                    <a:srgbClr val="595959"/>
                  </a:gs>
                </a:gsLst>
                <a:lin ang="5400000" scaled="0"/>
              </a:gradFill>
            </a:endParaRPr>
          </a:p>
        </p:txBody>
      </p:sp>
      <p:sp>
        <p:nvSpPr>
          <p:cNvPr id="12" name="TextBox 11"/>
          <p:cNvSpPr txBox="1"/>
          <p:nvPr/>
        </p:nvSpPr>
        <p:spPr>
          <a:xfrm>
            <a:off x="6184455" y="2670708"/>
            <a:ext cx="1375441" cy="246221"/>
          </a:xfrm>
          <a:prstGeom prst="rect">
            <a:avLst/>
          </a:prstGeom>
          <a:noFill/>
        </p:spPr>
        <p:txBody>
          <a:bodyPr wrap="none" lIns="0" tIns="0" rIns="0" bIns="0" rtlCol="0">
            <a:spAutoFit/>
          </a:bodyPr>
          <a:lstStyle/>
          <a:p>
            <a:pPr marR="0" lvl="0" fontAlgn="auto">
              <a:spcBef>
                <a:spcPts val="1200"/>
              </a:spcBef>
              <a:buClrTx/>
              <a:buSzPct val="80000"/>
              <a:tabLst/>
              <a:defRPr/>
            </a:pPr>
            <a:r>
              <a:rPr lang="en-US" sz="1600" dirty="0">
                <a:ln>
                  <a:solidFill>
                    <a:schemeClr val="bg1">
                      <a:alpha val="0"/>
                    </a:schemeClr>
                  </a:solidFill>
                </a:ln>
                <a:gradFill>
                  <a:gsLst>
                    <a:gs pos="0">
                      <a:srgbClr val="595959"/>
                    </a:gs>
                    <a:gs pos="86000">
                      <a:srgbClr val="595959"/>
                    </a:gs>
                  </a:gsLst>
                  <a:lin ang="5400000" scaled="0"/>
                </a:gradFill>
              </a:rPr>
              <a:t>“The  Work” #1</a:t>
            </a:r>
          </a:p>
        </p:txBody>
      </p:sp>
      <p:sp>
        <p:nvSpPr>
          <p:cNvPr id="13" name="TextBox 12"/>
          <p:cNvSpPr txBox="1"/>
          <p:nvPr/>
        </p:nvSpPr>
        <p:spPr>
          <a:xfrm>
            <a:off x="6184455" y="3289576"/>
            <a:ext cx="1150058" cy="246221"/>
          </a:xfrm>
          <a:prstGeom prst="rect">
            <a:avLst/>
          </a:prstGeom>
          <a:noFill/>
        </p:spPr>
        <p:txBody>
          <a:bodyPr wrap="none" lIns="0" tIns="0" rIns="0" bIns="0" rtlCol="0">
            <a:spAutoFit/>
          </a:bodyPr>
          <a:lstStyle/>
          <a:p>
            <a:pPr marR="0" lvl="0" fontAlgn="auto">
              <a:spcBef>
                <a:spcPts val="1200"/>
              </a:spcBef>
              <a:buClrTx/>
              <a:buSzPct val="80000"/>
              <a:tabLst/>
              <a:defRPr/>
            </a:pPr>
            <a:r>
              <a:rPr lang="en-US" sz="1600" dirty="0">
                <a:ln>
                  <a:solidFill>
                    <a:schemeClr val="bg1">
                      <a:alpha val="0"/>
                    </a:schemeClr>
                  </a:solidFill>
                </a:ln>
                <a:gradFill>
                  <a:gsLst>
                    <a:gs pos="0">
                      <a:srgbClr val="595959"/>
                    </a:gs>
                    <a:gs pos="86000">
                      <a:srgbClr val="595959"/>
                    </a:gs>
                  </a:gsLst>
                  <a:lin ang="5400000" scaled="0"/>
                </a:gradFill>
              </a:rPr>
              <a:t>Response #1</a:t>
            </a:r>
          </a:p>
        </p:txBody>
      </p:sp>
      <p:sp>
        <p:nvSpPr>
          <p:cNvPr id="14" name="TextBox 13"/>
          <p:cNvSpPr txBox="1"/>
          <p:nvPr/>
        </p:nvSpPr>
        <p:spPr>
          <a:xfrm>
            <a:off x="6184455" y="3956106"/>
            <a:ext cx="1236429" cy="246221"/>
          </a:xfrm>
          <a:prstGeom prst="rect">
            <a:avLst/>
          </a:prstGeom>
          <a:noFill/>
        </p:spPr>
        <p:txBody>
          <a:bodyPr wrap="none" lIns="0" tIns="0" rIns="0" bIns="0" rtlCol="0">
            <a:spAutoFit/>
          </a:bodyPr>
          <a:lstStyle/>
          <a:p>
            <a:pPr marR="0" lvl="0" fontAlgn="auto">
              <a:spcBef>
                <a:spcPts val="1200"/>
              </a:spcBef>
              <a:buClrTx/>
              <a:buSzPct val="80000"/>
              <a:tabLst/>
              <a:defRPr/>
            </a:pPr>
            <a:r>
              <a:rPr lang="en-US" sz="1600" dirty="0">
                <a:ln>
                  <a:solidFill>
                    <a:schemeClr val="bg1">
                      <a:alpha val="0"/>
                    </a:schemeClr>
                  </a:solidFill>
                </a:ln>
                <a:gradFill>
                  <a:gsLst>
                    <a:gs pos="0">
                      <a:srgbClr val="595959"/>
                    </a:gs>
                    <a:gs pos="86000">
                      <a:srgbClr val="595959"/>
                    </a:gs>
                  </a:gsLst>
                  <a:lin ang="5400000" scaled="0"/>
                </a:gradFill>
              </a:rPr>
              <a:t>Time passes…</a:t>
            </a:r>
          </a:p>
        </p:txBody>
      </p:sp>
      <p:sp>
        <p:nvSpPr>
          <p:cNvPr id="16" name="Oval 15"/>
          <p:cNvSpPr/>
          <p:nvPr/>
        </p:nvSpPr>
        <p:spPr bwMode="auto">
          <a:xfrm>
            <a:off x="3275012" y="2988664"/>
            <a:ext cx="320040" cy="316468"/>
          </a:xfrm>
          <a:prstGeom prst="ellipse">
            <a:avLst/>
          </a:prstGeom>
          <a:solidFill>
            <a:schemeClr val="accent2"/>
          </a:solidFill>
          <a:ln>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7" name="Oval 16"/>
          <p:cNvSpPr/>
          <p:nvPr/>
        </p:nvSpPr>
        <p:spPr bwMode="auto">
          <a:xfrm>
            <a:off x="5072281" y="2988664"/>
            <a:ext cx="320040" cy="316468"/>
          </a:xfrm>
          <a:prstGeom prst="ellipse">
            <a:avLst/>
          </a:prstGeom>
          <a:solidFill>
            <a:schemeClr val="accent2"/>
          </a:solidFill>
          <a:ln>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cxnSp>
        <p:nvCxnSpPr>
          <p:cNvPr id="18" name="Straight Arrow Connector 17"/>
          <p:cNvCxnSpPr/>
          <p:nvPr/>
        </p:nvCxnSpPr>
        <p:spPr bwMode="auto">
          <a:xfrm>
            <a:off x="5392321" y="3122713"/>
            <a:ext cx="3274815" cy="0"/>
          </a:xfrm>
          <a:prstGeom prst="straightConnector1">
            <a:avLst/>
          </a:prstGeom>
          <a:ln w="25400">
            <a:solidFill>
              <a:schemeClr val="bg1">
                <a:lumMod val="50000"/>
              </a:schemeClr>
            </a:solidFill>
            <a:headEnd type="none" w="med" len="med"/>
            <a:tailEnd type="triangle"/>
          </a:ln>
          <a:effectLst/>
        </p:spPr>
        <p:style>
          <a:lnRef idx="3">
            <a:schemeClr val="accent3"/>
          </a:lnRef>
          <a:fillRef idx="0">
            <a:schemeClr val="accent3"/>
          </a:fillRef>
          <a:effectRef idx="2">
            <a:schemeClr val="accent3"/>
          </a:effectRef>
          <a:fontRef idx="minor">
            <a:schemeClr val="tx1"/>
          </a:fontRef>
        </p:style>
      </p:cxnSp>
      <p:cxnSp>
        <p:nvCxnSpPr>
          <p:cNvPr id="21" name="Straight Arrow Connector 20"/>
          <p:cNvCxnSpPr/>
          <p:nvPr/>
        </p:nvCxnSpPr>
        <p:spPr bwMode="auto">
          <a:xfrm>
            <a:off x="677917" y="3122713"/>
            <a:ext cx="2612138" cy="0"/>
          </a:xfrm>
          <a:prstGeom prst="straightConnector1">
            <a:avLst/>
          </a:prstGeom>
          <a:ln w="25400">
            <a:solidFill>
              <a:schemeClr val="bg1">
                <a:lumMod val="50000"/>
              </a:schemeClr>
            </a:solidFill>
            <a:headEnd type="none" w="med" len="med"/>
            <a:tailEnd type="triangle"/>
          </a:ln>
          <a:effectLst/>
        </p:spPr>
        <p:style>
          <a:lnRef idx="3">
            <a:schemeClr val="accent3"/>
          </a:lnRef>
          <a:fillRef idx="0">
            <a:schemeClr val="accent3"/>
          </a:fillRef>
          <a:effectRef idx="2">
            <a:schemeClr val="accent3"/>
          </a:effectRef>
          <a:fontRef idx="minor">
            <a:schemeClr val="tx1"/>
          </a:fontRef>
        </p:style>
      </p:cxnSp>
      <p:cxnSp>
        <p:nvCxnSpPr>
          <p:cNvPr id="23" name="Straight Arrow Connector 22"/>
          <p:cNvCxnSpPr/>
          <p:nvPr/>
        </p:nvCxnSpPr>
        <p:spPr bwMode="auto">
          <a:xfrm>
            <a:off x="677917" y="3266302"/>
            <a:ext cx="2612138" cy="0"/>
          </a:xfrm>
          <a:prstGeom prst="straightConnector1">
            <a:avLst/>
          </a:prstGeom>
          <a:ln w="25400">
            <a:solidFill>
              <a:schemeClr val="accent4"/>
            </a:solidFill>
            <a:headEnd type="triangle" w="med" len="med"/>
            <a:tailEnd type="none"/>
          </a:ln>
          <a:effectLst/>
        </p:spPr>
        <p:style>
          <a:lnRef idx="3">
            <a:schemeClr val="accent3"/>
          </a:lnRef>
          <a:fillRef idx="0">
            <a:schemeClr val="accent3"/>
          </a:fillRef>
          <a:effectRef idx="2">
            <a:schemeClr val="accent3"/>
          </a:effectRef>
          <a:fontRef idx="minor">
            <a:schemeClr val="tx1"/>
          </a:fontRef>
        </p:style>
      </p:cxnSp>
      <p:cxnSp>
        <p:nvCxnSpPr>
          <p:cNvPr id="24" name="Straight Arrow Connector 23"/>
          <p:cNvCxnSpPr/>
          <p:nvPr/>
        </p:nvCxnSpPr>
        <p:spPr bwMode="auto">
          <a:xfrm>
            <a:off x="677917" y="3886532"/>
            <a:ext cx="2612138" cy="0"/>
          </a:xfrm>
          <a:prstGeom prst="straightConnector1">
            <a:avLst/>
          </a:prstGeom>
          <a:ln w="25400">
            <a:solidFill>
              <a:schemeClr val="accent4">
                <a:lumMod val="75000"/>
              </a:schemeClr>
            </a:solidFill>
            <a:headEnd type="none" w="med" len="med"/>
            <a:tailEnd type="triangle"/>
          </a:ln>
          <a:effectLst/>
        </p:spPr>
        <p:style>
          <a:lnRef idx="3">
            <a:schemeClr val="accent3"/>
          </a:lnRef>
          <a:fillRef idx="0">
            <a:schemeClr val="accent3"/>
          </a:fillRef>
          <a:effectRef idx="2">
            <a:schemeClr val="accent3"/>
          </a:effectRef>
          <a:fontRef idx="minor">
            <a:schemeClr val="tx1"/>
          </a:fontRef>
        </p:style>
      </p:cxnSp>
      <p:cxnSp>
        <p:nvCxnSpPr>
          <p:cNvPr id="25" name="Straight Arrow Connector 24"/>
          <p:cNvCxnSpPr>
            <a:stCxn id="17" idx="5"/>
            <a:endCxn id="7" idx="1"/>
          </p:cNvCxnSpPr>
          <p:nvPr/>
        </p:nvCxnSpPr>
        <p:spPr bwMode="auto">
          <a:xfrm>
            <a:off x="5345452" y="3258786"/>
            <a:ext cx="3321684" cy="0"/>
          </a:xfrm>
          <a:prstGeom prst="straightConnector1">
            <a:avLst/>
          </a:prstGeom>
          <a:ln w="25400">
            <a:solidFill>
              <a:schemeClr val="accent4"/>
            </a:solidFill>
            <a:headEnd type="triangle" w="med" len="med"/>
            <a:tailEnd type="none"/>
          </a:ln>
          <a:effectLst/>
        </p:spPr>
        <p:style>
          <a:lnRef idx="3">
            <a:schemeClr val="accent3"/>
          </a:lnRef>
          <a:fillRef idx="0">
            <a:schemeClr val="accent3"/>
          </a:fillRef>
          <a:effectRef idx="2">
            <a:schemeClr val="accent3"/>
          </a:effectRef>
          <a:fontRef idx="minor">
            <a:schemeClr val="tx1"/>
          </a:fontRef>
        </p:style>
      </p:cxnSp>
      <p:sp>
        <p:nvSpPr>
          <p:cNvPr id="28" name="TextBox 27"/>
          <p:cNvSpPr txBox="1"/>
          <p:nvPr/>
        </p:nvSpPr>
        <p:spPr>
          <a:xfrm>
            <a:off x="3115371" y="3333692"/>
            <a:ext cx="624082" cy="246221"/>
          </a:xfrm>
          <a:prstGeom prst="rect">
            <a:avLst/>
          </a:prstGeom>
          <a:noFill/>
        </p:spPr>
        <p:txBody>
          <a:bodyPr wrap="none" lIns="0" tIns="0" rIns="0" bIns="0" rtlCol="0">
            <a:spAutoFit/>
          </a:bodyPr>
          <a:lstStyle/>
          <a:p>
            <a:pPr marR="0" lvl="0" fontAlgn="auto">
              <a:spcBef>
                <a:spcPts val="1200"/>
              </a:spcBef>
              <a:buClrTx/>
              <a:buSzPct val="80000"/>
              <a:tabLst/>
              <a:defRPr/>
            </a:pPr>
            <a:r>
              <a:rPr lang="en-US" sz="1600" dirty="0">
                <a:ln>
                  <a:solidFill>
                    <a:schemeClr val="bg1">
                      <a:alpha val="0"/>
                    </a:schemeClr>
                  </a:solidFill>
                </a:ln>
                <a:gradFill>
                  <a:gsLst>
                    <a:gs pos="0">
                      <a:srgbClr val="595959"/>
                    </a:gs>
                    <a:gs pos="86000">
                      <a:srgbClr val="595959"/>
                    </a:gs>
                  </a:gsLst>
                  <a:lin ang="5400000" scaled="0"/>
                </a:gradFill>
              </a:rPr>
              <a:t>Thread</a:t>
            </a:r>
          </a:p>
        </p:txBody>
      </p:sp>
      <p:sp>
        <p:nvSpPr>
          <p:cNvPr id="29" name="TextBox 28"/>
          <p:cNvSpPr txBox="1"/>
          <p:nvPr/>
        </p:nvSpPr>
        <p:spPr>
          <a:xfrm>
            <a:off x="4912640" y="3333692"/>
            <a:ext cx="624082" cy="246221"/>
          </a:xfrm>
          <a:prstGeom prst="rect">
            <a:avLst/>
          </a:prstGeom>
          <a:noFill/>
        </p:spPr>
        <p:txBody>
          <a:bodyPr wrap="none" lIns="0" tIns="0" rIns="0" bIns="0" rtlCol="0">
            <a:spAutoFit/>
          </a:bodyPr>
          <a:lstStyle/>
          <a:p>
            <a:pPr marR="0" lvl="0" fontAlgn="auto">
              <a:spcBef>
                <a:spcPts val="1200"/>
              </a:spcBef>
              <a:buClrTx/>
              <a:buSzPct val="80000"/>
              <a:tabLst/>
              <a:defRPr/>
            </a:pPr>
            <a:r>
              <a:rPr lang="en-US" sz="1600" dirty="0">
                <a:ln>
                  <a:solidFill>
                    <a:schemeClr val="bg1">
                      <a:alpha val="0"/>
                    </a:schemeClr>
                  </a:solidFill>
                </a:ln>
                <a:gradFill>
                  <a:gsLst>
                    <a:gs pos="0">
                      <a:srgbClr val="595959"/>
                    </a:gs>
                    <a:gs pos="86000">
                      <a:srgbClr val="595959"/>
                    </a:gs>
                  </a:gsLst>
                  <a:lin ang="5400000" scaled="0"/>
                </a:gradFill>
              </a:rPr>
              <a:t>Thread</a:t>
            </a:r>
          </a:p>
        </p:txBody>
      </p:sp>
      <p:sp>
        <p:nvSpPr>
          <p:cNvPr id="30" name="TextBox 29"/>
          <p:cNvSpPr txBox="1"/>
          <p:nvPr/>
        </p:nvSpPr>
        <p:spPr>
          <a:xfrm>
            <a:off x="3427412" y="3763421"/>
            <a:ext cx="843564" cy="246221"/>
          </a:xfrm>
          <a:prstGeom prst="rect">
            <a:avLst/>
          </a:prstGeom>
          <a:noFill/>
        </p:spPr>
        <p:txBody>
          <a:bodyPr wrap="none" lIns="0" tIns="0" rIns="0" bIns="0" rtlCol="0">
            <a:spAutoFit/>
          </a:bodyPr>
          <a:lstStyle/>
          <a:p>
            <a:pPr marR="0" lvl="0" fontAlgn="auto">
              <a:spcBef>
                <a:spcPts val="1200"/>
              </a:spcBef>
              <a:buClrTx/>
              <a:buSzPct val="80000"/>
              <a:tabLst/>
              <a:defRPr/>
            </a:pPr>
            <a:r>
              <a:rPr lang="en-US" sz="1600" dirty="0">
                <a:ln>
                  <a:solidFill>
                    <a:schemeClr val="bg1">
                      <a:alpha val="0"/>
                    </a:schemeClr>
                  </a:solidFill>
                </a:ln>
                <a:solidFill>
                  <a:srgbClr val="FF0000"/>
                </a:solidFill>
              </a:rPr>
              <a:t>Waiting…</a:t>
            </a:r>
          </a:p>
        </p:txBody>
      </p:sp>
      <p:sp>
        <p:nvSpPr>
          <p:cNvPr id="31" name="TextBox 30"/>
          <p:cNvSpPr txBox="1"/>
          <p:nvPr/>
        </p:nvSpPr>
        <p:spPr>
          <a:xfrm>
            <a:off x="4912640" y="3579913"/>
            <a:ext cx="573875" cy="246221"/>
          </a:xfrm>
          <a:prstGeom prst="rect">
            <a:avLst/>
          </a:prstGeom>
          <a:noFill/>
        </p:spPr>
        <p:txBody>
          <a:bodyPr wrap="none" lIns="0" tIns="0" rIns="0" bIns="0" rtlCol="0">
            <a:spAutoFit/>
          </a:bodyPr>
          <a:lstStyle/>
          <a:p>
            <a:pPr marR="0" lvl="0" fontAlgn="auto">
              <a:spcBef>
                <a:spcPts val="1200"/>
              </a:spcBef>
              <a:buClrTx/>
              <a:buSzPct val="80000"/>
              <a:tabLst/>
              <a:defRPr/>
            </a:pPr>
            <a:r>
              <a:rPr lang="en-US" sz="1600" dirty="0">
                <a:ln>
                  <a:solidFill>
                    <a:schemeClr val="bg1">
                      <a:alpha val="0"/>
                    </a:schemeClr>
                  </a:solidFill>
                </a:ln>
                <a:solidFill>
                  <a:srgbClr val="FF0000"/>
                </a:solidFill>
              </a:rPr>
              <a:t>blocks</a:t>
            </a:r>
          </a:p>
        </p:txBody>
      </p:sp>
      <p:pic>
        <p:nvPicPr>
          <p:cNvPr id="32" name="Picture 39" descr="C:\Users\sakuu\Documents\Ballmer WPC\PNGS\Timer.png"/>
          <p:cNvPicPr>
            <a:picLocks noChangeAspect="1" noChangeArrowheads="1"/>
          </p:cNvPicPr>
          <p:nvPr/>
        </p:nvPicPr>
        <p:blipFill>
          <a:blip r:embed="rId2" cstate="print">
            <a:duotone>
              <a:prstClr val="black"/>
              <a:schemeClr val="accent5">
                <a:tint val="45000"/>
                <a:satMod val="400000"/>
              </a:schemeClr>
            </a:duotone>
            <a:extLst>
              <a:ext uri="{28A0092B-C50C-407E-A947-70E740481C1C}">
                <a14:useLocalDpi xmlns:a14="http://schemas.microsoft.com/office/drawing/2010/main" val="0"/>
              </a:ext>
            </a:extLst>
          </a:blip>
          <a:srcRect/>
          <a:stretch>
            <a:fillRect/>
          </a:stretch>
        </p:blipFill>
        <p:spPr bwMode="black">
          <a:xfrm>
            <a:off x="6673850" y="3579041"/>
            <a:ext cx="282575" cy="4256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1334942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fade">
                                      <p:cBhvr>
                                        <p:cTn id="10" dur="500"/>
                                        <p:tgtEl>
                                          <p:spTgt spid="4">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8"/>
                                        </p:tgtEl>
                                        <p:attrNameLst>
                                          <p:attrName>style.visibility</p:attrName>
                                        </p:attrNameLst>
                                      </p:cBhvr>
                                      <p:to>
                                        <p:strVal val="visible"/>
                                      </p:to>
                                    </p:set>
                                    <p:animEffect transition="in" filter="fade">
                                      <p:cBhvr>
                                        <p:cTn id="26" dur="500"/>
                                        <p:tgtEl>
                                          <p:spTgt spid="28"/>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500"/>
                                        <p:tgtEl>
                                          <p:spTgt spid="5"/>
                                        </p:tgtEl>
                                      </p:cBhvr>
                                    </p:animEffect>
                                  </p:childTnLst>
                                </p:cTn>
                              </p:par>
                              <p:par>
                                <p:cTn id="32" presetID="10" presetClass="entr" presetSubtype="0" fill="hold" nodeType="with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fade">
                                      <p:cBhvr>
                                        <p:cTn id="34" dur="500"/>
                                        <p:tgtEl>
                                          <p:spTgt spid="21"/>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fade">
                                      <p:cBhvr>
                                        <p:cTn id="39" dur="500"/>
                                        <p:tgtEl>
                                          <p:spTgt spid="17"/>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9"/>
                                        </p:tgtEl>
                                        <p:attrNameLst>
                                          <p:attrName>style.visibility</p:attrName>
                                        </p:attrNameLst>
                                      </p:cBhvr>
                                      <p:to>
                                        <p:strVal val="visible"/>
                                      </p:to>
                                    </p:set>
                                    <p:animEffect transition="in" filter="fade">
                                      <p:cBhvr>
                                        <p:cTn id="42" dur="500"/>
                                        <p:tgtEl>
                                          <p:spTgt spid="29"/>
                                        </p:tgtEl>
                                      </p:cBhvr>
                                    </p:animEffect>
                                  </p:childTnLst>
                                </p:cTn>
                              </p:par>
                              <p:par>
                                <p:cTn id="43" presetID="10" presetClass="exit" presetSubtype="0" fill="hold" grpId="1" nodeType="withEffect">
                                  <p:stCondLst>
                                    <p:cond delay="0"/>
                                  </p:stCondLst>
                                  <p:childTnLst>
                                    <p:animEffect transition="out" filter="fade">
                                      <p:cBhvr>
                                        <p:cTn id="44" dur="500"/>
                                        <p:tgtEl>
                                          <p:spTgt spid="16"/>
                                        </p:tgtEl>
                                      </p:cBhvr>
                                    </p:animEffect>
                                    <p:set>
                                      <p:cBhvr>
                                        <p:cTn id="45" dur="1" fill="hold">
                                          <p:stCondLst>
                                            <p:cond delay="499"/>
                                          </p:stCondLst>
                                        </p:cTn>
                                        <p:tgtEl>
                                          <p:spTgt spid="16"/>
                                        </p:tgtEl>
                                        <p:attrNameLst>
                                          <p:attrName>style.visibility</p:attrName>
                                        </p:attrNameLst>
                                      </p:cBhvr>
                                      <p:to>
                                        <p:strVal val="hidden"/>
                                      </p:to>
                                    </p:set>
                                  </p:childTnLst>
                                </p:cTn>
                              </p:par>
                              <p:par>
                                <p:cTn id="46" presetID="10" presetClass="exit" presetSubtype="0" fill="hold" grpId="1" nodeType="withEffect">
                                  <p:stCondLst>
                                    <p:cond delay="0"/>
                                  </p:stCondLst>
                                  <p:childTnLst>
                                    <p:animEffect transition="out" filter="fade">
                                      <p:cBhvr>
                                        <p:cTn id="47" dur="500"/>
                                        <p:tgtEl>
                                          <p:spTgt spid="28"/>
                                        </p:tgtEl>
                                      </p:cBhvr>
                                    </p:animEffect>
                                    <p:set>
                                      <p:cBhvr>
                                        <p:cTn id="48" dur="1" fill="hold">
                                          <p:stCondLst>
                                            <p:cond delay="499"/>
                                          </p:stCondLst>
                                        </p:cTn>
                                        <p:tgtEl>
                                          <p:spTgt spid="28"/>
                                        </p:tgtEl>
                                        <p:attrNameLst>
                                          <p:attrName>style.visibility</p:attrName>
                                        </p:attrNameLst>
                                      </p:cBhvr>
                                      <p:to>
                                        <p:strVal val="hidden"/>
                                      </p:to>
                                    </p:se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fade">
                                      <p:cBhvr>
                                        <p:cTn id="53" dur="500"/>
                                        <p:tgtEl>
                                          <p:spTgt spid="12"/>
                                        </p:tgtEl>
                                      </p:cBhvr>
                                    </p:animEffect>
                                  </p:childTnLst>
                                </p:cTn>
                              </p:par>
                              <p:par>
                                <p:cTn id="54" presetID="10" presetClass="entr" presetSubtype="0" fill="hold" nodeType="withEffect">
                                  <p:stCondLst>
                                    <p:cond delay="0"/>
                                  </p:stCondLst>
                                  <p:childTnLst>
                                    <p:set>
                                      <p:cBhvr>
                                        <p:cTn id="55" dur="1" fill="hold">
                                          <p:stCondLst>
                                            <p:cond delay="0"/>
                                          </p:stCondLst>
                                        </p:cTn>
                                        <p:tgtEl>
                                          <p:spTgt spid="18"/>
                                        </p:tgtEl>
                                        <p:attrNameLst>
                                          <p:attrName>style.visibility</p:attrName>
                                        </p:attrNameLst>
                                      </p:cBhvr>
                                      <p:to>
                                        <p:strVal val="visible"/>
                                      </p:to>
                                    </p:set>
                                    <p:animEffect transition="in" filter="fade">
                                      <p:cBhvr>
                                        <p:cTn id="56" dur="500"/>
                                        <p:tgtEl>
                                          <p:spTgt spid="18"/>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grpId="0" nodeType="clickEffect">
                                  <p:stCondLst>
                                    <p:cond delay="0"/>
                                  </p:stCondLst>
                                  <p:childTnLst>
                                    <p:set>
                                      <p:cBhvr>
                                        <p:cTn id="60" dur="1" fill="hold">
                                          <p:stCondLst>
                                            <p:cond delay="0"/>
                                          </p:stCondLst>
                                        </p:cTn>
                                        <p:tgtEl>
                                          <p:spTgt spid="7"/>
                                        </p:tgtEl>
                                        <p:attrNameLst>
                                          <p:attrName>style.visibility</p:attrName>
                                        </p:attrNameLst>
                                      </p:cBhvr>
                                      <p:to>
                                        <p:strVal val="visible"/>
                                      </p:to>
                                    </p:set>
                                    <p:animEffect transition="in" filter="fade">
                                      <p:cBhvr>
                                        <p:cTn id="61" dur="500"/>
                                        <p:tgtEl>
                                          <p:spTgt spid="7"/>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8"/>
                                        </p:tgtEl>
                                        <p:attrNameLst>
                                          <p:attrName>style.visibility</p:attrName>
                                        </p:attrNameLst>
                                      </p:cBhvr>
                                      <p:to>
                                        <p:strVal val="visible"/>
                                      </p:to>
                                    </p:set>
                                    <p:animEffect transition="in" filter="fade">
                                      <p:cBhvr>
                                        <p:cTn id="64" dur="500"/>
                                        <p:tgtEl>
                                          <p:spTgt spid="8"/>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9"/>
                                        </p:tgtEl>
                                        <p:attrNameLst>
                                          <p:attrName>style.visibility</p:attrName>
                                        </p:attrNameLst>
                                      </p:cBhvr>
                                      <p:to>
                                        <p:strVal val="visible"/>
                                      </p:to>
                                    </p:set>
                                    <p:animEffect transition="in" filter="fade">
                                      <p:cBhvr>
                                        <p:cTn id="67" dur="500"/>
                                        <p:tgtEl>
                                          <p:spTgt spid="9"/>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xit" presetSubtype="0" fill="hold" grpId="1" nodeType="clickEffect">
                                  <p:stCondLst>
                                    <p:cond delay="0"/>
                                  </p:stCondLst>
                                  <p:childTnLst>
                                    <p:animEffect transition="out" filter="fade">
                                      <p:cBhvr>
                                        <p:cTn id="71" dur="500"/>
                                        <p:tgtEl>
                                          <p:spTgt spid="12"/>
                                        </p:tgtEl>
                                      </p:cBhvr>
                                    </p:animEffect>
                                    <p:set>
                                      <p:cBhvr>
                                        <p:cTn id="72" dur="1" fill="hold">
                                          <p:stCondLst>
                                            <p:cond delay="499"/>
                                          </p:stCondLst>
                                        </p:cTn>
                                        <p:tgtEl>
                                          <p:spTgt spid="12"/>
                                        </p:tgtEl>
                                        <p:attrNameLst>
                                          <p:attrName>style.visibility</p:attrName>
                                        </p:attrNameLst>
                                      </p:cBhvr>
                                      <p:to>
                                        <p:strVal val="hidden"/>
                                      </p:to>
                                    </p:set>
                                  </p:childTnLst>
                                </p:cTn>
                              </p:par>
                              <p:par>
                                <p:cTn id="73" presetID="10" presetClass="exit" presetSubtype="0" fill="hold" nodeType="withEffect">
                                  <p:stCondLst>
                                    <p:cond delay="0"/>
                                  </p:stCondLst>
                                  <p:childTnLst>
                                    <p:animEffect transition="out" filter="fade">
                                      <p:cBhvr>
                                        <p:cTn id="74" dur="500"/>
                                        <p:tgtEl>
                                          <p:spTgt spid="18"/>
                                        </p:tgtEl>
                                      </p:cBhvr>
                                    </p:animEffect>
                                    <p:set>
                                      <p:cBhvr>
                                        <p:cTn id="75" dur="1" fill="hold">
                                          <p:stCondLst>
                                            <p:cond delay="499"/>
                                          </p:stCondLst>
                                        </p:cTn>
                                        <p:tgtEl>
                                          <p:spTgt spid="18"/>
                                        </p:tgtEl>
                                        <p:attrNameLst>
                                          <p:attrName>style.visibility</p:attrName>
                                        </p:attrNameLst>
                                      </p:cBhvr>
                                      <p:to>
                                        <p:strVal val="hidden"/>
                                      </p:to>
                                    </p:set>
                                  </p:childTnLst>
                                </p:cTn>
                              </p:par>
                              <p:par>
                                <p:cTn id="76" presetID="10" presetClass="entr" presetSubtype="0" fill="hold" grpId="0" nodeType="withEffect">
                                  <p:stCondLst>
                                    <p:cond delay="0"/>
                                  </p:stCondLst>
                                  <p:childTnLst>
                                    <p:set>
                                      <p:cBhvr>
                                        <p:cTn id="77" dur="1" fill="hold">
                                          <p:stCondLst>
                                            <p:cond delay="0"/>
                                          </p:stCondLst>
                                        </p:cTn>
                                        <p:tgtEl>
                                          <p:spTgt spid="31"/>
                                        </p:tgtEl>
                                        <p:attrNameLst>
                                          <p:attrName>style.visibility</p:attrName>
                                        </p:attrNameLst>
                                      </p:cBhvr>
                                      <p:to>
                                        <p:strVal val="visible"/>
                                      </p:to>
                                    </p:set>
                                    <p:animEffect transition="in" filter="fade">
                                      <p:cBhvr>
                                        <p:cTn id="78" dur="500"/>
                                        <p:tgtEl>
                                          <p:spTgt spid="31"/>
                                        </p:tgtEl>
                                      </p:cBhvr>
                                    </p:animEffect>
                                  </p:childTnLst>
                                </p:cTn>
                              </p:par>
                            </p:childTnLst>
                          </p:cTn>
                        </p:par>
                      </p:childTnLst>
                    </p:cTn>
                  </p:par>
                  <p:par>
                    <p:cTn id="79" fill="hold">
                      <p:stCondLst>
                        <p:cond delay="indefinite"/>
                      </p:stCondLst>
                      <p:childTnLst>
                        <p:par>
                          <p:cTn id="80" fill="hold">
                            <p:stCondLst>
                              <p:cond delay="0"/>
                            </p:stCondLst>
                            <p:childTnLst>
                              <p:par>
                                <p:cTn id="81" presetID="10" presetClass="entr" presetSubtype="0" fill="hold" nodeType="clickEffect">
                                  <p:stCondLst>
                                    <p:cond delay="0"/>
                                  </p:stCondLst>
                                  <p:childTnLst>
                                    <p:set>
                                      <p:cBhvr>
                                        <p:cTn id="82" dur="1" fill="hold">
                                          <p:stCondLst>
                                            <p:cond delay="0"/>
                                          </p:stCondLst>
                                        </p:cTn>
                                        <p:tgtEl>
                                          <p:spTgt spid="24"/>
                                        </p:tgtEl>
                                        <p:attrNameLst>
                                          <p:attrName>style.visibility</p:attrName>
                                        </p:attrNameLst>
                                      </p:cBhvr>
                                      <p:to>
                                        <p:strVal val="visible"/>
                                      </p:to>
                                    </p:set>
                                    <p:animEffect transition="in" filter="fade">
                                      <p:cBhvr>
                                        <p:cTn id="83" dur="500"/>
                                        <p:tgtEl>
                                          <p:spTgt spid="24"/>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11"/>
                                        </p:tgtEl>
                                        <p:attrNameLst>
                                          <p:attrName>style.visibility</p:attrName>
                                        </p:attrNameLst>
                                      </p:cBhvr>
                                      <p:to>
                                        <p:strVal val="visible"/>
                                      </p:to>
                                    </p:set>
                                    <p:animEffect transition="in" filter="fade">
                                      <p:cBhvr>
                                        <p:cTn id="86" dur="500"/>
                                        <p:tgtEl>
                                          <p:spTgt spid="11"/>
                                        </p:tgtEl>
                                      </p:cBhvr>
                                    </p:animEffect>
                                  </p:childTnLst>
                                </p:cTn>
                              </p:par>
                            </p:childTnLst>
                          </p:cTn>
                        </p:par>
                      </p:childTnLst>
                    </p:cTn>
                  </p:par>
                  <p:par>
                    <p:cTn id="87" fill="hold">
                      <p:stCondLst>
                        <p:cond delay="indefinite"/>
                      </p:stCondLst>
                      <p:childTnLst>
                        <p:par>
                          <p:cTn id="88" fill="hold">
                            <p:stCondLst>
                              <p:cond delay="0"/>
                            </p:stCondLst>
                            <p:childTnLst>
                              <p:par>
                                <p:cTn id="89" presetID="10" presetClass="entr" presetSubtype="0" fill="hold" grpId="0" nodeType="clickEffect">
                                  <p:stCondLst>
                                    <p:cond delay="0"/>
                                  </p:stCondLst>
                                  <p:childTnLst>
                                    <p:set>
                                      <p:cBhvr>
                                        <p:cTn id="90" dur="1" fill="hold">
                                          <p:stCondLst>
                                            <p:cond delay="0"/>
                                          </p:stCondLst>
                                        </p:cTn>
                                        <p:tgtEl>
                                          <p:spTgt spid="30"/>
                                        </p:tgtEl>
                                        <p:attrNameLst>
                                          <p:attrName>style.visibility</p:attrName>
                                        </p:attrNameLst>
                                      </p:cBhvr>
                                      <p:to>
                                        <p:strVal val="visible"/>
                                      </p:to>
                                    </p:set>
                                    <p:animEffect transition="in" filter="fade">
                                      <p:cBhvr>
                                        <p:cTn id="91" dur="500"/>
                                        <p:tgtEl>
                                          <p:spTgt spid="30"/>
                                        </p:tgtEl>
                                      </p:cBhvr>
                                    </p:animEffect>
                                  </p:childTnLst>
                                </p:cTn>
                              </p:par>
                            </p:childTnLst>
                          </p:cTn>
                        </p:par>
                      </p:childTnLst>
                    </p:cTn>
                  </p:par>
                  <p:par>
                    <p:cTn id="92" fill="hold">
                      <p:stCondLst>
                        <p:cond delay="indefinite"/>
                      </p:stCondLst>
                      <p:childTnLst>
                        <p:par>
                          <p:cTn id="93" fill="hold">
                            <p:stCondLst>
                              <p:cond delay="0"/>
                            </p:stCondLst>
                            <p:childTnLst>
                              <p:par>
                                <p:cTn id="94" presetID="10" presetClass="entr" presetSubtype="0" fill="hold" grpId="0" nodeType="clickEffect">
                                  <p:stCondLst>
                                    <p:cond delay="0"/>
                                  </p:stCondLst>
                                  <p:childTnLst>
                                    <p:set>
                                      <p:cBhvr>
                                        <p:cTn id="95" dur="1" fill="hold">
                                          <p:stCondLst>
                                            <p:cond delay="0"/>
                                          </p:stCondLst>
                                        </p:cTn>
                                        <p:tgtEl>
                                          <p:spTgt spid="14"/>
                                        </p:tgtEl>
                                        <p:attrNameLst>
                                          <p:attrName>style.visibility</p:attrName>
                                        </p:attrNameLst>
                                      </p:cBhvr>
                                      <p:to>
                                        <p:strVal val="visible"/>
                                      </p:to>
                                    </p:set>
                                    <p:animEffect transition="in" filter="fade">
                                      <p:cBhvr>
                                        <p:cTn id="96" dur="500"/>
                                        <p:tgtEl>
                                          <p:spTgt spid="14"/>
                                        </p:tgtEl>
                                      </p:cBhvr>
                                    </p:animEffect>
                                  </p:childTnLst>
                                </p:cTn>
                              </p:par>
                              <p:par>
                                <p:cTn id="97" presetID="10" presetClass="entr" presetSubtype="0" fill="hold" nodeType="withEffect">
                                  <p:stCondLst>
                                    <p:cond delay="0"/>
                                  </p:stCondLst>
                                  <p:childTnLst>
                                    <p:set>
                                      <p:cBhvr>
                                        <p:cTn id="98" dur="1" fill="hold">
                                          <p:stCondLst>
                                            <p:cond delay="0"/>
                                          </p:stCondLst>
                                        </p:cTn>
                                        <p:tgtEl>
                                          <p:spTgt spid="32"/>
                                        </p:tgtEl>
                                        <p:attrNameLst>
                                          <p:attrName>style.visibility</p:attrName>
                                        </p:attrNameLst>
                                      </p:cBhvr>
                                      <p:to>
                                        <p:strVal val="visible"/>
                                      </p:to>
                                    </p:set>
                                    <p:animEffect transition="in" filter="fade">
                                      <p:cBhvr>
                                        <p:cTn id="99" dur="500"/>
                                        <p:tgtEl>
                                          <p:spTgt spid="32"/>
                                        </p:tgtEl>
                                      </p:cBhvr>
                                    </p:animEffect>
                                  </p:childTnLst>
                                </p:cTn>
                              </p:par>
                            </p:childTnLst>
                          </p:cTn>
                        </p:par>
                      </p:childTnLst>
                    </p:cTn>
                  </p:par>
                  <p:par>
                    <p:cTn id="100" fill="hold">
                      <p:stCondLst>
                        <p:cond delay="indefinite"/>
                      </p:stCondLst>
                      <p:childTnLst>
                        <p:par>
                          <p:cTn id="101" fill="hold">
                            <p:stCondLst>
                              <p:cond delay="0"/>
                            </p:stCondLst>
                            <p:childTnLst>
                              <p:par>
                                <p:cTn id="102" presetID="10" presetClass="entr" presetSubtype="0" fill="hold" grpId="0" nodeType="clickEffect">
                                  <p:stCondLst>
                                    <p:cond delay="0"/>
                                  </p:stCondLst>
                                  <p:childTnLst>
                                    <p:set>
                                      <p:cBhvr>
                                        <p:cTn id="103" dur="1" fill="hold">
                                          <p:stCondLst>
                                            <p:cond delay="0"/>
                                          </p:stCondLst>
                                        </p:cTn>
                                        <p:tgtEl>
                                          <p:spTgt spid="13"/>
                                        </p:tgtEl>
                                        <p:attrNameLst>
                                          <p:attrName>style.visibility</p:attrName>
                                        </p:attrNameLst>
                                      </p:cBhvr>
                                      <p:to>
                                        <p:strVal val="visible"/>
                                      </p:to>
                                    </p:set>
                                    <p:animEffect transition="in" filter="fade">
                                      <p:cBhvr>
                                        <p:cTn id="104" dur="500"/>
                                        <p:tgtEl>
                                          <p:spTgt spid="13"/>
                                        </p:tgtEl>
                                      </p:cBhvr>
                                    </p:animEffect>
                                  </p:childTnLst>
                                </p:cTn>
                              </p:par>
                              <p:par>
                                <p:cTn id="105" presetID="10" presetClass="entr" presetSubtype="0" fill="hold" nodeType="withEffect">
                                  <p:stCondLst>
                                    <p:cond delay="0"/>
                                  </p:stCondLst>
                                  <p:childTnLst>
                                    <p:set>
                                      <p:cBhvr>
                                        <p:cTn id="106" dur="1" fill="hold">
                                          <p:stCondLst>
                                            <p:cond delay="0"/>
                                          </p:stCondLst>
                                        </p:cTn>
                                        <p:tgtEl>
                                          <p:spTgt spid="25"/>
                                        </p:tgtEl>
                                        <p:attrNameLst>
                                          <p:attrName>style.visibility</p:attrName>
                                        </p:attrNameLst>
                                      </p:cBhvr>
                                      <p:to>
                                        <p:strVal val="visible"/>
                                      </p:to>
                                    </p:set>
                                    <p:animEffect transition="in" filter="fade">
                                      <p:cBhvr>
                                        <p:cTn id="107" dur="500"/>
                                        <p:tgtEl>
                                          <p:spTgt spid="25"/>
                                        </p:tgtEl>
                                      </p:cBhvr>
                                    </p:animEffect>
                                  </p:childTnLst>
                                </p:cTn>
                              </p:par>
                              <p:par>
                                <p:cTn id="108" presetID="10" presetClass="exit" presetSubtype="0" fill="hold" grpId="1" nodeType="withEffect">
                                  <p:stCondLst>
                                    <p:cond delay="0"/>
                                  </p:stCondLst>
                                  <p:childTnLst>
                                    <p:animEffect transition="out" filter="fade">
                                      <p:cBhvr>
                                        <p:cTn id="109" dur="500"/>
                                        <p:tgtEl>
                                          <p:spTgt spid="14"/>
                                        </p:tgtEl>
                                      </p:cBhvr>
                                    </p:animEffect>
                                    <p:set>
                                      <p:cBhvr>
                                        <p:cTn id="110" dur="1" fill="hold">
                                          <p:stCondLst>
                                            <p:cond delay="499"/>
                                          </p:stCondLst>
                                        </p:cTn>
                                        <p:tgtEl>
                                          <p:spTgt spid="14"/>
                                        </p:tgtEl>
                                        <p:attrNameLst>
                                          <p:attrName>style.visibility</p:attrName>
                                        </p:attrNameLst>
                                      </p:cBhvr>
                                      <p:to>
                                        <p:strVal val="hidden"/>
                                      </p:to>
                                    </p:set>
                                  </p:childTnLst>
                                </p:cTn>
                              </p:par>
                              <p:par>
                                <p:cTn id="111" presetID="10" presetClass="exit" presetSubtype="0" fill="hold" nodeType="withEffect">
                                  <p:stCondLst>
                                    <p:cond delay="0"/>
                                  </p:stCondLst>
                                  <p:childTnLst>
                                    <p:animEffect transition="out" filter="fade">
                                      <p:cBhvr>
                                        <p:cTn id="112" dur="500"/>
                                        <p:tgtEl>
                                          <p:spTgt spid="32"/>
                                        </p:tgtEl>
                                      </p:cBhvr>
                                    </p:animEffect>
                                    <p:set>
                                      <p:cBhvr>
                                        <p:cTn id="113" dur="1" fill="hold">
                                          <p:stCondLst>
                                            <p:cond delay="499"/>
                                          </p:stCondLst>
                                        </p:cTn>
                                        <p:tgtEl>
                                          <p:spTgt spid="32"/>
                                        </p:tgtEl>
                                        <p:attrNameLst>
                                          <p:attrName>style.visibility</p:attrName>
                                        </p:attrNameLst>
                                      </p:cBhvr>
                                      <p:to>
                                        <p:strVal val="hidden"/>
                                      </p:to>
                                    </p:set>
                                  </p:childTnLst>
                                </p:cTn>
                              </p:par>
                            </p:childTnLst>
                          </p:cTn>
                        </p:par>
                      </p:childTnLst>
                    </p:cTn>
                  </p:par>
                  <p:par>
                    <p:cTn id="114" fill="hold">
                      <p:stCondLst>
                        <p:cond delay="indefinite"/>
                      </p:stCondLst>
                      <p:childTnLst>
                        <p:par>
                          <p:cTn id="115" fill="hold">
                            <p:stCondLst>
                              <p:cond delay="0"/>
                            </p:stCondLst>
                            <p:childTnLst>
                              <p:par>
                                <p:cTn id="116" presetID="10" presetClass="exit" presetSubtype="0" fill="hold" grpId="1" nodeType="clickEffect">
                                  <p:stCondLst>
                                    <p:cond delay="0"/>
                                  </p:stCondLst>
                                  <p:childTnLst>
                                    <p:animEffect transition="out" filter="fade">
                                      <p:cBhvr>
                                        <p:cTn id="117" dur="500"/>
                                        <p:tgtEl>
                                          <p:spTgt spid="31"/>
                                        </p:tgtEl>
                                      </p:cBhvr>
                                    </p:animEffect>
                                    <p:set>
                                      <p:cBhvr>
                                        <p:cTn id="118" dur="1" fill="hold">
                                          <p:stCondLst>
                                            <p:cond delay="499"/>
                                          </p:stCondLst>
                                        </p:cTn>
                                        <p:tgtEl>
                                          <p:spTgt spid="31"/>
                                        </p:tgtEl>
                                        <p:attrNameLst>
                                          <p:attrName>style.visibility</p:attrName>
                                        </p:attrNameLst>
                                      </p:cBhvr>
                                      <p:to>
                                        <p:strVal val="hidden"/>
                                      </p:to>
                                    </p:set>
                                  </p:childTnLst>
                                </p:cTn>
                              </p:par>
                              <p:par>
                                <p:cTn id="119" presetID="10" presetClass="exit" presetSubtype="0" fill="hold" grpId="2" nodeType="withEffect">
                                  <p:stCondLst>
                                    <p:cond delay="0"/>
                                  </p:stCondLst>
                                  <p:childTnLst>
                                    <p:animEffect transition="out" filter="fade">
                                      <p:cBhvr>
                                        <p:cTn id="120" dur="500"/>
                                        <p:tgtEl>
                                          <p:spTgt spid="12"/>
                                        </p:tgtEl>
                                      </p:cBhvr>
                                    </p:animEffect>
                                    <p:set>
                                      <p:cBhvr>
                                        <p:cTn id="121" dur="1" fill="hold">
                                          <p:stCondLst>
                                            <p:cond delay="499"/>
                                          </p:stCondLst>
                                        </p:cTn>
                                        <p:tgtEl>
                                          <p:spTgt spid="12"/>
                                        </p:tgtEl>
                                        <p:attrNameLst>
                                          <p:attrName>style.visibility</p:attrName>
                                        </p:attrNameLst>
                                      </p:cBhvr>
                                      <p:to>
                                        <p:strVal val="hidden"/>
                                      </p:to>
                                    </p:set>
                                  </p:childTnLst>
                                </p:cTn>
                              </p:par>
                              <p:par>
                                <p:cTn id="122" presetID="10" presetClass="exit" presetSubtype="0" fill="hold" nodeType="withEffect">
                                  <p:stCondLst>
                                    <p:cond delay="0"/>
                                  </p:stCondLst>
                                  <p:childTnLst>
                                    <p:animEffect transition="out" filter="fade">
                                      <p:cBhvr>
                                        <p:cTn id="123" dur="500"/>
                                        <p:tgtEl>
                                          <p:spTgt spid="18"/>
                                        </p:tgtEl>
                                      </p:cBhvr>
                                    </p:animEffect>
                                    <p:set>
                                      <p:cBhvr>
                                        <p:cTn id="124" dur="1" fill="hold">
                                          <p:stCondLst>
                                            <p:cond delay="499"/>
                                          </p:stCondLst>
                                        </p:cTn>
                                        <p:tgtEl>
                                          <p:spTgt spid="18"/>
                                        </p:tgtEl>
                                        <p:attrNameLst>
                                          <p:attrName>style.visibility</p:attrName>
                                        </p:attrNameLst>
                                      </p:cBhvr>
                                      <p:to>
                                        <p:strVal val="hidden"/>
                                      </p:to>
                                    </p:set>
                                  </p:childTnLst>
                                </p:cTn>
                              </p:par>
                              <p:par>
                                <p:cTn id="125" presetID="10" presetClass="exit" presetSubtype="0" fill="hold" grpId="1" nodeType="withEffect">
                                  <p:stCondLst>
                                    <p:cond delay="0"/>
                                  </p:stCondLst>
                                  <p:childTnLst>
                                    <p:animEffect transition="out" filter="fade">
                                      <p:cBhvr>
                                        <p:cTn id="126" dur="500"/>
                                        <p:tgtEl>
                                          <p:spTgt spid="13"/>
                                        </p:tgtEl>
                                      </p:cBhvr>
                                    </p:animEffect>
                                    <p:set>
                                      <p:cBhvr>
                                        <p:cTn id="127" dur="1" fill="hold">
                                          <p:stCondLst>
                                            <p:cond delay="499"/>
                                          </p:stCondLst>
                                        </p:cTn>
                                        <p:tgtEl>
                                          <p:spTgt spid="13"/>
                                        </p:tgtEl>
                                        <p:attrNameLst>
                                          <p:attrName>style.visibility</p:attrName>
                                        </p:attrNameLst>
                                      </p:cBhvr>
                                      <p:to>
                                        <p:strVal val="hidden"/>
                                      </p:to>
                                    </p:set>
                                  </p:childTnLst>
                                </p:cTn>
                              </p:par>
                              <p:par>
                                <p:cTn id="128" presetID="10" presetClass="exit" presetSubtype="0" fill="hold" nodeType="withEffect">
                                  <p:stCondLst>
                                    <p:cond delay="0"/>
                                  </p:stCondLst>
                                  <p:childTnLst>
                                    <p:animEffect transition="out" filter="fade">
                                      <p:cBhvr>
                                        <p:cTn id="129" dur="500"/>
                                        <p:tgtEl>
                                          <p:spTgt spid="25"/>
                                        </p:tgtEl>
                                      </p:cBhvr>
                                    </p:animEffect>
                                    <p:set>
                                      <p:cBhvr>
                                        <p:cTn id="130" dur="1" fill="hold">
                                          <p:stCondLst>
                                            <p:cond delay="499"/>
                                          </p:stCondLst>
                                        </p:cTn>
                                        <p:tgtEl>
                                          <p:spTgt spid="25"/>
                                        </p:tgtEl>
                                        <p:attrNameLst>
                                          <p:attrName>style.visibility</p:attrName>
                                        </p:attrNameLst>
                                      </p:cBhvr>
                                      <p:to>
                                        <p:strVal val="hidden"/>
                                      </p:to>
                                    </p:set>
                                  </p:childTnLst>
                                </p:cTn>
                              </p:par>
                            </p:childTnLst>
                          </p:cTn>
                        </p:par>
                      </p:childTnLst>
                    </p:cTn>
                  </p:par>
                  <p:par>
                    <p:cTn id="131" fill="hold">
                      <p:stCondLst>
                        <p:cond delay="indefinite"/>
                      </p:stCondLst>
                      <p:childTnLst>
                        <p:par>
                          <p:cTn id="132" fill="hold">
                            <p:stCondLst>
                              <p:cond delay="0"/>
                            </p:stCondLst>
                            <p:childTnLst>
                              <p:par>
                                <p:cTn id="133" presetID="10" presetClass="entr" presetSubtype="0" fill="hold" grpId="2" nodeType="clickEffect">
                                  <p:stCondLst>
                                    <p:cond delay="0"/>
                                  </p:stCondLst>
                                  <p:childTnLst>
                                    <p:set>
                                      <p:cBhvr>
                                        <p:cTn id="134" dur="1" fill="hold">
                                          <p:stCondLst>
                                            <p:cond delay="0"/>
                                          </p:stCondLst>
                                        </p:cTn>
                                        <p:tgtEl>
                                          <p:spTgt spid="16"/>
                                        </p:tgtEl>
                                        <p:attrNameLst>
                                          <p:attrName>style.visibility</p:attrName>
                                        </p:attrNameLst>
                                      </p:cBhvr>
                                      <p:to>
                                        <p:strVal val="visible"/>
                                      </p:to>
                                    </p:set>
                                    <p:animEffect transition="in" filter="fade">
                                      <p:cBhvr>
                                        <p:cTn id="135" dur="500"/>
                                        <p:tgtEl>
                                          <p:spTgt spid="16"/>
                                        </p:tgtEl>
                                      </p:cBhvr>
                                    </p:animEffect>
                                  </p:childTnLst>
                                </p:cTn>
                              </p:par>
                              <p:par>
                                <p:cTn id="136" presetID="10" presetClass="entr" presetSubtype="0" fill="hold" grpId="2" nodeType="withEffect">
                                  <p:stCondLst>
                                    <p:cond delay="0"/>
                                  </p:stCondLst>
                                  <p:childTnLst>
                                    <p:set>
                                      <p:cBhvr>
                                        <p:cTn id="137" dur="1" fill="hold">
                                          <p:stCondLst>
                                            <p:cond delay="0"/>
                                          </p:stCondLst>
                                        </p:cTn>
                                        <p:tgtEl>
                                          <p:spTgt spid="28"/>
                                        </p:tgtEl>
                                        <p:attrNameLst>
                                          <p:attrName>style.visibility</p:attrName>
                                        </p:attrNameLst>
                                      </p:cBhvr>
                                      <p:to>
                                        <p:strVal val="visible"/>
                                      </p:to>
                                    </p:set>
                                    <p:animEffect transition="in" filter="fade">
                                      <p:cBhvr>
                                        <p:cTn id="138" dur="500"/>
                                        <p:tgtEl>
                                          <p:spTgt spid="28"/>
                                        </p:tgtEl>
                                      </p:cBhvr>
                                    </p:animEffect>
                                  </p:childTnLst>
                                </p:cTn>
                              </p:par>
                              <p:par>
                                <p:cTn id="139" presetID="10" presetClass="exit" presetSubtype="0" fill="hold" grpId="1" nodeType="withEffect">
                                  <p:stCondLst>
                                    <p:cond delay="0"/>
                                  </p:stCondLst>
                                  <p:childTnLst>
                                    <p:animEffect transition="out" filter="fade">
                                      <p:cBhvr>
                                        <p:cTn id="140" dur="500"/>
                                        <p:tgtEl>
                                          <p:spTgt spid="17"/>
                                        </p:tgtEl>
                                      </p:cBhvr>
                                    </p:animEffect>
                                    <p:set>
                                      <p:cBhvr>
                                        <p:cTn id="141" dur="1" fill="hold">
                                          <p:stCondLst>
                                            <p:cond delay="499"/>
                                          </p:stCondLst>
                                        </p:cTn>
                                        <p:tgtEl>
                                          <p:spTgt spid="17"/>
                                        </p:tgtEl>
                                        <p:attrNameLst>
                                          <p:attrName>style.visibility</p:attrName>
                                        </p:attrNameLst>
                                      </p:cBhvr>
                                      <p:to>
                                        <p:strVal val="hidden"/>
                                      </p:to>
                                    </p:set>
                                  </p:childTnLst>
                                </p:cTn>
                              </p:par>
                              <p:par>
                                <p:cTn id="142" presetID="10" presetClass="exit" presetSubtype="0" fill="hold" grpId="1" nodeType="withEffect">
                                  <p:stCondLst>
                                    <p:cond delay="0"/>
                                  </p:stCondLst>
                                  <p:childTnLst>
                                    <p:animEffect transition="out" filter="fade">
                                      <p:cBhvr>
                                        <p:cTn id="143" dur="500"/>
                                        <p:tgtEl>
                                          <p:spTgt spid="29"/>
                                        </p:tgtEl>
                                      </p:cBhvr>
                                    </p:animEffect>
                                    <p:set>
                                      <p:cBhvr>
                                        <p:cTn id="144" dur="1" fill="hold">
                                          <p:stCondLst>
                                            <p:cond delay="499"/>
                                          </p:stCondLst>
                                        </p:cTn>
                                        <p:tgtEl>
                                          <p:spTgt spid="29"/>
                                        </p:tgtEl>
                                        <p:attrNameLst>
                                          <p:attrName>style.visibility</p:attrName>
                                        </p:attrNameLst>
                                      </p:cBhvr>
                                      <p:to>
                                        <p:strVal val="hidden"/>
                                      </p:to>
                                    </p:set>
                                  </p:childTnLst>
                                </p:cTn>
                              </p:par>
                            </p:childTnLst>
                          </p:cTn>
                        </p:par>
                      </p:childTnLst>
                    </p:cTn>
                  </p:par>
                  <p:par>
                    <p:cTn id="145" fill="hold">
                      <p:stCondLst>
                        <p:cond delay="indefinite"/>
                      </p:stCondLst>
                      <p:childTnLst>
                        <p:par>
                          <p:cTn id="146" fill="hold">
                            <p:stCondLst>
                              <p:cond delay="0"/>
                            </p:stCondLst>
                            <p:childTnLst>
                              <p:par>
                                <p:cTn id="147" presetID="10" presetClass="entr" presetSubtype="0" fill="hold" grpId="0" nodeType="clickEffect">
                                  <p:stCondLst>
                                    <p:cond delay="0"/>
                                  </p:stCondLst>
                                  <p:childTnLst>
                                    <p:set>
                                      <p:cBhvr>
                                        <p:cTn id="148" dur="1" fill="hold">
                                          <p:stCondLst>
                                            <p:cond delay="0"/>
                                          </p:stCondLst>
                                        </p:cTn>
                                        <p:tgtEl>
                                          <p:spTgt spid="10"/>
                                        </p:tgtEl>
                                        <p:attrNameLst>
                                          <p:attrName>style.visibility</p:attrName>
                                        </p:attrNameLst>
                                      </p:cBhvr>
                                      <p:to>
                                        <p:strVal val="visible"/>
                                      </p:to>
                                    </p:set>
                                    <p:animEffect transition="in" filter="fade">
                                      <p:cBhvr>
                                        <p:cTn id="149" dur="500"/>
                                        <p:tgtEl>
                                          <p:spTgt spid="10"/>
                                        </p:tgtEl>
                                      </p:cBhvr>
                                    </p:animEffect>
                                  </p:childTnLst>
                                </p:cTn>
                              </p:par>
                              <p:par>
                                <p:cTn id="150" presetID="10" presetClass="entr" presetSubtype="0" fill="hold" nodeType="withEffect">
                                  <p:stCondLst>
                                    <p:cond delay="0"/>
                                  </p:stCondLst>
                                  <p:childTnLst>
                                    <p:set>
                                      <p:cBhvr>
                                        <p:cTn id="151" dur="1" fill="hold">
                                          <p:stCondLst>
                                            <p:cond delay="0"/>
                                          </p:stCondLst>
                                        </p:cTn>
                                        <p:tgtEl>
                                          <p:spTgt spid="23"/>
                                        </p:tgtEl>
                                        <p:attrNameLst>
                                          <p:attrName>style.visibility</p:attrName>
                                        </p:attrNameLst>
                                      </p:cBhvr>
                                      <p:to>
                                        <p:strVal val="visible"/>
                                      </p:to>
                                    </p:set>
                                    <p:animEffect transition="in" filter="fade">
                                      <p:cBhvr>
                                        <p:cTn id="152" dur="500"/>
                                        <p:tgtEl>
                                          <p:spTgt spid="23"/>
                                        </p:tgtEl>
                                      </p:cBhvr>
                                    </p:animEffect>
                                  </p:childTnLst>
                                </p:cTn>
                              </p:par>
                            </p:childTnLst>
                          </p:cTn>
                        </p:par>
                      </p:childTnLst>
                    </p:cTn>
                  </p:par>
                  <p:par>
                    <p:cTn id="153" fill="hold">
                      <p:stCondLst>
                        <p:cond delay="indefinite"/>
                      </p:stCondLst>
                      <p:childTnLst>
                        <p:par>
                          <p:cTn id="154" fill="hold">
                            <p:stCondLst>
                              <p:cond delay="0"/>
                            </p:stCondLst>
                            <p:childTnLst>
                              <p:par>
                                <p:cTn id="155" presetID="10" presetClass="entr" presetSubtype="0" fill="hold" nodeType="clickEffect">
                                  <p:stCondLst>
                                    <p:cond delay="0"/>
                                  </p:stCondLst>
                                  <p:childTnLst>
                                    <p:set>
                                      <p:cBhvr>
                                        <p:cTn id="156" dur="1" fill="hold">
                                          <p:stCondLst>
                                            <p:cond delay="0"/>
                                          </p:stCondLst>
                                        </p:cTn>
                                        <p:tgtEl>
                                          <p:spTgt spid="4">
                                            <p:txEl>
                                              <p:pRg st="5" end="5"/>
                                            </p:txEl>
                                          </p:spTgt>
                                        </p:tgtEl>
                                        <p:attrNameLst>
                                          <p:attrName>style.visibility</p:attrName>
                                        </p:attrNameLst>
                                      </p:cBhvr>
                                      <p:to>
                                        <p:strVal val="visible"/>
                                      </p:to>
                                    </p:set>
                                    <p:animEffect transition="in" filter="fade">
                                      <p:cBhvr>
                                        <p:cTn id="157" dur="500"/>
                                        <p:tgtEl>
                                          <p:spTgt spid="4">
                                            <p:txEl>
                                              <p:pRg st="5" end="5"/>
                                            </p:txEl>
                                          </p:spTgt>
                                        </p:tgtEl>
                                      </p:cBhvr>
                                    </p:animEffect>
                                  </p:childTnLst>
                                </p:cTn>
                              </p:par>
                              <p:par>
                                <p:cTn id="158" presetID="10" presetClass="entr" presetSubtype="0" fill="hold" nodeType="withEffect">
                                  <p:stCondLst>
                                    <p:cond delay="0"/>
                                  </p:stCondLst>
                                  <p:childTnLst>
                                    <p:set>
                                      <p:cBhvr>
                                        <p:cTn id="159" dur="1" fill="hold">
                                          <p:stCondLst>
                                            <p:cond delay="0"/>
                                          </p:stCondLst>
                                        </p:cTn>
                                        <p:tgtEl>
                                          <p:spTgt spid="4">
                                            <p:txEl>
                                              <p:pRg st="6" end="6"/>
                                            </p:txEl>
                                          </p:spTgt>
                                        </p:tgtEl>
                                        <p:attrNameLst>
                                          <p:attrName>style.visibility</p:attrName>
                                        </p:attrNameLst>
                                      </p:cBhvr>
                                      <p:to>
                                        <p:strVal val="visible"/>
                                      </p:to>
                                    </p:set>
                                    <p:animEffect transition="in" filter="fade">
                                      <p:cBhvr>
                                        <p:cTn id="160" dur="500"/>
                                        <p:tgtEl>
                                          <p:spTgt spid="4">
                                            <p:txEl>
                                              <p:pRg st="6" end="6"/>
                                            </p:txEl>
                                          </p:spTgt>
                                        </p:tgtEl>
                                      </p:cBhvr>
                                    </p:animEffect>
                                  </p:childTnLst>
                                </p:cTn>
                              </p:par>
                              <p:par>
                                <p:cTn id="161" presetID="10" presetClass="entr" presetSubtype="0" fill="hold" nodeType="withEffect">
                                  <p:stCondLst>
                                    <p:cond delay="0"/>
                                  </p:stCondLst>
                                  <p:childTnLst>
                                    <p:set>
                                      <p:cBhvr>
                                        <p:cTn id="162" dur="1" fill="hold">
                                          <p:stCondLst>
                                            <p:cond delay="0"/>
                                          </p:stCondLst>
                                        </p:cTn>
                                        <p:tgtEl>
                                          <p:spTgt spid="4">
                                            <p:txEl>
                                              <p:pRg st="7" end="7"/>
                                            </p:txEl>
                                          </p:spTgt>
                                        </p:tgtEl>
                                        <p:attrNameLst>
                                          <p:attrName>style.visibility</p:attrName>
                                        </p:attrNameLst>
                                      </p:cBhvr>
                                      <p:to>
                                        <p:strVal val="visible"/>
                                      </p:to>
                                    </p:set>
                                    <p:animEffect transition="in" filter="fade">
                                      <p:cBhvr>
                                        <p:cTn id="163" dur="500"/>
                                        <p:tgtEl>
                                          <p:spTgt spid="4">
                                            <p:txEl>
                                              <p:pRg st="7" end="7"/>
                                            </p:txEl>
                                          </p:spTgt>
                                        </p:tgtEl>
                                      </p:cBhvr>
                                    </p:animEffect>
                                  </p:childTnLst>
                                </p:cTn>
                              </p:par>
                              <p:par>
                                <p:cTn id="164" presetID="10" presetClass="entr" presetSubtype="0" fill="hold" nodeType="withEffect">
                                  <p:stCondLst>
                                    <p:cond delay="0"/>
                                  </p:stCondLst>
                                  <p:childTnLst>
                                    <p:set>
                                      <p:cBhvr>
                                        <p:cTn id="165" dur="1" fill="hold">
                                          <p:stCondLst>
                                            <p:cond delay="0"/>
                                          </p:stCondLst>
                                        </p:cTn>
                                        <p:tgtEl>
                                          <p:spTgt spid="4">
                                            <p:txEl>
                                              <p:pRg st="8" end="8"/>
                                            </p:txEl>
                                          </p:spTgt>
                                        </p:tgtEl>
                                        <p:attrNameLst>
                                          <p:attrName>style.visibility</p:attrName>
                                        </p:attrNameLst>
                                      </p:cBhvr>
                                      <p:to>
                                        <p:strVal val="visible"/>
                                      </p:to>
                                    </p:set>
                                    <p:animEffect transition="in" filter="fade">
                                      <p:cBhvr>
                                        <p:cTn id="166" dur="500"/>
                                        <p:tgtEl>
                                          <p:spTgt spid="4">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5" grpId="0"/>
      <p:bldP spid="6" grpId="0" animBg="1"/>
      <p:bldP spid="8" grpId="0" animBg="1"/>
      <p:bldP spid="9" grpId="0" animBg="1"/>
      <p:bldP spid="7" grpId="0" animBg="1"/>
      <p:bldP spid="10" grpId="0"/>
      <p:bldP spid="11" grpId="0"/>
      <p:bldP spid="12" grpId="0"/>
      <p:bldP spid="12" grpId="1"/>
      <p:bldP spid="12" grpId="2"/>
      <p:bldP spid="13" grpId="0"/>
      <p:bldP spid="13" grpId="1"/>
      <p:bldP spid="14" grpId="0"/>
      <p:bldP spid="14" grpId="1"/>
      <p:bldP spid="16" grpId="0" animBg="1"/>
      <p:bldP spid="16" grpId="1" animBg="1"/>
      <p:bldP spid="16" grpId="2" animBg="1"/>
      <p:bldP spid="17" grpId="0" animBg="1"/>
      <p:bldP spid="17" grpId="1" animBg="1"/>
      <p:bldP spid="28" grpId="0"/>
      <p:bldP spid="28" grpId="1"/>
      <p:bldP spid="28" grpId="2"/>
      <p:bldP spid="29" grpId="0"/>
      <p:bldP spid="29" grpId="1"/>
      <p:bldP spid="30" grpId="0"/>
      <p:bldP spid="31" grpId="0"/>
      <p:bldP spid="31"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bwMode="auto">
          <a:xfrm>
            <a:off x="529182" y="2305659"/>
            <a:ext cx="11138943" cy="1968505"/>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4" tIns="45703" rIns="91404" bIns="45703" numCol="1" spcCol="0" rtlCol="0" anchor="t" anchorCtr="0" compatLnSpc="1">
            <a:prstTxWarp prst="textNoShape">
              <a:avLst/>
            </a:prstTxWarp>
          </a:bodyPr>
          <a:lstStyle/>
          <a:p>
            <a:pPr defTabSz="913788" fontAlgn="base">
              <a:spcBef>
                <a:spcPts val="600"/>
              </a:spcBef>
              <a:spcAft>
                <a:spcPts val="600"/>
              </a:spcAft>
            </a:pPr>
            <a:endParaRPr lang="en-US" sz="2000" dirty="0">
              <a:solidFill>
                <a:schemeClr val="bg2">
                  <a:lumMod val="50000"/>
                  <a:alpha val="99000"/>
                </a:schemeClr>
              </a:solidFill>
            </a:endParaRPr>
          </a:p>
        </p:txBody>
      </p:sp>
      <p:sp>
        <p:nvSpPr>
          <p:cNvPr id="2" name="Title 1"/>
          <p:cNvSpPr>
            <a:spLocks noGrp="1"/>
          </p:cNvSpPr>
          <p:nvPr>
            <p:ph type="title"/>
          </p:nvPr>
        </p:nvSpPr>
        <p:spPr/>
        <p:txBody>
          <a:bodyPr/>
          <a:lstStyle/>
          <a:p>
            <a:r>
              <a:rPr lang="en-US" dirty="0" smtClean="0"/>
              <a:t>Asynchronous Design Pattern</a:t>
            </a:r>
            <a:endParaRPr lang="en-US" dirty="0"/>
          </a:p>
        </p:txBody>
      </p:sp>
      <p:sp>
        <p:nvSpPr>
          <p:cNvPr id="4" name="Content Placeholder 3"/>
          <p:cNvSpPr>
            <a:spLocks noGrp="1"/>
          </p:cNvSpPr>
          <p:nvPr>
            <p:ph type="body" sz="quarter" idx="10"/>
          </p:nvPr>
        </p:nvSpPr>
        <p:spPr>
          <a:xfrm>
            <a:off x="519112" y="1443038"/>
            <a:ext cx="11149013" cy="784830"/>
          </a:xfrm>
        </p:spPr>
        <p:txBody>
          <a:bodyPr/>
          <a:lstStyle/>
          <a:p>
            <a:pPr>
              <a:spcAft>
                <a:spcPts val="600"/>
              </a:spcAft>
            </a:pPr>
            <a:r>
              <a:rPr lang="en-IN" sz="2800" dirty="0">
                <a:solidFill>
                  <a:srgbClr val="595959">
                    <a:alpha val="99000"/>
                  </a:srgbClr>
                </a:solidFill>
              </a:rPr>
              <a:t>Each thread picks up work whenever it is ready</a:t>
            </a:r>
          </a:p>
          <a:p>
            <a:pPr lvl="1"/>
            <a:r>
              <a:rPr lang="en-IN" sz="1800" dirty="0" smtClean="0"/>
              <a:t>A thread handling one request may handle another before the first one completes</a:t>
            </a:r>
            <a:endParaRPr lang="en-IN" sz="1800" dirty="0"/>
          </a:p>
        </p:txBody>
      </p:sp>
      <p:sp>
        <p:nvSpPr>
          <p:cNvPr id="5" name="TextBox 4"/>
          <p:cNvSpPr txBox="1"/>
          <p:nvPr/>
        </p:nvSpPr>
        <p:spPr>
          <a:xfrm>
            <a:off x="623778" y="2685029"/>
            <a:ext cx="1586075" cy="246221"/>
          </a:xfrm>
          <a:prstGeom prst="rect">
            <a:avLst/>
          </a:prstGeom>
          <a:noFill/>
        </p:spPr>
        <p:txBody>
          <a:bodyPr wrap="none" lIns="0" tIns="0" rIns="0" bIns="0" rtlCol="0">
            <a:spAutoFit/>
          </a:bodyPr>
          <a:lstStyle/>
          <a:p>
            <a:pPr marR="0" lvl="0" fontAlgn="auto">
              <a:spcBef>
                <a:spcPts val="1200"/>
              </a:spcBef>
              <a:buClrTx/>
              <a:buSzPct val="80000"/>
              <a:tabLst/>
              <a:defRPr/>
            </a:pPr>
            <a:r>
              <a:rPr lang="en-US" sz="1600" dirty="0">
                <a:ln>
                  <a:solidFill>
                    <a:schemeClr val="bg1">
                      <a:alpha val="0"/>
                    </a:schemeClr>
                  </a:solidFill>
                </a:ln>
                <a:gradFill>
                  <a:gsLst>
                    <a:gs pos="0">
                      <a:srgbClr val="595959"/>
                    </a:gs>
                    <a:gs pos="86000">
                      <a:srgbClr val="595959"/>
                    </a:gs>
                  </a:gsLst>
                  <a:lin ang="5400000" scaled="0"/>
                </a:gradFill>
              </a:rPr>
              <a:t>Client Request #1</a:t>
            </a:r>
          </a:p>
        </p:txBody>
      </p:sp>
      <p:sp>
        <p:nvSpPr>
          <p:cNvPr id="6" name="Rectangle 5"/>
          <p:cNvSpPr/>
          <p:nvPr/>
        </p:nvSpPr>
        <p:spPr>
          <a:xfrm>
            <a:off x="3011862" y="2440663"/>
            <a:ext cx="2680138" cy="1607431"/>
          </a:xfrm>
          <a:prstGeom prst="rect">
            <a:avLst/>
          </a:prstGeom>
          <a:solidFill>
            <a:schemeClr val="accent2">
              <a:lumMod val="20000"/>
              <a:lumOff val="80000"/>
            </a:schemeClr>
          </a:solidFill>
          <a:ln w="9525" cap="flat" cmpd="sng" algn="ctr">
            <a:noFill/>
            <a:prstDash val="solid"/>
          </a:ln>
          <a:effectLst/>
        </p:spPr>
        <p:txBody>
          <a:bodyPr rtlCol="0" anchor="t" anchorCtr="0"/>
          <a:lstStyle/>
          <a:p>
            <a:pPr algn="ctr">
              <a:spcBef>
                <a:spcPts val="1200"/>
              </a:spcBef>
              <a:buSzPct val="80000"/>
            </a:pPr>
            <a:r>
              <a:rPr lang="en-US" sz="1600" dirty="0">
                <a:ln>
                  <a:solidFill>
                    <a:schemeClr val="bg1">
                      <a:alpha val="0"/>
                    </a:schemeClr>
                  </a:solidFill>
                </a:ln>
                <a:gradFill>
                  <a:gsLst>
                    <a:gs pos="0">
                      <a:srgbClr val="595959"/>
                    </a:gs>
                    <a:gs pos="86000">
                      <a:srgbClr val="595959"/>
                    </a:gs>
                  </a:gsLst>
                  <a:lin ang="5400000" scaled="0"/>
                </a:gradFill>
              </a:rPr>
              <a:t>Web App Front End</a:t>
            </a:r>
          </a:p>
        </p:txBody>
      </p:sp>
      <p:sp>
        <p:nvSpPr>
          <p:cNvPr id="8" name="Rectangle 7"/>
          <p:cNvSpPr/>
          <p:nvPr/>
        </p:nvSpPr>
        <p:spPr>
          <a:xfrm>
            <a:off x="9849550" y="2440663"/>
            <a:ext cx="1638241" cy="457200"/>
          </a:xfrm>
          <a:prstGeom prst="rect">
            <a:avLst/>
          </a:prstGeom>
          <a:solidFill>
            <a:schemeClr val="accent2"/>
          </a:solidFill>
          <a:ln w="9525" cap="flat" cmpd="sng" algn="ctr">
            <a:noFill/>
            <a:prstDash val="solid"/>
          </a:ln>
          <a:effectLst/>
        </p:spPr>
        <p:txBody>
          <a:bodyPr lIns="0" rIns="0" rtlCol="0" anchor="ctr"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defTabSz="1218936"/>
            <a:r>
              <a:rPr lang="en-US" sz="1600" dirty="0">
                <a:ln>
                  <a:solidFill>
                    <a:schemeClr val="bg1">
                      <a:alpha val="0"/>
                    </a:schemeClr>
                  </a:solidFill>
                </a:ln>
                <a:solidFill>
                  <a:schemeClr val="bg1">
                    <a:alpha val="99000"/>
                  </a:schemeClr>
                </a:solidFill>
                <a:ea typeface="Segoe UI" pitchFamily="34" charset="0"/>
                <a:cs typeface="Segoe UI" pitchFamily="34" charset="0"/>
              </a:rPr>
              <a:t>SQL Azure</a:t>
            </a:r>
          </a:p>
        </p:txBody>
      </p:sp>
      <p:sp>
        <p:nvSpPr>
          <p:cNvPr id="9" name="Rectangle 8"/>
          <p:cNvSpPr/>
          <p:nvPr/>
        </p:nvSpPr>
        <p:spPr>
          <a:xfrm>
            <a:off x="9849550" y="3590894"/>
            <a:ext cx="1638241" cy="457200"/>
          </a:xfrm>
          <a:prstGeom prst="rect">
            <a:avLst/>
          </a:prstGeom>
          <a:solidFill>
            <a:schemeClr val="accent2"/>
          </a:solidFill>
          <a:ln w="9525" cap="flat" cmpd="sng" algn="ctr">
            <a:noFill/>
            <a:prstDash val="solid"/>
          </a:ln>
          <a:effectLst/>
        </p:spPr>
        <p:txBody>
          <a:bodyPr lIns="0" rIns="0" rtlCol="0" anchor="ctr"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defTabSz="1218936"/>
            <a:r>
              <a:rPr lang="en-US" sz="1600" dirty="0">
                <a:ln>
                  <a:solidFill>
                    <a:schemeClr val="bg1">
                      <a:alpha val="0"/>
                    </a:schemeClr>
                  </a:solidFill>
                </a:ln>
                <a:solidFill>
                  <a:schemeClr val="bg1">
                    <a:alpha val="99000"/>
                  </a:schemeClr>
                </a:solidFill>
                <a:ea typeface="Segoe UI" pitchFamily="34" charset="0"/>
                <a:cs typeface="Segoe UI" pitchFamily="34" charset="0"/>
              </a:rPr>
              <a:t>WA Storage</a:t>
            </a:r>
          </a:p>
        </p:txBody>
      </p:sp>
      <p:sp>
        <p:nvSpPr>
          <p:cNvPr id="7" name="Rectangle 6"/>
          <p:cNvSpPr/>
          <p:nvPr/>
        </p:nvSpPr>
        <p:spPr>
          <a:xfrm>
            <a:off x="8667136" y="3015778"/>
            <a:ext cx="1638241" cy="457200"/>
          </a:xfrm>
          <a:prstGeom prst="rect">
            <a:avLst/>
          </a:prstGeom>
          <a:solidFill>
            <a:schemeClr val="accent2"/>
          </a:solidFill>
          <a:ln w="9525" cap="flat" cmpd="sng" algn="ctr">
            <a:noFill/>
            <a:prstDash val="solid"/>
          </a:ln>
          <a:effectLst/>
        </p:spPr>
        <p:txBody>
          <a:bodyPr lIns="0" rIns="0" rtlCol="0" anchor="ctr"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defTabSz="1218936"/>
            <a:r>
              <a:rPr lang="en-US" sz="1600" dirty="0">
                <a:ln>
                  <a:solidFill>
                    <a:schemeClr val="bg1">
                      <a:alpha val="0"/>
                    </a:schemeClr>
                  </a:solidFill>
                </a:ln>
                <a:solidFill>
                  <a:schemeClr val="bg1">
                    <a:alpha val="99000"/>
                  </a:schemeClr>
                </a:solidFill>
                <a:ea typeface="Segoe UI" pitchFamily="34" charset="0"/>
                <a:cs typeface="Segoe UI" pitchFamily="34" charset="0"/>
              </a:rPr>
              <a:t>Middle Tier</a:t>
            </a:r>
          </a:p>
        </p:txBody>
      </p:sp>
      <p:sp>
        <p:nvSpPr>
          <p:cNvPr id="10" name="TextBox 9"/>
          <p:cNvSpPr txBox="1"/>
          <p:nvPr/>
        </p:nvSpPr>
        <p:spPr>
          <a:xfrm>
            <a:off x="623778" y="3190899"/>
            <a:ext cx="1723933" cy="246221"/>
          </a:xfrm>
          <a:prstGeom prst="rect">
            <a:avLst/>
          </a:prstGeom>
          <a:noFill/>
        </p:spPr>
        <p:txBody>
          <a:bodyPr wrap="none" lIns="0" tIns="0" rIns="0" bIns="0" rtlCol="0">
            <a:spAutoFit/>
          </a:bodyPr>
          <a:lstStyle/>
          <a:p>
            <a:pPr marR="0" lvl="0" fontAlgn="auto">
              <a:spcBef>
                <a:spcPts val="1200"/>
              </a:spcBef>
              <a:buClrTx/>
              <a:buSzPct val="80000"/>
              <a:tabLst/>
              <a:defRPr/>
            </a:pPr>
            <a:r>
              <a:rPr lang="en-US" sz="1600" dirty="0">
                <a:ln>
                  <a:solidFill>
                    <a:schemeClr val="bg1">
                      <a:alpha val="0"/>
                    </a:schemeClr>
                  </a:solidFill>
                </a:ln>
                <a:gradFill>
                  <a:gsLst>
                    <a:gs pos="0">
                      <a:srgbClr val="595959"/>
                    </a:gs>
                    <a:gs pos="86000">
                      <a:srgbClr val="595959"/>
                    </a:gs>
                  </a:gsLst>
                  <a:lin ang="5400000" scaled="0"/>
                </a:gradFill>
              </a:rPr>
              <a:t>Client Response #1</a:t>
            </a:r>
          </a:p>
        </p:txBody>
      </p:sp>
      <p:sp>
        <p:nvSpPr>
          <p:cNvPr id="11" name="TextBox 10"/>
          <p:cNvSpPr txBox="1"/>
          <p:nvPr/>
        </p:nvSpPr>
        <p:spPr>
          <a:xfrm>
            <a:off x="623778" y="3443950"/>
            <a:ext cx="1586075" cy="246221"/>
          </a:xfrm>
          <a:prstGeom prst="rect">
            <a:avLst/>
          </a:prstGeom>
          <a:noFill/>
        </p:spPr>
        <p:txBody>
          <a:bodyPr wrap="none" lIns="0" tIns="0" rIns="0" bIns="0" rtlCol="0">
            <a:spAutoFit/>
          </a:bodyPr>
          <a:lstStyle/>
          <a:p>
            <a:pPr marR="0" lvl="0" fontAlgn="auto">
              <a:spcBef>
                <a:spcPts val="1200"/>
              </a:spcBef>
              <a:buClrTx/>
              <a:buSzPct val="80000"/>
              <a:tabLst/>
              <a:defRPr/>
            </a:pPr>
            <a:r>
              <a:rPr lang="en-US" sz="1600" dirty="0">
                <a:ln>
                  <a:solidFill>
                    <a:schemeClr val="bg1">
                      <a:alpha val="0"/>
                    </a:schemeClr>
                  </a:solidFill>
                </a:ln>
                <a:gradFill>
                  <a:gsLst>
                    <a:gs pos="0">
                      <a:srgbClr val="595959"/>
                    </a:gs>
                    <a:gs pos="86000">
                      <a:srgbClr val="595959"/>
                    </a:gs>
                  </a:gsLst>
                  <a:lin ang="5400000" scaled="0"/>
                </a:gradFill>
              </a:rPr>
              <a:t>Client </a:t>
            </a:r>
            <a:r>
              <a:rPr lang="en-US" sz="1600" dirty="0" smtClean="0">
                <a:ln>
                  <a:solidFill>
                    <a:schemeClr val="bg1">
                      <a:alpha val="0"/>
                    </a:schemeClr>
                  </a:solidFill>
                </a:ln>
                <a:gradFill>
                  <a:gsLst>
                    <a:gs pos="0">
                      <a:srgbClr val="595959"/>
                    </a:gs>
                    <a:gs pos="86000">
                      <a:srgbClr val="595959"/>
                    </a:gs>
                  </a:gsLst>
                  <a:lin ang="5400000" scaled="0"/>
                </a:gradFill>
              </a:rPr>
              <a:t>Request #2</a:t>
            </a:r>
            <a:endParaRPr lang="en-US" sz="1600" dirty="0">
              <a:ln>
                <a:solidFill>
                  <a:schemeClr val="bg1">
                    <a:alpha val="0"/>
                  </a:schemeClr>
                </a:solidFill>
              </a:ln>
              <a:gradFill>
                <a:gsLst>
                  <a:gs pos="0">
                    <a:srgbClr val="595959"/>
                  </a:gs>
                  <a:gs pos="86000">
                    <a:srgbClr val="595959"/>
                  </a:gs>
                </a:gsLst>
                <a:lin ang="5400000" scaled="0"/>
              </a:gradFill>
            </a:endParaRPr>
          </a:p>
        </p:txBody>
      </p:sp>
      <p:sp>
        <p:nvSpPr>
          <p:cNvPr id="12" name="TextBox 11"/>
          <p:cNvSpPr txBox="1"/>
          <p:nvPr/>
        </p:nvSpPr>
        <p:spPr>
          <a:xfrm>
            <a:off x="6184455" y="2563773"/>
            <a:ext cx="1375441" cy="246221"/>
          </a:xfrm>
          <a:prstGeom prst="rect">
            <a:avLst/>
          </a:prstGeom>
          <a:noFill/>
        </p:spPr>
        <p:txBody>
          <a:bodyPr wrap="none" lIns="0" tIns="0" rIns="0" bIns="0" rtlCol="0">
            <a:spAutoFit/>
          </a:bodyPr>
          <a:lstStyle/>
          <a:p>
            <a:pPr marR="0" lvl="0" fontAlgn="auto">
              <a:spcBef>
                <a:spcPts val="1200"/>
              </a:spcBef>
              <a:buClrTx/>
              <a:buSzPct val="80000"/>
              <a:tabLst/>
              <a:defRPr/>
            </a:pPr>
            <a:r>
              <a:rPr lang="en-US" sz="1600" dirty="0">
                <a:ln>
                  <a:solidFill>
                    <a:schemeClr val="bg1">
                      <a:alpha val="0"/>
                    </a:schemeClr>
                  </a:solidFill>
                </a:ln>
                <a:gradFill>
                  <a:gsLst>
                    <a:gs pos="0">
                      <a:srgbClr val="595959"/>
                    </a:gs>
                    <a:gs pos="86000">
                      <a:srgbClr val="595959"/>
                    </a:gs>
                  </a:gsLst>
                  <a:lin ang="5400000" scaled="0"/>
                </a:gradFill>
              </a:rPr>
              <a:t>“The  Work” #1</a:t>
            </a:r>
          </a:p>
        </p:txBody>
      </p:sp>
      <p:sp>
        <p:nvSpPr>
          <p:cNvPr id="13" name="TextBox 12"/>
          <p:cNvSpPr txBox="1"/>
          <p:nvPr/>
        </p:nvSpPr>
        <p:spPr>
          <a:xfrm>
            <a:off x="6184455" y="3182641"/>
            <a:ext cx="1150058" cy="246221"/>
          </a:xfrm>
          <a:prstGeom prst="rect">
            <a:avLst/>
          </a:prstGeom>
          <a:noFill/>
        </p:spPr>
        <p:txBody>
          <a:bodyPr wrap="none" lIns="0" tIns="0" rIns="0" bIns="0" rtlCol="0">
            <a:spAutoFit/>
          </a:bodyPr>
          <a:lstStyle/>
          <a:p>
            <a:pPr marR="0" lvl="0" fontAlgn="auto">
              <a:spcBef>
                <a:spcPts val="1200"/>
              </a:spcBef>
              <a:buClrTx/>
              <a:buSzPct val="80000"/>
              <a:tabLst/>
              <a:defRPr/>
            </a:pPr>
            <a:r>
              <a:rPr lang="en-US" sz="1600" dirty="0">
                <a:ln>
                  <a:solidFill>
                    <a:schemeClr val="bg1">
                      <a:alpha val="0"/>
                    </a:schemeClr>
                  </a:solidFill>
                </a:ln>
                <a:gradFill>
                  <a:gsLst>
                    <a:gs pos="0">
                      <a:srgbClr val="595959"/>
                    </a:gs>
                    <a:gs pos="86000">
                      <a:srgbClr val="595959"/>
                    </a:gs>
                  </a:gsLst>
                  <a:lin ang="5400000" scaled="0"/>
                </a:gradFill>
              </a:rPr>
              <a:t>Response #1</a:t>
            </a:r>
          </a:p>
        </p:txBody>
      </p:sp>
      <p:sp>
        <p:nvSpPr>
          <p:cNvPr id="16" name="Oval 15"/>
          <p:cNvSpPr/>
          <p:nvPr/>
        </p:nvSpPr>
        <p:spPr bwMode="auto">
          <a:xfrm>
            <a:off x="3275012" y="3118219"/>
            <a:ext cx="320040" cy="316468"/>
          </a:xfrm>
          <a:prstGeom prst="ellipse">
            <a:avLst/>
          </a:prstGeom>
          <a:solidFill>
            <a:schemeClr val="accent2"/>
          </a:solidFill>
          <a:ln>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ln>
                <a:solidFill>
                  <a:schemeClr val="bg1">
                    <a:alpha val="0"/>
                  </a:schemeClr>
                </a:solidFill>
              </a:ln>
              <a:gradFill>
                <a:gsLst>
                  <a:gs pos="0">
                    <a:srgbClr val="FFFFFF"/>
                  </a:gs>
                  <a:gs pos="100000">
                    <a:srgbClr val="FFFFFF"/>
                  </a:gs>
                </a:gsLst>
                <a:lin ang="5400000" scaled="0"/>
              </a:gradFill>
            </a:endParaRPr>
          </a:p>
        </p:txBody>
      </p:sp>
      <p:sp>
        <p:nvSpPr>
          <p:cNvPr id="17" name="Oval 16"/>
          <p:cNvSpPr/>
          <p:nvPr/>
        </p:nvSpPr>
        <p:spPr bwMode="auto">
          <a:xfrm>
            <a:off x="5056515" y="3118219"/>
            <a:ext cx="320040" cy="316468"/>
          </a:xfrm>
          <a:prstGeom prst="ellipse">
            <a:avLst/>
          </a:prstGeom>
          <a:solidFill>
            <a:schemeClr val="accent2"/>
          </a:solidFill>
          <a:ln>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ln>
                <a:solidFill>
                  <a:schemeClr val="bg1">
                    <a:alpha val="0"/>
                  </a:schemeClr>
                </a:solidFill>
              </a:ln>
              <a:gradFill>
                <a:gsLst>
                  <a:gs pos="0">
                    <a:srgbClr val="FFFFFF"/>
                  </a:gs>
                  <a:gs pos="100000">
                    <a:srgbClr val="FFFFFF"/>
                  </a:gs>
                </a:gsLst>
                <a:lin ang="5400000" scaled="0"/>
              </a:gradFill>
            </a:endParaRPr>
          </a:p>
        </p:txBody>
      </p:sp>
      <p:cxnSp>
        <p:nvCxnSpPr>
          <p:cNvPr id="18" name="Straight Arrow Connector 17"/>
          <p:cNvCxnSpPr/>
          <p:nvPr/>
        </p:nvCxnSpPr>
        <p:spPr bwMode="auto">
          <a:xfrm>
            <a:off x="5457825" y="3015778"/>
            <a:ext cx="3209311" cy="0"/>
          </a:xfrm>
          <a:prstGeom prst="straightConnector1">
            <a:avLst/>
          </a:prstGeom>
          <a:ln w="25400">
            <a:solidFill>
              <a:schemeClr val="bg1">
                <a:lumMod val="50000"/>
              </a:schemeClr>
            </a:solidFill>
            <a:headEnd type="none" w="med" len="med"/>
            <a:tailEnd type="triangle"/>
          </a:ln>
          <a:effectLst/>
        </p:spPr>
        <p:style>
          <a:lnRef idx="3">
            <a:schemeClr val="accent3"/>
          </a:lnRef>
          <a:fillRef idx="0">
            <a:schemeClr val="accent3"/>
          </a:fillRef>
          <a:effectRef idx="2">
            <a:schemeClr val="accent3"/>
          </a:effectRef>
          <a:fontRef idx="minor">
            <a:schemeClr val="tx1"/>
          </a:fontRef>
        </p:style>
      </p:cxnSp>
      <p:cxnSp>
        <p:nvCxnSpPr>
          <p:cNvPr id="21" name="Straight Arrow Connector 20"/>
          <p:cNvCxnSpPr/>
          <p:nvPr/>
        </p:nvCxnSpPr>
        <p:spPr bwMode="auto">
          <a:xfrm>
            <a:off x="677917" y="3015778"/>
            <a:ext cx="2612138" cy="0"/>
          </a:xfrm>
          <a:prstGeom prst="straightConnector1">
            <a:avLst/>
          </a:prstGeom>
          <a:ln w="25400">
            <a:solidFill>
              <a:schemeClr val="bg1">
                <a:lumMod val="50000"/>
              </a:schemeClr>
            </a:solidFill>
            <a:headEnd type="none" w="med" len="med"/>
            <a:tailEnd type="triangle"/>
          </a:ln>
          <a:effectLst/>
        </p:spPr>
        <p:style>
          <a:lnRef idx="3">
            <a:schemeClr val="accent3"/>
          </a:lnRef>
          <a:fillRef idx="0">
            <a:schemeClr val="accent3"/>
          </a:fillRef>
          <a:effectRef idx="2">
            <a:schemeClr val="accent3"/>
          </a:effectRef>
          <a:fontRef idx="minor">
            <a:schemeClr val="tx1"/>
          </a:fontRef>
        </p:style>
      </p:cxnSp>
      <p:cxnSp>
        <p:nvCxnSpPr>
          <p:cNvPr id="23" name="Straight Arrow Connector 22"/>
          <p:cNvCxnSpPr/>
          <p:nvPr/>
        </p:nvCxnSpPr>
        <p:spPr bwMode="auto">
          <a:xfrm>
            <a:off x="677917" y="3130339"/>
            <a:ext cx="2612138" cy="0"/>
          </a:xfrm>
          <a:prstGeom prst="straightConnector1">
            <a:avLst/>
          </a:prstGeom>
          <a:ln w="25400">
            <a:solidFill>
              <a:schemeClr val="accent4"/>
            </a:solidFill>
            <a:headEnd type="triangle" w="med" len="med"/>
            <a:tailEnd type="none"/>
          </a:ln>
          <a:effectLst/>
        </p:spPr>
        <p:style>
          <a:lnRef idx="3">
            <a:schemeClr val="accent3"/>
          </a:lnRef>
          <a:fillRef idx="0">
            <a:schemeClr val="accent3"/>
          </a:fillRef>
          <a:effectRef idx="2">
            <a:schemeClr val="accent3"/>
          </a:effectRef>
          <a:fontRef idx="minor">
            <a:schemeClr val="tx1"/>
          </a:fontRef>
        </p:style>
      </p:cxnSp>
      <p:cxnSp>
        <p:nvCxnSpPr>
          <p:cNvPr id="24" name="Straight Arrow Connector 23"/>
          <p:cNvCxnSpPr/>
          <p:nvPr/>
        </p:nvCxnSpPr>
        <p:spPr bwMode="auto">
          <a:xfrm>
            <a:off x="677917" y="3750569"/>
            <a:ext cx="2612138" cy="0"/>
          </a:xfrm>
          <a:prstGeom prst="straightConnector1">
            <a:avLst/>
          </a:prstGeom>
          <a:ln w="25400">
            <a:solidFill>
              <a:schemeClr val="accent4">
                <a:lumMod val="75000"/>
              </a:schemeClr>
            </a:solidFill>
            <a:headEnd type="none" w="med" len="med"/>
            <a:tailEnd type="triangle"/>
          </a:ln>
          <a:effectLst/>
        </p:spPr>
        <p:style>
          <a:lnRef idx="3">
            <a:schemeClr val="accent3"/>
          </a:lnRef>
          <a:fillRef idx="0">
            <a:schemeClr val="accent3"/>
          </a:fillRef>
          <a:effectRef idx="2">
            <a:schemeClr val="accent3"/>
          </a:effectRef>
          <a:fontRef idx="minor">
            <a:schemeClr val="tx1"/>
          </a:fontRef>
        </p:style>
      </p:cxnSp>
      <p:cxnSp>
        <p:nvCxnSpPr>
          <p:cNvPr id="25" name="Straight Arrow Connector 24"/>
          <p:cNvCxnSpPr/>
          <p:nvPr/>
        </p:nvCxnSpPr>
        <p:spPr bwMode="auto">
          <a:xfrm>
            <a:off x="5457825" y="3130339"/>
            <a:ext cx="3209311" cy="0"/>
          </a:xfrm>
          <a:prstGeom prst="straightConnector1">
            <a:avLst/>
          </a:prstGeom>
          <a:ln w="25400">
            <a:solidFill>
              <a:schemeClr val="accent4"/>
            </a:solidFill>
            <a:headEnd type="triangle" w="med" len="med"/>
            <a:tailEnd type="none"/>
          </a:ln>
          <a:effectLst/>
        </p:spPr>
        <p:style>
          <a:lnRef idx="3">
            <a:schemeClr val="accent3"/>
          </a:lnRef>
          <a:fillRef idx="0">
            <a:schemeClr val="accent3"/>
          </a:fillRef>
          <a:effectRef idx="2">
            <a:schemeClr val="accent3"/>
          </a:effectRef>
          <a:fontRef idx="minor">
            <a:schemeClr val="tx1"/>
          </a:fontRef>
        </p:style>
      </p:cxnSp>
      <p:sp>
        <p:nvSpPr>
          <p:cNvPr id="28" name="TextBox 27"/>
          <p:cNvSpPr txBox="1"/>
          <p:nvPr/>
        </p:nvSpPr>
        <p:spPr>
          <a:xfrm>
            <a:off x="3115371" y="3463247"/>
            <a:ext cx="624082" cy="246221"/>
          </a:xfrm>
          <a:prstGeom prst="rect">
            <a:avLst/>
          </a:prstGeom>
          <a:noFill/>
        </p:spPr>
        <p:txBody>
          <a:bodyPr wrap="none" lIns="0" tIns="0" rIns="0" bIns="0" rtlCol="0">
            <a:spAutoFit/>
          </a:bodyPr>
          <a:lstStyle/>
          <a:p>
            <a:pPr marR="0" lvl="0" fontAlgn="auto">
              <a:spcBef>
                <a:spcPts val="1200"/>
              </a:spcBef>
              <a:buClrTx/>
              <a:buSzPct val="80000"/>
              <a:tabLst/>
              <a:defRPr/>
            </a:pPr>
            <a:r>
              <a:rPr lang="en-US" sz="1600" dirty="0">
                <a:ln>
                  <a:solidFill>
                    <a:schemeClr val="bg1">
                      <a:alpha val="0"/>
                    </a:schemeClr>
                  </a:solidFill>
                </a:ln>
                <a:gradFill>
                  <a:gsLst>
                    <a:gs pos="0">
                      <a:srgbClr val="595959"/>
                    </a:gs>
                    <a:gs pos="86000">
                      <a:srgbClr val="595959"/>
                    </a:gs>
                  </a:gsLst>
                  <a:lin ang="5400000" scaled="0"/>
                </a:gradFill>
              </a:rPr>
              <a:t>Thread</a:t>
            </a:r>
          </a:p>
        </p:txBody>
      </p:sp>
      <p:sp>
        <p:nvSpPr>
          <p:cNvPr id="29" name="TextBox 28"/>
          <p:cNvSpPr txBox="1"/>
          <p:nvPr/>
        </p:nvSpPr>
        <p:spPr>
          <a:xfrm>
            <a:off x="4941215" y="3463247"/>
            <a:ext cx="624082" cy="246221"/>
          </a:xfrm>
          <a:prstGeom prst="rect">
            <a:avLst/>
          </a:prstGeom>
          <a:noFill/>
        </p:spPr>
        <p:txBody>
          <a:bodyPr wrap="none" lIns="0" tIns="0" rIns="0" bIns="0" rtlCol="0">
            <a:spAutoFit/>
          </a:bodyPr>
          <a:lstStyle/>
          <a:p>
            <a:pPr marR="0" lvl="0" fontAlgn="auto">
              <a:spcBef>
                <a:spcPts val="1200"/>
              </a:spcBef>
              <a:buClrTx/>
              <a:buSzPct val="80000"/>
              <a:tabLst/>
              <a:defRPr/>
            </a:pPr>
            <a:r>
              <a:rPr lang="en-US" sz="1600" dirty="0">
                <a:ln>
                  <a:solidFill>
                    <a:schemeClr val="bg1">
                      <a:alpha val="0"/>
                    </a:schemeClr>
                  </a:solidFill>
                </a:ln>
                <a:gradFill>
                  <a:gsLst>
                    <a:gs pos="0">
                      <a:srgbClr val="595959"/>
                    </a:gs>
                    <a:gs pos="86000">
                      <a:srgbClr val="595959"/>
                    </a:gs>
                  </a:gsLst>
                  <a:lin ang="5400000" scaled="0"/>
                </a:gradFill>
              </a:rPr>
              <a:t>Thread</a:t>
            </a:r>
          </a:p>
        </p:txBody>
      </p:sp>
      <p:sp>
        <p:nvSpPr>
          <p:cNvPr id="33" name="TextBox 32"/>
          <p:cNvSpPr txBox="1"/>
          <p:nvPr/>
        </p:nvSpPr>
        <p:spPr>
          <a:xfrm>
            <a:off x="623778" y="3892938"/>
            <a:ext cx="1723933" cy="246221"/>
          </a:xfrm>
          <a:prstGeom prst="rect">
            <a:avLst/>
          </a:prstGeom>
          <a:noFill/>
        </p:spPr>
        <p:txBody>
          <a:bodyPr wrap="none" lIns="0" tIns="0" rIns="0" bIns="0" rtlCol="0">
            <a:spAutoFit/>
          </a:bodyPr>
          <a:lstStyle/>
          <a:p>
            <a:pPr marR="0" lvl="0" fontAlgn="auto">
              <a:spcBef>
                <a:spcPts val="1200"/>
              </a:spcBef>
              <a:buClrTx/>
              <a:buSzPct val="80000"/>
              <a:tabLst/>
              <a:defRPr/>
            </a:pPr>
            <a:r>
              <a:rPr lang="en-US" sz="1600" dirty="0">
                <a:gradFill>
                  <a:gsLst>
                    <a:gs pos="0">
                      <a:srgbClr val="595959"/>
                    </a:gs>
                    <a:gs pos="86000">
                      <a:srgbClr val="595959"/>
                    </a:gs>
                  </a:gsLst>
                  <a:lin ang="5400000" scaled="0"/>
                </a:gradFill>
              </a:rPr>
              <a:t>Client </a:t>
            </a:r>
            <a:r>
              <a:rPr lang="en-US" sz="1600" dirty="0">
                <a:ln>
                  <a:solidFill>
                    <a:schemeClr val="bg1">
                      <a:alpha val="0"/>
                    </a:schemeClr>
                  </a:solidFill>
                </a:ln>
                <a:gradFill>
                  <a:gsLst>
                    <a:gs pos="0">
                      <a:srgbClr val="595959"/>
                    </a:gs>
                    <a:gs pos="86000">
                      <a:srgbClr val="595959"/>
                    </a:gs>
                  </a:gsLst>
                  <a:lin ang="5400000" scaled="0"/>
                </a:gradFill>
              </a:rPr>
              <a:t>Response</a:t>
            </a:r>
            <a:r>
              <a:rPr lang="en-US" sz="1600" dirty="0">
                <a:gradFill>
                  <a:gsLst>
                    <a:gs pos="0">
                      <a:srgbClr val="595959"/>
                    </a:gs>
                    <a:gs pos="86000">
                      <a:srgbClr val="595959"/>
                    </a:gs>
                  </a:gsLst>
                  <a:lin ang="5400000" scaled="0"/>
                </a:gradFill>
              </a:rPr>
              <a:t> </a:t>
            </a:r>
            <a:r>
              <a:rPr lang="en-US" sz="1600" dirty="0" smtClean="0">
                <a:gradFill>
                  <a:gsLst>
                    <a:gs pos="0">
                      <a:srgbClr val="595959"/>
                    </a:gs>
                    <a:gs pos="86000">
                      <a:srgbClr val="595959"/>
                    </a:gs>
                  </a:gsLst>
                  <a:lin ang="5400000" scaled="0"/>
                </a:gradFill>
              </a:rPr>
              <a:t>#2</a:t>
            </a:r>
            <a:endParaRPr lang="en-US" sz="1600" dirty="0">
              <a:gradFill>
                <a:gsLst>
                  <a:gs pos="0">
                    <a:srgbClr val="595959"/>
                  </a:gs>
                  <a:gs pos="86000">
                    <a:srgbClr val="595959"/>
                  </a:gs>
                </a:gsLst>
                <a:lin ang="5400000" scaled="0"/>
              </a:gradFill>
            </a:endParaRPr>
          </a:p>
        </p:txBody>
      </p:sp>
      <p:sp>
        <p:nvSpPr>
          <p:cNvPr id="34" name="TextBox 33"/>
          <p:cNvSpPr txBox="1"/>
          <p:nvPr/>
        </p:nvSpPr>
        <p:spPr>
          <a:xfrm>
            <a:off x="6184455" y="3475320"/>
            <a:ext cx="1375441" cy="246221"/>
          </a:xfrm>
          <a:prstGeom prst="rect">
            <a:avLst/>
          </a:prstGeom>
          <a:noFill/>
        </p:spPr>
        <p:txBody>
          <a:bodyPr wrap="none" lIns="0" tIns="0" rIns="0" bIns="0" rtlCol="0">
            <a:spAutoFit/>
          </a:bodyPr>
          <a:lstStyle/>
          <a:p>
            <a:pPr marR="0" lvl="0" fontAlgn="auto">
              <a:spcBef>
                <a:spcPts val="1200"/>
              </a:spcBef>
              <a:buClrTx/>
              <a:buSzPct val="80000"/>
              <a:tabLst/>
              <a:defRPr/>
            </a:pPr>
            <a:r>
              <a:rPr lang="en-US" sz="1600" dirty="0">
                <a:ln>
                  <a:solidFill>
                    <a:schemeClr val="bg1">
                      <a:alpha val="0"/>
                    </a:schemeClr>
                  </a:solidFill>
                </a:ln>
                <a:gradFill>
                  <a:gsLst>
                    <a:gs pos="0">
                      <a:srgbClr val="595959"/>
                    </a:gs>
                    <a:gs pos="86000">
                      <a:srgbClr val="595959"/>
                    </a:gs>
                  </a:gsLst>
                  <a:lin ang="5400000" scaled="0"/>
                </a:gradFill>
              </a:rPr>
              <a:t>“The  Work” </a:t>
            </a:r>
            <a:r>
              <a:rPr lang="en-US" sz="1600" dirty="0" smtClean="0">
                <a:ln>
                  <a:solidFill>
                    <a:schemeClr val="bg1">
                      <a:alpha val="0"/>
                    </a:schemeClr>
                  </a:solidFill>
                </a:ln>
                <a:gradFill>
                  <a:gsLst>
                    <a:gs pos="0">
                      <a:srgbClr val="595959"/>
                    </a:gs>
                    <a:gs pos="86000">
                      <a:srgbClr val="595959"/>
                    </a:gs>
                  </a:gsLst>
                  <a:lin ang="5400000" scaled="0"/>
                </a:gradFill>
              </a:rPr>
              <a:t>#2</a:t>
            </a:r>
            <a:endParaRPr lang="en-US" sz="1600" dirty="0">
              <a:ln>
                <a:solidFill>
                  <a:schemeClr val="bg1">
                    <a:alpha val="0"/>
                  </a:schemeClr>
                </a:solidFill>
              </a:ln>
              <a:gradFill>
                <a:gsLst>
                  <a:gs pos="0">
                    <a:srgbClr val="595959"/>
                  </a:gs>
                  <a:gs pos="86000">
                    <a:srgbClr val="595959"/>
                  </a:gs>
                </a:gsLst>
                <a:lin ang="5400000" scaled="0"/>
              </a:gradFill>
            </a:endParaRPr>
          </a:p>
        </p:txBody>
      </p:sp>
      <p:sp>
        <p:nvSpPr>
          <p:cNvPr id="35" name="TextBox 34"/>
          <p:cNvSpPr txBox="1"/>
          <p:nvPr/>
        </p:nvSpPr>
        <p:spPr>
          <a:xfrm>
            <a:off x="6184455" y="3892938"/>
            <a:ext cx="1150058" cy="246221"/>
          </a:xfrm>
          <a:prstGeom prst="rect">
            <a:avLst/>
          </a:prstGeom>
          <a:noFill/>
        </p:spPr>
        <p:txBody>
          <a:bodyPr wrap="none" lIns="0" tIns="0" rIns="0" bIns="0" rtlCol="0">
            <a:spAutoFit/>
          </a:bodyPr>
          <a:lstStyle/>
          <a:p>
            <a:pPr marR="0" lvl="0" fontAlgn="auto">
              <a:spcBef>
                <a:spcPts val="1200"/>
              </a:spcBef>
              <a:buClrTx/>
              <a:buSzPct val="80000"/>
              <a:tabLst/>
              <a:defRPr/>
            </a:pPr>
            <a:r>
              <a:rPr lang="en-US" sz="1600" dirty="0">
                <a:ln>
                  <a:solidFill>
                    <a:schemeClr val="bg1">
                      <a:alpha val="0"/>
                    </a:schemeClr>
                  </a:solidFill>
                </a:ln>
                <a:gradFill>
                  <a:gsLst>
                    <a:gs pos="0">
                      <a:srgbClr val="595959"/>
                    </a:gs>
                    <a:gs pos="86000">
                      <a:srgbClr val="595959"/>
                    </a:gs>
                  </a:gsLst>
                  <a:lin ang="5400000" scaled="0"/>
                </a:gradFill>
              </a:rPr>
              <a:t>Response</a:t>
            </a:r>
            <a:r>
              <a:rPr lang="en-US" sz="1600" dirty="0">
                <a:gradFill>
                  <a:gsLst>
                    <a:gs pos="0">
                      <a:srgbClr val="595959"/>
                    </a:gs>
                    <a:gs pos="86000">
                      <a:srgbClr val="595959"/>
                    </a:gs>
                  </a:gsLst>
                  <a:lin ang="5400000" scaled="0"/>
                </a:gradFill>
              </a:rPr>
              <a:t> </a:t>
            </a:r>
            <a:r>
              <a:rPr lang="en-US" sz="1600" dirty="0" smtClean="0">
                <a:gradFill>
                  <a:gsLst>
                    <a:gs pos="0">
                      <a:srgbClr val="595959"/>
                    </a:gs>
                    <a:gs pos="86000">
                      <a:srgbClr val="595959"/>
                    </a:gs>
                  </a:gsLst>
                  <a:lin ang="5400000" scaled="0"/>
                </a:gradFill>
              </a:rPr>
              <a:t>#2</a:t>
            </a:r>
            <a:endParaRPr lang="en-US" sz="1600" dirty="0">
              <a:gradFill>
                <a:gsLst>
                  <a:gs pos="0">
                    <a:srgbClr val="595959"/>
                  </a:gs>
                  <a:gs pos="86000">
                    <a:srgbClr val="595959"/>
                  </a:gs>
                </a:gsLst>
                <a:lin ang="5400000" scaled="0"/>
              </a:gradFill>
            </a:endParaRPr>
          </a:p>
        </p:txBody>
      </p:sp>
      <p:cxnSp>
        <p:nvCxnSpPr>
          <p:cNvPr id="36" name="Straight Arrow Connector 35"/>
          <p:cNvCxnSpPr/>
          <p:nvPr/>
        </p:nvCxnSpPr>
        <p:spPr bwMode="auto">
          <a:xfrm>
            <a:off x="5457825" y="3750569"/>
            <a:ext cx="3209311" cy="0"/>
          </a:xfrm>
          <a:prstGeom prst="straightConnector1">
            <a:avLst/>
          </a:prstGeom>
          <a:ln w="25400">
            <a:solidFill>
              <a:schemeClr val="accent4">
                <a:lumMod val="75000"/>
              </a:schemeClr>
            </a:solidFill>
            <a:headEnd type="none" w="med" len="med"/>
            <a:tailEnd type="triangle"/>
          </a:ln>
          <a:effectLst/>
        </p:spPr>
        <p:style>
          <a:lnRef idx="3">
            <a:schemeClr val="accent3"/>
          </a:lnRef>
          <a:fillRef idx="0">
            <a:schemeClr val="accent3"/>
          </a:fillRef>
          <a:effectRef idx="2">
            <a:schemeClr val="accent3"/>
          </a:effectRef>
          <a:fontRef idx="minor">
            <a:schemeClr val="tx1"/>
          </a:fontRef>
        </p:style>
      </p:cxnSp>
      <p:cxnSp>
        <p:nvCxnSpPr>
          <p:cNvPr id="37" name="Straight Arrow Connector 36"/>
          <p:cNvCxnSpPr/>
          <p:nvPr/>
        </p:nvCxnSpPr>
        <p:spPr bwMode="auto">
          <a:xfrm>
            <a:off x="5457825" y="3885815"/>
            <a:ext cx="3209311" cy="0"/>
          </a:xfrm>
          <a:prstGeom prst="straightConnector1">
            <a:avLst/>
          </a:prstGeom>
          <a:ln w="25400">
            <a:solidFill>
              <a:schemeClr val="accent4">
                <a:lumMod val="50000"/>
              </a:schemeClr>
            </a:solidFill>
            <a:headEnd type="triangle" w="med" len="med"/>
            <a:tailEnd type="none"/>
          </a:ln>
          <a:effectLst/>
        </p:spPr>
        <p:style>
          <a:lnRef idx="3">
            <a:schemeClr val="accent3"/>
          </a:lnRef>
          <a:fillRef idx="0">
            <a:schemeClr val="accent3"/>
          </a:fillRef>
          <a:effectRef idx="2">
            <a:schemeClr val="accent3"/>
          </a:effectRef>
          <a:fontRef idx="minor">
            <a:schemeClr val="tx1"/>
          </a:fontRef>
        </p:style>
      </p:cxnSp>
      <p:cxnSp>
        <p:nvCxnSpPr>
          <p:cNvPr id="38" name="Straight Arrow Connector 37"/>
          <p:cNvCxnSpPr/>
          <p:nvPr/>
        </p:nvCxnSpPr>
        <p:spPr bwMode="auto">
          <a:xfrm>
            <a:off x="677917" y="3885815"/>
            <a:ext cx="2597095" cy="0"/>
          </a:xfrm>
          <a:prstGeom prst="straightConnector1">
            <a:avLst/>
          </a:prstGeom>
          <a:ln w="25400">
            <a:solidFill>
              <a:schemeClr val="accent4">
                <a:lumMod val="50000"/>
              </a:schemeClr>
            </a:solidFill>
            <a:headEnd type="triangle" w="med" len="med"/>
            <a:tailEnd type="none"/>
          </a:ln>
          <a:effectLst/>
        </p:spPr>
        <p:style>
          <a:lnRef idx="3">
            <a:schemeClr val="accent3"/>
          </a:lnRef>
          <a:fillRef idx="0">
            <a:schemeClr val="accent3"/>
          </a:fillRef>
          <a:effectRef idx="2">
            <a:schemeClr val="accent3"/>
          </a:effectRef>
          <a:fontRef idx="minor">
            <a:schemeClr val="tx1"/>
          </a:fontRef>
        </p:style>
      </p:cxnSp>
      <p:sp>
        <p:nvSpPr>
          <p:cNvPr id="39" name="Rectangle 38"/>
          <p:cNvSpPr/>
          <p:nvPr/>
        </p:nvSpPr>
        <p:spPr>
          <a:xfrm>
            <a:off x="3809358" y="2809994"/>
            <a:ext cx="1085146" cy="1082944"/>
          </a:xfrm>
          <a:prstGeom prst="rect">
            <a:avLst/>
          </a:prstGeom>
          <a:solidFill>
            <a:schemeClr val="accent1"/>
          </a:solidFill>
          <a:ln w="9525" cap="flat" cmpd="sng" algn="ctr">
            <a:noFill/>
            <a:prstDash val="solid"/>
          </a:ln>
          <a:effectLst/>
        </p:spPr>
        <p:txBody>
          <a:bodyPr rtlCol="0" anchor="t" anchorCtr="0"/>
          <a:lstStyle/>
          <a:p>
            <a:pPr algn="ctr" defTabSz="1218936"/>
            <a:r>
              <a:rPr lang="en-US" sz="1500" dirty="0">
                <a:ln>
                  <a:solidFill>
                    <a:schemeClr val="bg1">
                      <a:alpha val="0"/>
                    </a:schemeClr>
                  </a:solidFill>
                </a:ln>
                <a:solidFill>
                  <a:schemeClr val="bg1">
                    <a:alpha val="99000"/>
                  </a:schemeClr>
                </a:solidFill>
                <a:ea typeface="Segoe UI" pitchFamily="34" charset="0"/>
                <a:cs typeface="Segoe UI" pitchFamily="34" charset="0"/>
              </a:rPr>
              <a:t>Context</a:t>
            </a:r>
          </a:p>
        </p:txBody>
      </p:sp>
      <p:sp>
        <p:nvSpPr>
          <p:cNvPr id="40" name="Pentagon 39"/>
          <p:cNvSpPr/>
          <p:nvPr/>
        </p:nvSpPr>
        <p:spPr bwMode="auto">
          <a:xfrm>
            <a:off x="4166555" y="3162153"/>
            <a:ext cx="370751" cy="228600"/>
          </a:xfrm>
          <a:prstGeom prst="homePlate">
            <a:avLst/>
          </a:prstGeom>
          <a:solidFill>
            <a:schemeClr val="accent2">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ln>
                <a:solidFill>
                  <a:schemeClr val="bg1">
                    <a:alpha val="0"/>
                  </a:schemeClr>
                </a:solidFill>
              </a:ln>
              <a:gradFill>
                <a:gsLst>
                  <a:gs pos="0">
                    <a:srgbClr val="FFFFFF"/>
                  </a:gs>
                  <a:gs pos="100000">
                    <a:srgbClr val="FFFFFF"/>
                  </a:gs>
                </a:gsLst>
                <a:lin ang="5400000" scaled="0"/>
              </a:gradFill>
            </a:endParaRPr>
          </a:p>
        </p:txBody>
      </p:sp>
      <p:sp>
        <p:nvSpPr>
          <p:cNvPr id="41" name="Pentagon 40"/>
          <p:cNvSpPr/>
          <p:nvPr/>
        </p:nvSpPr>
        <p:spPr bwMode="auto">
          <a:xfrm>
            <a:off x="4156306" y="3543153"/>
            <a:ext cx="370751" cy="228600"/>
          </a:xfrm>
          <a:prstGeom prst="homePlate">
            <a:avLst/>
          </a:prstGeom>
          <a:solidFill>
            <a:schemeClr val="accent4">
              <a:lumMod val="40000"/>
              <a:lumOff val="60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ln>
                <a:solidFill>
                  <a:schemeClr val="bg1">
                    <a:alpha val="0"/>
                  </a:schemeClr>
                </a:solidFill>
              </a:ln>
              <a:gradFill>
                <a:gsLst>
                  <a:gs pos="0">
                    <a:srgbClr val="FFFFFF"/>
                  </a:gs>
                  <a:gs pos="100000">
                    <a:srgbClr val="FFFFFF"/>
                  </a:gs>
                </a:gsLst>
                <a:lin ang="5400000" scaled="0"/>
              </a:gradFill>
            </a:endParaRPr>
          </a:p>
        </p:txBody>
      </p:sp>
      <p:sp>
        <p:nvSpPr>
          <p:cNvPr id="42" name="Content Placeholder 3"/>
          <p:cNvSpPr txBox="1">
            <a:spLocks/>
          </p:cNvSpPr>
          <p:nvPr/>
        </p:nvSpPr>
        <p:spPr>
          <a:xfrm>
            <a:off x="519112" y="4276780"/>
            <a:ext cx="11149013" cy="2085186"/>
          </a:xfrm>
          <a:prstGeom prst="rect">
            <a:avLst/>
          </a:prstGeom>
        </p:spPr>
        <p:txBody>
          <a:bodyPr vert="horz" wrap="square" lIns="0" tIns="0" rIns="0" bIns="0" rtlCol="0">
            <a:spAutoFit/>
          </a:bodyPr>
          <a:lstStyle>
            <a:lvl1pPr marL="3175" indent="0" algn="l" defTabSz="914363" rtl="0" eaLnBrk="1" latinLnBrk="0" hangingPunct="1">
              <a:lnSpc>
                <a:spcPct val="100000"/>
              </a:lnSpc>
              <a:spcBef>
                <a:spcPts val="0"/>
              </a:spcBef>
              <a:spcAft>
                <a:spcPts val="900"/>
              </a:spcAft>
              <a:buSzPct val="80000"/>
              <a:buFont typeface="Arial" pitchFamily="34" charset="0"/>
              <a:buNone/>
              <a:defRPr sz="4000" kern="1200" spc="-100" baseline="0">
                <a:ln>
                  <a:solidFill>
                    <a:schemeClr val="bg1">
                      <a:alpha val="0"/>
                    </a:schemeClr>
                  </a:solidFill>
                </a:ln>
                <a:gradFill>
                  <a:gsLst>
                    <a:gs pos="0">
                      <a:srgbClr val="595959"/>
                    </a:gs>
                    <a:gs pos="86000">
                      <a:srgbClr val="595959"/>
                    </a:gs>
                  </a:gsLst>
                  <a:lin ang="5400000" scaled="0"/>
                </a:gradFill>
                <a:latin typeface="Segoe UI Light" pitchFamily="34" charset="0"/>
                <a:ea typeface="+mn-ea"/>
                <a:cs typeface="+mn-cs"/>
              </a:defRPr>
            </a:lvl1pPr>
            <a:lvl2pPr marL="3175" indent="0" algn="l" defTabSz="914363" rtl="0" eaLnBrk="1" latinLnBrk="0" hangingPunct="1">
              <a:lnSpc>
                <a:spcPct val="100000"/>
              </a:lnSpc>
              <a:spcBef>
                <a:spcPts val="0"/>
              </a:spcBef>
              <a:buSzPct val="80000"/>
              <a:buFont typeface="Arial" pitchFamily="34" charset="0"/>
              <a:buNone/>
              <a:defRPr sz="2000" kern="1200" spc="-50" baseline="0">
                <a:ln>
                  <a:solidFill>
                    <a:schemeClr val="bg1">
                      <a:alpha val="0"/>
                    </a:schemeClr>
                  </a:solidFill>
                </a:ln>
                <a:gradFill>
                  <a:gsLst>
                    <a:gs pos="0">
                      <a:srgbClr val="595959"/>
                    </a:gs>
                    <a:gs pos="86000">
                      <a:srgbClr val="595959"/>
                    </a:gs>
                  </a:gsLst>
                  <a:lin ang="5400000" scaled="0"/>
                </a:gradFill>
                <a:latin typeface="+mn-lt"/>
                <a:ea typeface="+mn-ea"/>
                <a:cs typeface="+mn-cs"/>
              </a:defRPr>
            </a:lvl2pPr>
            <a:lvl3pPr marL="1258888" indent="-403225" algn="l" defTabSz="914363" rtl="0" eaLnBrk="1" latinLnBrk="0" hangingPunct="1">
              <a:lnSpc>
                <a:spcPct val="100000"/>
              </a:lnSpc>
              <a:spcBef>
                <a:spcPts val="300"/>
              </a:spcBef>
              <a:buSzPct val="80000"/>
              <a:buFontTx/>
              <a:buBlip>
                <a:blip r:embed="rId2"/>
              </a:buBlip>
              <a:defRPr sz="2400" kern="1200">
                <a:ln>
                  <a:solidFill>
                    <a:schemeClr val="bg1">
                      <a:alpha val="0"/>
                    </a:schemeClr>
                  </a:solidFill>
                </a:ln>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3pPr>
            <a:lvl4pPr marL="1604963" indent="-346075" algn="l" defTabSz="914363" rtl="0" eaLnBrk="1" latinLnBrk="0" hangingPunct="1">
              <a:lnSpc>
                <a:spcPct val="100000"/>
              </a:lnSpc>
              <a:spcBef>
                <a:spcPts val="300"/>
              </a:spcBef>
              <a:buSzPct val="80000"/>
              <a:buFontTx/>
              <a:buBlip>
                <a:blip r:embed="rId2"/>
              </a:buBlip>
              <a:defRPr sz="2000" kern="1200">
                <a:ln>
                  <a:solidFill>
                    <a:schemeClr val="bg1">
                      <a:alpha val="0"/>
                    </a:schemeClr>
                  </a:solidFill>
                </a:ln>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4pPr>
            <a:lvl5pPr marL="1941513" indent="-336550" algn="l" defTabSz="914363" rtl="0" eaLnBrk="1" latinLnBrk="0" hangingPunct="1">
              <a:lnSpc>
                <a:spcPct val="100000"/>
              </a:lnSpc>
              <a:spcBef>
                <a:spcPts val="300"/>
              </a:spcBef>
              <a:buSzPct val="80000"/>
              <a:buFontTx/>
              <a:buBlip>
                <a:blip r:embed="rId2"/>
              </a:buBlip>
              <a:defRPr sz="2000" kern="1200">
                <a:ln>
                  <a:solidFill>
                    <a:schemeClr val="bg1">
                      <a:alpha val="0"/>
                    </a:schemeClr>
                  </a:solidFill>
                </a:ln>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spcAft>
                <a:spcPts val="600"/>
              </a:spcAft>
            </a:pPr>
            <a:r>
              <a:rPr lang="en-IN" sz="2800" spc="-100" dirty="0">
                <a:solidFill>
                  <a:srgbClr val="595959">
                    <a:alpha val="99000"/>
                  </a:srgbClr>
                </a:solidFill>
                <a:latin typeface="Segoe UI Light" pitchFamily="34" charset="0"/>
              </a:rPr>
              <a:t>This approach scales well</a:t>
            </a:r>
          </a:p>
          <a:p>
            <a:pPr lvl="1"/>
            <a:r>
              <a:rPr lang="en-IN" sz="1800" dirty="0">
                <a:ln>
                  <a:solidFill>
                    <a:srgbClr val="FFFFFF">
                      <a:alpha val="0"/>
                    </a:srgbClr>
                  </a:solidFill>
                </a:ln>
              </a:rPr>
              <a:t>Client requests tracked explicitly in app’s data structures</a:t>
            </a:r>
          </a:p>
          <a:p>
            <a:pPr lvl="1"/>
            <a:r>
              <a:rPr lang="en-IN" sz="1800" dirty="0">
                <a:ln>
                  <a:solidFill>
                    <a:srgbClr val="FFFFFF">
                      <a:alpha val="0"/>
                    </a:srgbClr>
                  </a:solidFill>
                </a:ln>
              </a:rPr>
              <a:t>Threads never block while there is work to be done</a:t>
            </a:r>
          </a:p>
          <a:p>
            <a:pPr lvl="1"/>
            <a:r>
              <a:rPr lang="en-IN" sz="1800" dirty="0">
                <a:ln>
                  <a:solidFill>
                    <a:srgbClr val="FFFFFF">
                      <a:alpha val="0"/>
                    </a:srgbClr>
                  </a:solidFill>
                </a:ln>
              </a:rPr>
              <a:t>Each thread can handle possibly many concurrent requests</a:t>
            </a:r>
          </a:p>
          <a:p>
            <a:pPr lvl="1"/>
            <a:endParaRPr lang="en-IN" sz="1800" dirty="0">
              <a:ln>
                <a:solidFill>
                  <a:srgbClr val="FFFFFF">
                    <a:alpha val="0"/>
                  </a:srgbClr>
                </a:solidFill>
              </a:ln>
            </a:endParaRPr>
          </a:p>
          <a:p>
            <a:pPr lvl="0">
              <a:spcAft>
                <a:spcPts val="600"/>
              </a:spcAft>
            </a:pPr>
            <a:r>
              <a:rPr lang="en-IN" sz="2800" dirty="0">
                <a:solidFill>
                  <a:srgbClr val="595959">
                    <a:alpha val="99000"/>
                  </a:srgbClr>
                </a:solidFill>
              </a:rPr>
              <a:t>But bookkeeping &amp; synchronization can be difficult…</a:t>
            </a:r>
            <a:endParaRPr lang="en-US" sz="2800" dirty="0">
              <a:solidFill>
                <a:srgbClr val="595959">
                  <a:alpha val="99000"/>
                </a:srgbClr>
              </a:solidFill>
            </a:endParaRPr>
          </a:p>
        </p:txBody>
      </p:sp>
    </p:spTree>
    <p:extLst>
      <p:ext uri="{BB962C8B-B14F-4D97-AF65-F5344CB8AC3E}">
        <p14:creationId xmlns:p14="http://schemas.microsoft.com/office/powerpoint/2010/main" val="71137199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fade">
                                      <p:cBhvr>
                                        <p:cTn id="10" dur="500"/>
                                        <p:tgtEl>
                                          <p:spTgt spid="4">
                                            <p:txEl>
                                              <p:pRg st="1" end="1"/>
                                            </p:txEl>
                                          </p:spTgt>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500"/>
                                        <p:tgtEl>
                                          <p:spTgt spid="15"/>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fade">
                                      <p:cBhvr>
                                        <p:cTn id="20" dur="500"/>
                                        <p:tgtEl>
                                          <p:spTgt spid="16"/>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fade">
                                      <p:cBhvr>
                                        <p:cTn id="23" dur="500"/>
                                        <p:tgtEl>
                                          <p:spTgt spid="28"/>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par>
                                <p:cTn id="29" presetID="10" presetClass="entr" presetSubtype="0" fill="hold" nodeType="with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500"/>
                                        <p:tgtEl>
                                          <p:spTgt spid="21"/>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29"/>
                                        </p:tgtEl>
                                        <p:attrNameLst>
                                          <p:attrName>style.visibility</p:attrName>
                                        </p:attrNameLst>
                                      </p:cBhvr>
                                      <p:to>
                                        <p:strVal val="visible"/>
                                      </p:to>
                                    </p:set>
                                    <p:animEffect transition="in" filter="fade">
                                      <p:cBhvr>
                                        <p:cTn id="36" dur="500"/>
                                        <p:tgtEl>
                                          <p:spTgt spid="29"/>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fade">
                                      <p:cBhvr>
                                        <p:cTn id="39" dur="500"/>
                                        <p:tgtEl>
                                          <p:spTgt spid="17"/>
                                        </p:tgtEl>
                                      </p:cBhvr>
                                    </p:animEffect>
                                  </p:childTnLst>
                                </p:cTn>
                              </p:par>
                              <p:par>
                                <p:cTn id="40" presetID="10" presetClass="exit" presetSubtype="0" fill="hold" grpId="1" nodeType="withEffect">
                                  <p:stCondLst>
                                    <p:cond delay="0"/>
                                  </p:stCondLst>
                                  <p:childTnLst>
                                    <p:animEffect transition="out" filter="fade">
                                      <p:cBhvr>
                                        <p:cTn id="41" dur="500"/>
                                        <p:tgtEl>
                                          <p:spTgt spid="16"/>
                                        </p:tgtEl>
                                      </p:cBhvr>
                                    </p:animEffect>
                                    <p:set>
                                      <p:cBhvr>
                                        <p:cTn id="42" dur="1" fill="hold">
                                          <p:stCondLst>
                                            <p:cond delay="499"/>
                                          </p:stCondLst>
                                        </p:cTn>
                                        <p:tgtEl>
                                          <p:spTgt spid="16"/>
                                        </p:tgtEl>
                                        <p:attrNameLst>
                                          <p:attrName>style.visibility</p:attrName>
                                        </p:attrNameLst>
                                      </p:cBhvr>
                                      <p:to>
                                        <p:strVal val="hidden"/>
                                      </p:to>
                                    </p:set>
                                  </p:childTnLst>
                                </p:cTn>
                              </p:par>
                              <p:par>
                                <p:cTn id="43" presetID="10" presetClass="exit" presetSubtype="0" fill="hold" grpId="1" nodeType="withEffect">
                                  <p:stCondLst>
                                    <p:cond delay="0"/>
                                  </p:stCondLst>
                                  <p:childTnLst>
                                    <p:animEffect transition="out" filter="fade">
                                      <p:cBhvr>
                                        <p:cTn id="44" dur="500"/>
                                        <p:tgtEl>
                                          <p:spTgt spid="28"/>
                                        </p:tgtEl>
                                      </p:cBhvr>
                                    </p:animEffect>
                                    <p:set>
                                      <p:cBhvr>
                                        <p:cTn id="45" dur="1" fill="hold">
                                          <p:stCondLst>
                                            <p:cond delay="499"/>
                                          </p:stCondLst>
                                        </p:cTn>
                                        <p:tgtEl>
                                          <p:spTgt spid="28"/>
                                        </p:tgtEl>
                                        <p:attrNameLst>
                                          <p:attrName>style.visibility</p:attrName>
                                        </p:attrNameLst>
                                      </p:cBhvr>
                                      <p:to>
                                        <p:strVal val="hidden"/>
                                      </p:to>
                                    </p:se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fade">
                                      <p:cBhvr>
                                        <p:cTn id="50" dur="500"/>
                                        <p:tgtEl>
                                          <p:spTgt spid="12"/>
                                        </p:tgtEl>
                                      </p:cBhvr>
                                    </p:animEffect>
                                  </p:childTnLst>
                                </p:cTn>
                              </p:par>
                              <p:par>
                                <p:cTn id="51" presetID="10" presetClass="entr" presetSubtype="0" fill="hold" nodeType="with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fade">
                                      <p:cBhvr>
                                        <p:cTn id="53" dur="500"/>
                                        <p:tgtEl>
                                          <p:spTgt spid="18"/>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7"/>
                                        </p:tgtEl>
                                        <p:attrNameLst>
                                          <p:attrName>style.visibility</p:attrName>
                                        </p:attrNameLst>
                                      </p:cBhvr>
                                      <p:to>
                                        <p:strVal val="visible"/>
                                      </p:to>
                                    </p:set>
                                    <p:animEffect transition="in" filter="fade">
                                      <p:cBhvr>
                                        <p:cTn id="56" dur="500"/>
                                        <p:tgtEl>
                                          <p:spTgt spid="7"/>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8"/>
                                        </p:tgtEl>
                                        <p:attrNameLst>
                                          <p:attrName>style.visibility</p:attrName>
                                        </p:attrNameLst>
                                      </p:cBhvr>
                                      <p:to>
                                        <p:strVal val="visible"/>
                                      </p:to>
                                    </p:set>
                                    <p:animEffect transition="in" filter="fade">
                                      <p:cBhvr>
                                        <p:cTn id="59" dur="500"/>
                                        <p:tgtEl>
                                          <p:spTgt spid="8"/>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9"/>
                                        </p:tgtEl>
                                        <p:attrNameLst>
                                          <p:attrName>style.visibility</p:attrName>
                                        </p:attrNameLst>
                                      </p:cBhvr>
                                      <p:to>
                                        <p:strVal val="visible"/>
                                      </p:to>
                                    </p:set>
                                    <p:animEffect transition="in" filter="fade">
                                      <p:cBhvr>
                                        <p:cTn id="62" dur="500"/>
                                        <p:tgtEl>
                                          <p:spTgt spid="9"/>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xit" presetSubtype="0" fill="hold" nodeType="clickEffect">
                                  <p:stCondLst>
                                    <p:cond delay="0"/>
                                  </p:stCondLst>
                                  <p:childTnLst>
                                    <p:animEffect transition="out" filter="fade">
                                      <p:cBhvr>
                                        <p:cTn id="66" dur="500"/>
                                        <p:tgtEl>
                                          <p:spTgt spid="18"/>
                                        </p:tgtEl>
                                      </p:cBhvr>
                                    </p:animEffect>
                                    <p:set>
                                      <p:cBhvr>
                                        <p:cTn id="67" dur="1" fill="hold">
                                          <p:stCondLst>
                                            <p:cond delay="499"/>
                                          </p:stCondLst>
                                        </p:cTn>
                                        <p:tgtEl>
                                          <p:spTgt spid="18"/>
                                        </p:tgtEl>
                                        <p:attrNameLst>
                                          <p:attrName>style.visibility</p:attrName>
                                        </p:attrNameLst>
                                      </p:cBhvr>
                                      <p:to>
                                        <p:strVal val="hidden"/>
                                      </p:to>
                                    </p:set>
                                  </p:childTnLst>
                                </p:cTn>
                              </p:par>
                              <p:par>
                                <p:cTn id="68" presetID="10" presetClass="exit" presetSubtype="0" fill="hold" grpId="1" nodeType="withEffect">
                                  <p:stCondLst>
                                    <p:cond delay="0"/>
                                  </p:stCondLst>
                                  <p:childTnLst>
                                    <p:animEffect transition="out" filter="fade">
                                      <p:cBhvr>
                                        <p:cTn id="69" dur="500"/>
                                        <p:tgtEl>
                                          <p:spTgt spid="12"/>
                                        </p:tgtEl>
                                      </p:cBhvr>
                                    </p:animEffect>
                                    <p:set>
                                      <p:cBhvr>
                                        <p:cTn id="70" dur="1" fill="hold">
                                          <p:stCondLst>
                                            <p:cond delay="499"/>
                                          </p:stCondLst>
                                        </p:cTn>
                                        <p:tgtEl>
                                          <p:spTgt spid="12"/>
                                        </p:tgtEl>
                                        <p:attrNameLst>
                                          <p:attrName>style.visibility</p:attrName>
                                        </p:attrNameLst>
                                      </p:cBhvr>
                                      <p:to>
                                        <p:strVal val="hidden"/>
                                      </p:to>
                                    </p:set>
                                  </p:childTnLst>
                                </p:cTn>
                              </p:par>
                            </p:childTnLst>
                          </p:cTn>
                        </p:par>
                      </p:childTnLst>
                    </p:cTn>
                  </p:par>
                  <p:par>
                    <p:cTn id="71" fill="hold">
                      <p:stCondLst>
                        <p:cond delay="indefinite"/>
                      </p:stCondLst>
                      <p:childTnLst>
                        <p:par>
                          <p:cTn id="72" fill="hold">
                            <p:stCondLst>
                              <p:cond delay="0"/>
                            </p:stCondLst>
                            <p:childTnLst>
                              <p:par>
                                <p:cTn id="73" presetID="10" presetClass="entr" presetSubtype="0" fill="hold" grpId="0" nodeType="clickEffect">
                                  <p:stCondLst>
                                    <p:cond delay="0"/>
                                  </p:stCondLst>
                                  <p:childTnLst>
                                    <p:set>
                                      <p:cBhvr>
                                        <p:cTn id="74" dur="1" fill="hold">
                                          <p:stCondLst>
                                            <p:cond delay="0"/>
                                          </p:stCondLst>
                                        </p:cTn>
                                        <p:tgtEl>
                                          <p:spTgt spid="39"/>
                                        </p:tgtEl>
                                        <p:attrNameLst>
                                          <p:attrName>style.visibility</p:attrName>
                                        </p:attrNameLst>
                                      </p:cBhvr>
                                      <p:to>
                                        <p:strVal val="visible"/>
                                      </p:to>
                                    </p:set>
                                    <p:animEffect transition="in" filter="fade">
                                      <p:cBhvr>
                                        <p:cTn id="75" dur="500"/>
                                        <p:tgtEl>
                                          <p:spTgt spid="39"/>
                                        </p:tgtEl>
                                      </p:cBhvr>
                                    </p:animEffect>
                                  </p:childTnLst>
                                </p:cTn>
                              </p:par>
                            </p:childTnLst>
                          </p:cTn>
                        </p:par>
                      </p:childTnLst>
                    </p:cTn>
                  </p:par>
                  <p:par>
                    <p:cTn id="76" fill="hold">
                      <p:stCondLst>
                        <p:cond delay="indefinite"/>
                      </p:stCondLst>
                      <p:childTnLst>
                        <p:par>
                          <p:cTn id="77" fill="hold">
                            <p:stCondLst>
                              <p:cond delay="0"/>
                            </p:stCondLst>
                            <p:childTnLst>
                              <p:par>
                                <p:cTn id="78" presetID="10" presetClass="entr" presetSubtype="0" fill="hold" grpId="0" nodeType="clickEffect">
                                  <p:stCondLst>
                                    <p:cond delay="0"/>
                                  </p:stCondLst>
                                  <p:childTnLst>
                                    <p:set>
                                      <p:cBhvr>
                                        <p:cTn id="79" dur="1" fill="hold">
                                          <p:stCondLst>
                                            <p:cond delay="0"/>
                                          </p:stCondLst>
                                        </p:cTn>
                                        <p:tgtEl>
                                          <p:spTgt spid="40"/>
                                        </p:tgtEl>
                                        <p:attrNameLst>
                                          <p:attrName>style.visibility</p:attrName>
                                        </p:attrNameLst>
                                      </p:cBhvr>
                                      <p:to>
                                        <p:strVal val="visible"/>
                                      </p:to>
                                    </p:set>
                                    <p:animEffect transition="in" filter="fade">
                                      <p:cBhvr>
                                        <p:cTn id="80" dur="500"/>
                                        <p:tgtEl>
                                          <p:spTgt spid="40"/>
                                        </p:tgtEl>
                                      </p:cBhvr>
                                    </p:animEffect>
                                  </p:childTnLst>
                                </p:cTn>
                              </p:par>
                            </p:childTnLst>
                          </p:cTn>
                        </p:par>
                      </p:childTnLst>
                    </p:cTn>
                  </p:par>
                  <p:par>
                    <p:cTn id="81" fill="hold">
                      <p:stCondLst>
                        <p:cond delay="indefinite"/>
                      </p:stCondLst>
                      <p:childTnLst>
                        <p:par>
                          <p:cTn id="82" fill="hold">
                            <p:stCondLst>
                              <p:cond delay="0"/>
                            </p:stCondLst>
                            <p:childTnLst>
                              <p:par>
                                <p:cTn id="83" presetID="10" presetClass="exit" presetSubtype="0" fill="hold" grpId="1" nodeType="clickEffect">
                                  <p:stCondLst>
                                    <p:cond delay="0"/>
                                  </p:stCondLst>
                                  <p:childTnLst>
                                    <p:animEffect transition="out" filter="fade">
                                      <p:cBhvr>
                                        <p:cTn id="84" dur="500"/>
                                        <p:tgtEl>
                                          <p:spTgt spid="29"/>
                                        </p:tgtEl>
                                      </p:cBhvr>
                                    </p:animEffect>
                                    <p:set>
                                      <p:cBhvr>
                                        <p:cTn id="85" dur="1" fill="hold">
                                          <p:stCondLst>
                                            <p:cond delay="499"/>
                                          </p:stCondLst>
                                        </p:cTn>
                                        <p:tgtEl>
                                          <p:spTgt spid="29"/>
                                        </p:tgtEl>
                                        <p:attrNameLst>
                                          <p:attrName>style.visibility</p:attrName>
                                        </p:attrNameLst>
                                      </p:cBhvr>
                                      <p:to>
                                        <p:strVal val="hidden"/>
                                      </p:to>
                                    </p:set>
                                  </p:childTnLst>
                                </p:cTn>
                              </p:par>
                              <p:par>
                                <p:cTn id="86" presetID="10" presetClass="exit" presetSubtype="0" fill="hold" grpId="1" nodeType="withEffect">
                                  <p:stCondLst>
                                    <p:cond delay="0"/>
                                  </p:stCondLst>
                                  <p:childTnLst>
                                    <p:animEffect transition="out" filter="fade">
                                      <p:cBhvr>
                                        <p:cTn id="87" dur="500"/>
                                        <p:tgtEl>
                                          <p:spTgt spid="17"/>
                                        </p:tgtEl>
                                      </p:cBhvr>
                                    </p:animEffect>
                                    <p:set>
                                      <p:cBhvr>
                                        <p:cTn id="88" dur="1" fill="hold">
                                          <p:stCondLst>
                                            <p:cond delay="499"/>
                                          </p:stCondLst>
                                        </p:cTn>
                                        <p:tgtEl>
                                          <p:spTgt spid="17"/>
                                        </p:tgtEl>
                                        <p:attrNameLst>
                                          <p:attrName>style.visibility</p:attrName>
                                        </p:attrNameLst>
                                      </p:cBhvr>
                                      <p:to>
                                        <p:strVal val="hidden"/>
                                      </p:to>
                                    </p:set>
                                  </p:childTnLst>
                                </p:cTn>
                              </p:par>
                              <p:par>
                                <p:cTn id="89" presetID="10" presetClass="entr" presetSubtype="0" fill="hold" grpId="2" nodeType="withEffect">
                                  <p:stCondLst>
                                    <p:cond delay="0"/>
                                  </p:stCondLst>
                                  <p:childTnLst>
                                    <p:set>
                                      <p:cBhvr>
                                        <p:cTn id="90" dur="1" fill="hold">
                                          <p:stCondLst>
                                            <p:cond delay="0"/>
                                          </p:stCondLst>
                                        </p:cTn>
                                        <p:tgtEl>
                                          <p:spTgt spid="16"/>
                                        </p:tgtEl>
                                        <p:attrNameLst>
                                          <p:attrName>style.visibility</p:attrName>
                                        </p:attrNameLst>
                                      </p:cBhvr>
                                      <p:to>
                                        <p:strVal val="visible"/>
                                      </p:to>
                                    </p:set>
                                    <p:animEffect transition="in" filter="fade">
                                      <p:cBhvr>
                                        <p:cTn id="91" dur="500"/>
                                        <p:tgtEl>
                                          <p:spTgt spid="16"/>
                                        </p:tgtEl>
                                      </p:cBhvr>
                                    </p:animEffect>
                                  </p:childTnLst>
                                </p:cTn>
                              </p:par>
                            </p:childTnLst>
                          </p:cTn>
                        </p:par>
                      </p:childTnLst>
                    </p:cTn>
                  </p:par>
                  <p:par>
                    <p:cTn id="92" fill="hold">
                      <p:stCondLst>
                        <p:cond delay="indefinite"/>
                      </p:stCondLst>
                      <p:childTnLst>
                        <p:par>
                          <p:cTn id="93" fill="hold">
                            <p:stCondLst>
                              <p:cond delay="0"/>
                            </p:stCondLst>
                            <p:childTnLst>
                              <p:par>
                                <p:cTn id="94" presetID="10" presetClass="entr" presetSubtype="0" fill="hold" nodeType="clickEffect">
                                  <p:stCondLst>
                                    <p:cond delay="0"/>
                                  </p:stCondLst>
                                  <p:childTnLst>
                                    <p:set>
                                      <p:cBhvr>
                                        <p:cTn id="95" dur="1" fill="hold">
                                          <p:stCondLst>
                                            <p:cond delay="0"/>
                                          </p:stCondLst>
                                        </p:cTn>
                                        <p:tgtEl>
                                          <p:spTgt spid="24"/>
                                        </p:tgtEl>
                                        <p:attrNameLst>
                                          <p:attrName>style.visibility</p:attrName>
                                        </p:attrNameLst>
                                      </p:cBhvr>
                                      <p:to>
                                        <p:strVal val="visible"/>
                                      </p:to>
                                    </p:set>
                                    <p:animEffect transition="in" filter="fade">
                                      <p:cBhvr>
                                        <p:cTn id="96" dur="500"/>
                                        <p:tgtEl>
                                          <p:spTgt spid="24"/>
                                        </p:tgtEl>
                                      </p:cBhvr>
                                    </p:animEffect>
                                  </p:childTnLst>
                                </p:cTn>
                              </p:par>
                              <p:par>
                                <p:cTn id="97" presetID="10" presetClass="entr" presetSubtype="0" fill="hold" grpId="2" nodeType="withEffect">
                                  <p:stCondLst>
                                    <p:cond delay="0"/>
                                  </p:stCondLst>
                                  <p:childTnLst>
                                    <p:set>
                                      <p:cBhvr>
                                        <p:cTn id="98" dur="1" fill="hold">
                                          <p:stCondLst>
                                            <p:cond delay="0"/>
                                          </p:stCondLst>
                                        </p:cTn>
                                        <p:tgtEl>
                                          <p:spTgt spid="28"/>
                                        </p:tgtEl>
                                        <p:attrNameLst>
                                          <p:attrName>style.visibility</p:attrName>
                                        </p:attrNameLst>
                                      </p:cBhvr>
                                      <p:to>
                                        <p:strVal val="visible"/>
                                      </p:to>
                                    </p:set>
                                    <p:animEffect transition="in" filter="fade">
                                      <p:cBhvr>
                                        <p:cTn id="99" dur="500"/>
                                        <p:tgtEl>
                                          <p:spTgt spid="28"/>
                                        </p:tgtEl>
                                      </p:cBhvr>
                                    </p:animEffect>
                                  </p:childTnLst>
                                </p:cTn>
                              </p:par>
                            </p:childTnLst>
                          </p:cTn>
                        </p:par>
                      </p:childTnLst>
                    </p:cTn>
                  </p:par>
                  <p:par>
                    <p:cTn id="100" fill="hold">
                      <p:stCondLst>
                        <p:cond delay="indefinite"/>
                      </p:stCondLst>
                      <p:childTnLst>
                        <p:par>
                          <p:cTn id="101" fill="hold">
                            <p:stCondLst>
                              <p:cond delay="0"/>
                            </p:stCondLst>
                            <p:childTnLst>
                              <p:par>
                                <p:cTn id="102" presetID="10" presetClass="entr" presetSubtype="0" fill="hold" grpId="0" nodeType="clickEffect">
                                  <p:stCondLst>
                                    <p:cond delay="0"/>
                                  </p:stCondLst>
                                  <p:childTnLst>
                                    <p:set>
                                      <p:cBhvr>
                                        <p:cTn id="103" dur="1" fill="hold">
                                          <p:stCondLst>
                                            <p:cond delay="0"/>
                                          </p:stCondLst>
                                        </p:cTn>
                                        <p:tgtEl>
                                          <p:spTgt spid="11"/>
                                        </p:tgtEl>
                                        <p:attrNameLst>
                                          <p:attrName>style.visibility</p:attrName>
                                        </p:attrNameLst>
                                      </p:cBhvr>
                                      <p:to>
                                        <p:strVal val="visible"/>
                                      </p:to>
                                    </p:set>
                                    <p:animEffect transition="in" filter="fade">
                                      <p:cBhvr>
                                        <p:cTn id="104" dur="500"/>
                                        <p:tgtEl>
                                          <p:spTgt spid="11"/>
                                        </p:tgtEl>
                                      </p:cBhvr>
                                    </p:animEffect>
                                  </p:childTnLst>
                                </p:cTn>
                              </p:par>
                              <p:par>
                                <p:cTn id="105" presetID="10" presetClass="entr" presetSubtype="0" fill="hold" grpId="2" nodeType="withEffect">
                                  <p:stCondLst>
                                    <p:cond delay="0"/>
                                  </p:stCondLst>
                                  <p:childTnLst>
                                    <p:set>
                                      <p:cBhvr>
                                        <p:cTn id="106" dur="1" fill="hold">
                                          <p:stCondLst>
                                            <p:cond delay="0"/>
                                          </p:stCondLst>
                                        </p:cTn>
                                        <p:tgtEl>
                                          <p:spTgt spid="17"/>
                                        </p:tgtEl>
                                        <p:attrNameLst>
                                          <p:attrName>style.visibility</p:attrName>
                                        </p:attrNameLst>
                                      </p:cBhvr>
                                      <p:to>
                                        <p:strVal val="visible"/>
                                      </p:to>
                                    </p:set>
                                    <p:animEffect transition="in" filter="fade">
                                      <p:cBhvr>
                                        <p:cTn id="107" dur="500"/>
                                        <p:tgtEl>
                                          <p:spTgt spid="17"/>
                                        </p:tgtEl>
                                      </p:cBhvr>
                                    </p:animEffect>
                                  </p:childTnLst>
                                </p:cTn>
                              </p:par>
                              <p:par>
                                <p:cTn id="108" presetID="10" presetClass="exit" presetSubtype="0" fill="hold" grpId="3" nodeType="withEffect">
                                  <p:stCondLst>
                                    <p:cond delay="0"/>
                                  </p:stCondLst>
                                  <p:childTnLst>
                                    <p:animEffect transition="out" filter="fade">
                                      <p:cBhvr>
                                        <p:cTn id="109" dur="500"/>
                                        <p:tgtEl>
                                          <p:spTgt spid="16"/>
                                        </p:tgtEl>
                                      </p:cBhvr>
                                    </p:animEffect>
                                    <p:set>
                                      <p:cBhvr>
                                        <p:cTn id="110" dur="1" fill="hold">
                                          <p:stCondLst>
                                            <p:cond delay="499"/>
                                          </p:stCondLst>
                                        </p:cTn>
                                        <p:tgtEl>
                                          <p:spTgt spid="16"/>
                                        </p:tgtEl>
                                        <p:attrNameLst>
                                          <p:attrName>style.visibility</p:attrName>
                                        </p:attrNameLst>
                                      </p:cBhvr>
                                      <p:to>
                                        <p:strVal val="hidden"/>
                                      </p:to>
                                    </p:set>
                                  </p:childTnLst>
                                </p:cTn>
                              </p:par>
                              <p:par>
                                <p:cTn id="111" presetID="10" presetClass="exit" presetSubtype="0" fill="hold" grpId="3" nodeType="withEffect">
                                  <p:stCondLst>
                                    <p:cond delay="0"/>
                                  </p:stCondLst>
                                  <p:childTnLst>
                                    <p:animEffect transition="out" filter="fade">
                                      <p:cBhvr>
                                        <p:cTn id="112" dur="500"/>
                                        <p:tgtEl>
                                          <p:spTgt spid="28"/>
                                        </p:tgtEl>
                                      </p:cBhvr>
                                    </p:animEffect>
                                    <p:set>
                                      <p:cBhvr>
                                        <p:cTn id="113" dur="1" fill="hold">
                                          <p:stCondLst>
                                            <p:cond delay="499"/>
                                          </p:stCondLst>
                                        </p:cTn>
                                        <p:tgtEl>
                                          <p:spTgt spid="28"/>
                                        </p:tgtEl>
                                        <p:attrNameLst>
                                          <p:attrName>style.visibility</p:attrName>
                                        </p:attrNameLst>
                                      </p:cBhvr>
                                      <p:to>
                                        <p:strVal val="hidden"/>
                                      </p:to>
                                    </p:set>
                                  </p:childTnLst>
                                </p:cTn>
                              </p:par>
                            </p:childTnLst>
                          </p:cTn>
                        </p:par>
                      </p:childTnLst>
                    </p:cTn>
                  </p:par>
                  <p:par>
                    <p:cTn id="114" fill="hold">
                      <p:stCondLst>
                        <p:cond delay="indefinite"/>
                      </p:stCondLst>
                      <p:childTnLst>
                        <p:par>
                          <p:cTn id="115" fill="hold">
                            <p:stCondLst>
                              <p:cond delay="0"/>
                            </p:stCondLst>
                            <p:childTnLst>
                              <p:par>
                                <p:cTn id="116" presetID="10" presetClass="entr" presetSubtype="0" fill="hold" grpId="0" nodeType="clickEffect">
                                  <p:stCondLst>
                                    <p:cond delay="0"/>
                                  </p:stCondLst>
                                  <p:childTnLst>
                                    <p:set>
                                      <p:cBhvr>
                                        <p:cTn id="117" dur="1" fill="hold">
                                          <p:stCondLst>
                                            <p:cond delay="0"/>
                                          </p:stCondLst>
                                        </p:cTn>
                                        <p:tgtEl>
                                          <p:spTgt spid="34"/>
                                        </p:tgtEl>
                                        <p:attrNameLst>
                                          <p:attrName>style.visibility</p:attrName>
                                        </p:attrNameLst>
                                      </p:cBhvr>
                                      <p:to>
                                        <p:strVal val="visible"/>
                                      </p:to>
                                    </p:set>
                                    <p:animEffect transition="in" filter="fade">
                                      <p:cBhvr>
                                        <p:cTn id="118" dur="500"/>
                                        <p:tgtEl>
                                          <p:spTgt spid="34"/>
                                        </p:tgtEl>
                                      </p:cBhvr>
                                    </p:animEffect>
                                  </p:childTnLst>
                                </p:cTn>
                              </p:par>
                              <p:par>
                                <p:cTn id="119" presetID="10" presetClass="entr" presetSubtype="0" fill="hold" nodeType="withEffect">
                                  <p:stCondLst>
                                    <p:cond delay="0"/>
                                  </p:stCondLst>
                                  <p:childTnLst>
                                    <p:set>
                                      <p:cBhvr>
                                        <p:cTn id="120" dur="1" fill="hold">
                                          <p:stCondLst>
                                            <p:cond delay="0"/>
                                          </p:stCondLst>
                                        </p:cTn>
                                        <p:tgtEl>
                                          <p:spTgt spid="36"/>
                                        </p:tgtEl>
                                        <p:attrNameLst>
                                          <p:attrName>style.visibility</p:attrName>
                                        </p:attrNameLst>
                                      </p:cBhvr>
                                      <p:to>
                                        <p:strVal val="visible"/>
                                      </p:to>
                                    </p:set>
                                    <p:animEffect transition="in" filter="fade">
                                      <p:cBhvr>
                                        <p:cTn id="121" dur="500"/>
                                        <p:tgtEl>
                                          <p:spTgt spid="36"/>
                                        </p:tgtEl>
                                      </p:cBhvr>
                                    </p:animEffect>
                                  </p:childTnLst>
                                </p:cTn>
                              </p:par>
                            </p:childTnLst>
                          </p:cTn>
                        </p:par>
                      </p:childTnLst>
                    </p:cTn>
                  </p:par>
                  <p:par>
                    <p:cTn id="122" fill="hold">
                      <p:stCondLst>
                        <p:cond delay="indefinite"/>
                      </p:stCondLst>
                      <p:childTnLst>
                        <p:par>
                          <p:cTn id="123" fill="hold">
                            <p:stCondLst>
                              <p:cond delay="0"/>
                            </p:stCondLst>
                            <p:childTnLst>
                              <p:par>
                                <p:cTn id="124" presetID="10" presetClass="exit" presetSubtype="0" fill="hold" grpId="1" nodeType="clickEffect">
                                  <p:stCondLst>
                                    <p:cond delay="0"/>
                                  </p:stCondLst>
                                  <p:childTnLst>
                                    <p:animEffect transition="out" filter="fade">
                                      <p:cBhvr>
                                        <p:cTn id="125" dur="500"/>
                                        <p:tgtEl>
                                          <p:spTgt spid="34"/>
                                        </p:tgtEl>
                                      </p:cBhvr>
                                    </p:animEffect>
                                    <p:set>
                                      <p:cBhvr>
                                        <p:cTn id="126" dur="1" fill="hold">
                                          <p:stCondLst>
                                            <p:cond delay="499"/>
                                          </p:stCondLst>
                                        </p:cTn>
                                        <p:tgtEl>
                                          <p:spTgt spid="34"/>
                                        </p:tgtEl>
                                        <p:attrNameLst>
                                          <p:attrName>style.visibility</p:attrName>
                                        </p:attrNameLst>
                                      </p:cBhvr>
                                      <p:to>
                                        <p:strVal val="hidden"/>
                                      </p:to>
                                    </p:set>
                                  </p:childTnLst>
                                </p:cTn>
                              </p:par>
                              <p:par>
                                <p:cTn id="127" presetID="10" presetClass="exit" presetSubtype="0" fill="hold" nodeType="withEffect">
                                  <p:stCondLst>
                                    <p:cond delay="0"/>
                                  </p:stCondLst>
                                  <p:childTnLst>
                                    <p:animEffect transition="out" filter="fade">
                                      <p:cBhvr>
                                        <p:cTn id="128" dur="500"/>
                                        <p:tgtEl>
                                          <p:spTgt spid="36"/>
                                        </p:tgtEl>
                                      </p:cBhvr>
                                    </p:animEffect>
                                    <p:set>
                                      <p:cBhvr>
                                        <p:cTn id="129" dur="1" fill="hold">
                                          <p:stCondLst>
                                            <p:cond delay="499"/>
                                          </p:stCondLst>
                                        </p:cTn>
                                        <p:tgtEl>
                                          <p:spTgt spid="36"/>
                                        </p:tgtEl>
                                        <p:attrNameLst>
                                          <p:attrName>style.visibility</p:attrName>
                                        </p:attrNameLst>
                                      </p:cBhvr>
                                      <p:to>
                                        <p:strVal val="hidden"/>
                                      </p:to>
                                    </p:set>
                                  </p:childTnLst>
                                </p:cTn>
                              </p:par>
                            </p:childTnLst>
                          </p:cTn>
                        </p:par>
                      </p:childTnLst>
                    </p:cTn>
                  </p:par>
                  <p:par>
                    <p:cTn id="130" fill="hold">
                      <p:stCondLst>
                        <p:cond delay="indefinite"/>
                      </p:stCondLst>
                      <p:childTnLst>
                        <p:par>
                          <p:cTn id="131" fill="hold">
                            <p:stCondLst>
                              <p:cond delay="0"/>
                            </p:stCondLst>
                            <p:childTnLst>
                              <p:par>
                                <p:cTn id="132" presetID="10" presetClass="entr" presetSubtype="0" fill="hold" grpId="0" nodeType="clickEffect">
                                  <p:stCondLst>
                                    <p:cond delay="0"/>
                                  </p:stCondLst>
                                  <p:childTnLst>
                                    <p:set>
                                      <p:cBhvr>
                                        <p:cTn id="133" dur="1" fill="hold">
                                          <p:stCondLst>
                                            <p:cond delay="0"/>
                                          </p:stCondLst>
                                        </p:cTn>
                                        <p:tgtEl>
                                          <p:spTgt spid="41"/>
                                        </p:tgtEl>
                                        <p:attrNameLst>
                                          <p:attrName>style.visibility</p:attrName>
                                        </p:attrNameLst>
                                      </p:cBhvr>
                                      <p:to>
                                        <p:strVal val="visible"/>
                                      </p:to>
                                    </p:set>
                                    <p:animEffect transition="in" filter="fade">
                                      <p:cBhvr>
                                        <p:cTn id="134" dur="500"/>
                                        <p:tgtEl>
                                          <p:spTgt spid="41"/>
                                        </p:tgtEl>
                                      </p:cBhvr>
                                    </p:animEffect>
                                  </p:childTnLst>
                                </p:cTn>
                              </p:par>
                            </p:childTnLst>
                          </p:cTn>
                        </p:par>
                      </p:childTnLst>
                    </p:cTn>
                  </p:par>
                  <p:par>
                    <p:cTn id="135" fill="hold">
                      <p:stCondLst>
                        <p:cond delay="indefinite"/>
                      </p:stCondLst>
                      <p:childTnLst>
                        <p:par>
                          <p:cTn id="136" fill="hold">
                            <p:stCondLst>
                              <p:cond delay="0"/>
                            </p:stCondLst>
                            <p:childTnLst>
                              <p:par>
                                <p:cTn id="137" presetID="10" presetClass="entr" presetSubtype="0" fill="hold" grpId="0" nodeType="clickEffect">
                                  <p:stCondLst>
                                    <p:cond delay="0"/>
                                  </p:stCondLst>
                                  <p:childTnLst>
                                    <p:set>
                                      <p:cBhvr>
                                        <p:cTn id="138" dur="1" fill="hold">
                                          <p:stCondLst>
                                            <p:cond delay="0"/>
                                          </p:stCondLst>
                                        </p:cTn>
                                        <p:tgtEl>
                                          <p:spTgt spid="35"/>
                                        </p:tgtEl>
                                        <p:attrNameLst>
                                          <p:attrName>style.visibility</p:attrName>
                                        </p:attrNameLst>
                                      </p:cBhvr>
                                      <p:to>
                                        <p:strVal val="visible"/>
                                      </p:to>
                                    </p:set>
                                    <p:animEffect transition="in" filter="fade">
                                      <p:cBhvr>
                                        <p:cTn id="139" dur="500"/>
                                        <p:tgtEl>
                                          <p:spTgt spid="35"/>
                                        </p:tgtEl>
                                      </p:cBhvr>
                                    </p:animEffect>
                                  </p:childTnLst>
                                </p:cTn>
                              </p:par>
                              <p:par>
                                <p:cTn id="140" presetID="10" presetClass="entr" presetSubtype="0" fill="hold" nodeType="withEffect">
                                  <p:stCondLst>
                                    <p:cond delay="0"/>
                                  </p:stCondLst>
                                  <p:childTnLst>
                                    <p:set>
                                      <p:cBhvr>
                                        <p:cTn id="141" dur="1" fill="hold">
                                          <p:stCondLst>
                                            <p:cond delay="0"/>
                                          </p:stCondLst>
                                        </p:cTn>
                                        <p:tgtEl>
                                          <p:spTgt spid="37"/>
                                        </p:tgtEl>
                                        <p:attrNameLst>
                                          <p:attrName>style.visibility</p:attrName>
                                        </p:attrNameLst>
                                      </p:cBhvr>
                                      <p:to>
                                        <p:strVal val="visible"/>
                                      </p:to>
                                    </p:set>
                                    <p:animEffect transition="in" filter="fade">
                                      <p:cBhvr>
                                        <p:cTn id="142" dur="500"/>
                                        <p:tgtEl>
                                          <p:spTgt spid="37"/>
                                        </p:tgtEl>
                                      </p:cBhvr>
                                    </p:animEffect>
                                  </p:childTnLst>
                                </p:cTn>
                              </p:par>
                            </p:childTnLst>
                          </p:cTn>
                        </p:par>
                      </p:childTnLst>
                    </p:cTn>
                  </p:par>
                  <p:par>
                    <p:cTn id="143" fill="hold">
                      <p:stCondLst>
                        <p:cond delay="indefinite"/>
                      </p:stCondLst>
                      <p:childTnLst>
                        <p:par>
                          <p:cTn id="144" fill="hold">
                            <p:stCondLst>
                              <p:cond delay="0"/>
                            </p:stCondLst>
                            <p:childTnLst>
                              <p:par>
                                <p:cTn id="145" presetID="10" presetClass="exit" presetSubtype="0" fill="hold" grpId="1" nodeType="clickEffect">
                                  <p:stCondLst>
                                    <p:cond delay="0"/>
                                  </p:stCondLst>
                                  <p:childTnLst>
                                    <p:animEffect transition="out" filter="fade">
                                      <p:cBhvr>
                                        <p:cTn id="146" dur="500"/>
                                        <p:tgtEl>
                                          <p:spTgt spid="35"/>
                                        </p:tgtEl>
                                      </p:cBhvr>
                                    </p:animEffect>
                                    <p:set>
                                      <p:cBhvr>
                                        <p:cTn id="147" dur="1" fill="hold">
                                          <p:stCondLst>
                                            <p:cond delay="499"/>
                                          </p:stCondLst>
                                        </p:cTn>
                                        <p:tgtEl>
                                          <p:spTgt spid="35"/>
                                        </p:tgtEl>
                                        <p:attrNameLst>
                                          <p:attrName>style.visibility</p:attrName>
                                        </p:attrNameLst>
                                      </p:cBhvr>
                                      <p:to>
                                        <p:strVal val="hidden"/>
                                      </p:to>
                                    </p:set>
                                  </p:childTnLst>
                                </p:cTn>
                              </p:par>
                              <p:par>
                                <p:cTn id="148" presetID="10" presetClass="exit" presetSubtype="0" fill="hold" nodeType="withEffect">
                                  <p:stCondLst>
                                    <p:cond delay="0"/>
                                  </p:stCondLst>
                                  <p:childTnLst>
                                    <p:animEffect transition="out" filter="fade">
                                      <p:cBhvr>
                                        <p:cTn id="149" dur="500"/>
                                        <p:tgtEl>
                                          <p:spTgt spid="37"/>
                                        </p:tgtEl>
                                      </p:cBhvr>
                                    </p:animEffect>
                                    <p:set>
                                      <p:cBhvr>
                                        <p:cTn id="150" dur="1" fill="hold">
                                          <p:stCondLst>
                                            <p:cond delay="499"/>
                                          </p:stCondLst>
                                        </p:cTn>
                                        <p:tgtEl>
                                          <p:spTgt spid="37"/>
                                        </p:tgtEl>
                                        <p:attrNameLst>
                                          <p:attrName>style.visibility</p:attrName>
                                        </p:attrNameLst>
                                      </p:cBhvr>
                                      <p:to>
                                        <p:strVal val="hidden"/>
                                      </p:to>
                                    </p:set>
                                  </p:childTnLst>
                                </p:cTn>
                              </p:par>
                            </p:childTnLst>
                          </p:cTn>
                        </p:par>
                      </p:childTnLst>
                    </p:cTn>
                  </p:par>
                  <p:par>
                    <p:cTn id="151" fill="hold">
                      <p:stCondLst>
                        <p:cond delay="indefinite"/>
                      </p:stCondLst>
                      <p:childTnLst>
                        <p:par>
                          <p:cTn id="152" fill="hold">
                            <p:stCondLst>
                              <p:cond delay="0"/>
                            </p:stCondLst>
                            <p:childTnLst>
                              <p:par>
                                <p:cTn id="153" presetID="10" presetClass="exit" presetSubtype="0" fill="hold" grpId="2" nodeType="clickEffect">
                                  <p:stCondLst>
                                    <p:cond delay="0"/>
                                  </p:stCondLst>
                                  <p:childTnLst>
                                    <p:animEffect transition="out" filter="fade">
                                      <p:cBhvr>
                                        <p:cTn id="154" dur="500"/>
                                        <p:tgtEl>
                                          <p:spTgt spid="29"/>
                                        </p:tgtEl>
                                      </p:cBhvr>
                                    </p:animEffect>
                                    <p:set>
                                      <p:cBhvr>
                                        <p:cTn id="155" dur="1" fill="hold">
                                          <p:stCondLst>
                                            <p:cond delay="499"/>
                                          </p:stCondLst>
                                        </p:cTn>
                                        <p:tgtEl>
                                          <p:spTgt spid="29"/>
                                        </p:tgtEl>
                                        <p:attrNameLst>
                                          <p:attrName>style.visibility</p:attrName>
                                        </p:attrNameLst>
                                      </p:cBhvr>
                                      <p:to>
                                        <p:strVal val="hidden"/>
                                      </p:to>
                                    </p:set>
                                  </p:childTnLst>
                                </p:cTn>
                              </p:par>
                              <p:par>
                                <p:cTn id="156" presetID="10" presetClass="exit" presetSubtype="0" fill="hold" grpId="3" nodeType="withEffect">
                                  <p:stCondLst>
                                    <p:cond delay="0"/>
                                  </p:stCondLst>
                                  <p:childTnLst>
                                    <p:animEffect transition="out" filter="fade">
                                      <p:cBhvr>
                                        <p:cTn id="157" dur="500"/>
                                        <p:tgtEl>
                                          <p:spTgt spid="17"/>
                                        </p:tgtEl>
                                      </p:cBhvr>
                                    </p:animEffect>
                                    <p:set>
                                      <p:cBhvr>
                                        <p:cTn id="158" dur="1" fill="hold">
                                          <p:stCondLst>
                                            <p:cond delay="499"/>
                                          </p:stCondLst>
                                        </p:cTn>
                                        <p:tgtEl>
                                          <p:spTgt spid="17"/>
                                        </p:tgtEl>
                                        <p:attrNameLst>
                                          <p:attrName>style.visibility</p:attrName>
                                        </p:attrNameLst>
                                      </p:cBhvr>
                                      <p:to>
                                        <p:strVal val="hidden"/>
                                      </p:to>
                                    </p:set>
                                  </p:childTnLst>
                                </p:cTn>
                              </p:par>
                              <p:par>
                                <p:cTn id="159" presetID="10" presetClass="entr" presetSubtype="0" fill="hold" grpId="4" nodeType="withEffect">
                                  <p:stCondLst>
                                    <p:cond delay="0"/>
                                  </p:stCondLst>
                                  <p:childTnLst>
                                    <p:set>
                                      <p:cBhvr>
                                        <p:cTn id="160" dur="1" fill="hold">
                                          <p:stCondLst>
                                            <p:cond delay="0"/>
                                          </p:stCondLst>
                                        </p:cTn>
                                        <p:tgtEl>
                                          <p:spTgt spid="16"/>
                                        </p:tgtEl>
                                        <p:attrNameLst>
                                          <p:attrName>style.visibility</p:attrName>
                                        </p:attrNameLst>
                                      </p:cBhvr>
                                      <p:to>
                                        <p:strVal val="visible"/>
                                      </p:to>
                                    </p:set>
                                    <p:animEffect transition="in" filter="fade">
                                      <p:cBhvr>
                                        <p:cTn id="161" dur="500"/>
                                        <p:tgtEl>
                                          <p:spTgt spid="16"/>
                                        </p:tgtEl>
                                      </p:cBhvr>
                                    </p:animEffect>
                                  </p:childTnLst>
                                </p:cTn>
                              </p:par>
                              <p:par>
                                <p:cTn id="162" presetID="10" presetClass="entr" presetSubtype="0" fill="hold" grpId="4" nodeType="withEffect">
                                  <p:stCondLst>
                                    <p:cond delay="0"/>
                                  </p:stCondLst>
                                  <p:childTnLst>
                                    <p:set>
                                      <p:cBhvr>
                                        <p:cTn id="163" dur="1" fill="hold">
                                          <p:stCondLst>
                                            <p:cond delay="0"/>
                                          </p:stCondLst>
                                        </p:cTn>
                                        <p:tgtEl>
                                          <p:spTgt spid="28"/>
                                        </p:tgtEl>
                                        <p:attrNameLst>
                                          <p:attrName>style.visibility</p:attrName>
                                        </p:attrNameLst>
                                      </p:cBhvr>
                                      <p:to>
                                        <p:strVal val="visible"/>
                                      </p:to>
                                    </p:set>
                                    <p:animEffect transition="in" filter="fade">
                                      <p:cBhvr>
                                        <p:cTn id="164" dur="500"/>
                                        <p:tgtEl>
                                          <p:spTgt spid="28"/>
                                        </p:tgtEl>
                                      </p:cBhvr>
                                    </p:animEffect>
                                  </p:childTnLst>
                                </p:cTn>
                              </p:par>
                            </p:childTnLst>
                          </p:cTn>
                        </p:par>
                      </p:childTnLst>
                    </p:cTn>
                  </p:par>
                  <p:par>
                    <p:cTn id="165" fill="hold">
                      <p:stCondLst>
                        <p:cond delay="indefinite"/>
                      </p:stCondLst>
                      <p:childTnLst>
                        <p:par>
                          <p:cTn id="166" fill="hold">
                            <p:stCondLst>
                              <p:cond delay="0"/>
                            </p:stCondLst>
                            <p:childTnLst>
                              <p:par>
                                <p:cTn id="167" presetID="10" presetClass="entr" presetSubtype="0" fill="hold" nodeType="clickEffect">
                                  <p:stCondLst>
                                    <p:cond delay="0"/>
                                  </p:stCondLst>
                                  <p:childTnLst>
                                    <p:set>
                                      <p:cBhvr>
                                        <p:cTn id="168" dur="1" fill="hold">
                                          <p:stCondLst>
                                            <p:cond delay="0"/>
                                          </p:stCondLst>
                                        </p:cTn>
                                        <p:tgtEl>
                                          <p:spTgt spid="38"/>
                                        </p:tgtEl>
                                        <p:attrNameLst>
                                          <p:attrName>style.visibility</p:attrName>
                                        </p:attrNameLst>
                                      </p:cBhvr>
                                      <p:to>
                                        <p:strVal val="visible"/>
                                      </p:to>
                                    </p:set>
                                    <p:animEffect transition="in" filter="fade">
                                      <p:cBhvr>
                                        <p:cTn id="169" dur="500"/>
                                        <p:tgtEl>
                                          <p:spTgt spid="38"/>
                                        </p:tgtEl>
                                      </p:cBhvr>
                                    </p:animEffect>
                                  </p:childTnLst>
                                </p:cTn>
                              </p:par>
                              <p:par>
                                <p:cTn id="170" presetID="10" presetClass="entr" presetSubtype="0" fill="hold" grpId="0" nodeType="withEffect">
                                  <p:stCondLst>
                                    <p:cond delay="0"/>
                                  </p:stCondLst>
                                  <p:childTnLst>
                                    <p:set>
                                      <p:cBhvr>
                                        <p:cTn id="171" dur="1" fill="hold">
                                          <p:stCondLst>
                                            <p:cond delay="0"/>
                                          </p:stCondLst>
                                        </p:cTn>
                                        <p:tgtEl>
                                          <p:spTgt spid="33"/>
                                        </p:tgtEl>
                                        <p:attrNameLst>
                                          <p:attrName>style.visibility</p:attrName>
                                        </p:attrNameLst>
                                      </p:cBhvr>
                                      <p:to>
                                        <p:strVal val="visible"/>
                                      </p:to>
                                    </p:set>
                                    <p:animEffect transition="in" filter="fade">
                                      <p:cBhvr>
                                        <p:cTn id="172" dur="500"/>
                                        <p:tgtEl>
                                          <p:spTgt spid="33"/>
                                        </p:tgtEl>
                                      </p:cBhvr>
                                    </p:animEffect>
                                  </p:childTnLst>
                                </p:cTn>
                              </p:par>
                              <p:par>
                                <p:cTn id="173" presetID="10" presetClass="exit" presetSubtype="0" fill="hold" grpId="1" nodeType="withEffect">
                                  <p:stCondLst>
                                    <p:cond delay="0"/>
                                  </p:stCondLst>
                                  <p:childTnLst>
                                    <p:animEffect transition="out" filter="fade">
                                      <p:cBhvr>
                                        <p:cTn id="174" dur="500"/>
                                        <p:tgtEl>
                                          <p:spTgt spid="41"/>
                                        </p:tgtEl>
                                      </p:cBhvr>
                                    </p:animEffect>
                                    <p:set>
                                      <p:cBhvr>
                                        <p:cTn id="175" dur="1" fill="hold">
                                          <p:stCondLst>
                                            <p:cond delay="499"/>
                                          </p:stCondLst>
                                        </p:cTn>
                                        <p:tgtEl>
                                          <p:spTgt spid="41"/>
                                        </p:tgtEl>
                                        <p:attrNameLst>
                                          <p:attrName>style.visibility</p:attrName>
                                        </p:attrNameLst>
                                      </p:cBhvr>
                                      <p:to>
                                        <p:strVal val="hidden"/>
                                      </p:to>
                                    </p:set>
                                  </p:childTnLst>
                                </p:cTn>
                              </p:par>
                              <p:par>
                                <p:cTn id="176" presetID="10" presetClass="exit" presetSubtype="0" fill="hold" grpId="1" nodeType="withEffect">
                                  <p:stCondLst>
                                    <p:cond delay="0"/>
                                  </p:stCondLst>
                                  <p:childTnLst>
                                    <p:animEffect transition="out" filter="fade">
                                      <p:cBhvr>
                                        <p:cTn id="177" dur="500"/>
                                        <p:tgtEl>
                                          <p:spTgt spid="11"/>
                                        </p:tgtEl>
                                      </p:cBhvr>
                                    </p:animEffect>
                                    <p:set>
                                      <p:cBhvr>
                                        <p:cTn id="178" dur="1" fill="hold">
                                          <p:stCondLst>
                                            <p:cond delay="499"/>
                                          </p:stCondLst>
                                        </p:cTn>
                                        <p:tgtEl>
                                          <p:spTgt spid="11"/>
                                        </p:tgtEl>
                                        <p:attrNameLst>
                                          <p:attrName>style.visibility</p:attrName>
                                        </p:attrNameLst>
                                      </p:cBhvr>
                                      <p:to>
                                        <p:strVal val="hidden"/>
                                      </p:to>
                                    </p:set>
                                  </p:childTnLst>
                                </p:cTn>
                              </p:par>
                              <p:par>
                                <p:cTn id="179" presetID="10" presetClass="exit" presetSubtype="0" fill="hold" nodeType="withEffect">
                                  <p:stCondLst>
                                    <p:cond delay="0"/>
                                  </p:stCondLst>
                                  <p:childTnLst>
                                    <p:animEffect transition="out" filter="fade">
                                      <p:cBhvr>
                                        <p:cTn id="180" dur="500"/>
                                        <p:tgtEl>
                                          <p:spTgt spid="24"/>
                                        </p:tgtEl>
                                      </p:cBhvr>
                                    </p:animEffect>
                                    <p:set>
                                      <p:cBhvr>
                                        <p:cTn id="181" dur="1" fill="hold">
                                          <p:stCondLst>
                                            <p:cond delay="499"/>
                                          </p:stCondLst>
                                        </p:cTn>
                                        <p:tgtEl>
                                          <p:spTgt spid="24"/>
                                        </p:tgtEl>
                                        <p:attrNameLst>
                                          <p:attrName>style.visibility</p:attrName>
                                        </p:attrNameLst>
                                      </p:cBhvr>
                                      <p:to>
                                        <p:strVal val="hidden"/>
                                      </p:to>
                                    </p:set>
                                  </p:childTnLst>
                                </p:cTn>
                              </p:par>
                            </p:childTnLst>
                          </p:cTn>
                        </p:par>
                      </p:childTnLst>
                    </p:cTn>
                  </p:par>
                  <p:par>
                    <p:cTn id="182" fill="hold">
                      <p:stCondLst>
                        <p:cond delay="indefinite"/>
                      </p:stCondLst>
                      <p:childTnLst>
                        <p:par>
                          <p:cTn id="183" fill="hold">
                            <p:stCondLst>
                              <p:cond delay="0"/>
                            </p:stCondLst>
                            <p:childTnLst>
                              <p:par>
                                <p:cTn id="184" presetID="10" presetClass="entr" presetSubtype="0" fill="hold" grpId="0" nodeType="clickEffect">
                                  <p:stCondLst>
                                    <p:cond delay="0"/>
                                  </p:stCondLst>
                                  <p:childTnLst>
                                    <p:set>
                                      <p:cBhvr>
                                        <p:cTn id="185" dur="1" fill="hold">
                                          <p:stCondLst>
                                            <p:cond delay="0"/>
                                          </p:stCondLst>
                                        </p:cTn>
                                        <p:tgtEl>
                                          <p:spTgt spid="13"/>
                                        </p:tgtEl>
                                        <p:attrNameLst>
                                          <p:attrName>style.visibility</p:attrName>
                                        </p:attrNameLst>
                                      </p:cBhvr>
                                      <p:to>
                                        <p:strVal val="visible"/>
                                      </p:to>
                                    </p:set>
                                    <p:animEffect transition="in" filter="fade">
                                      <p:cBhvr>
                                        <p:cTn id="186" dur="500"/>
                                        <p:tgtEl>
                                          <p:spTgt spid="13"/>
                                        </p:tgtEl>
                                      </p:cBhvr>
                                    </p:animEffect>
                                  </p:childTnLst>
                                </p:cTn>
                              </p:par>
                              <p:par>
                                <p:cTn id="187" presetID="10" presetClass="entr" presetSubtype="0" fill="hold" nodeType="withEffect">
                                  <p:stCondLst>
                                    <p:cond delay="0"/>
                                  </p:stCondLst>
                                  <p:childTnLst>
                                    <p:set>
                                      <p:cBhvr>
                                        <p:cTn id="188" dur="1" fill="hold">
                                          <p:stCondLst>
                                            <p:cond delay="0"/>
                                          </p:stCondLst>
                                        </p:cTn>
                                        <p:tgtEl>
                                          <p:spTgt spid="25"/>
                                        </p:tgtEl>
                                        <p:attrNameLst>
                                          <p:attrName>style.visibility</p:attrName>
                                        </p:attrNameLst>
                                      </p:cBhvr>
                                      <p:to>
                                        <p:strVal val="visible"/>
                                      </p:to>
                                    </p:set>
                                    <p:animEffect transition="in" filter="fade">
                                      <p:cBhvr>
                                        <p:cTn id="189" dur="500"/>
                                        <p:tgtEl>
                                          <p:spTgt spid="25"/>
                                        </p:tgtEl>
                                      </p:cBhvr>
                                    </p:animEffect>
                                  </p:childTnLst>
                                </p:cTn>
                              </p:par>
                            </p:childTnLst>
                          </p:cTn>
                        </p:par>
                      </p:childTnLst>
                    </p:cTn>
                  </p:par>
                  <p:par>
                    <p:cTn id="190" fill="hold">
                      <p:stCondLst>
                        <p:cond delay="indefinite"/>
                      </p:stCondLst>
                      <p:childTnLst>
                        <p:par>
                          <p:cTn id="191" fill="hold">
                            <p:stCondLst>
                              <p:cond delay="0"/>
                            </p:stCondLst>
                            <p:childTnLst>
                              <p:par>
                                <p:cTn id="192" presetID="10" presetClass="exit" presetSubtype="0" fill="hold" grpId="1" nodeType="clickEffect">
                                  <p:stCondLst>
                                    <p:cond delay="0"/>
                                  </p:stCondLst>
                                  <p:childTnLst>
                                    <p:animEffect transition="out" filter="fade">
                                      <p:cBhvr>
                                        <p:cTn id="193" dur="500"/>
                                        <p:tgtEl>
                                          <p:spTgt spid="13"/>
                                        </p:tgtEl>
                                      </p:cBhvr>
                                    </p:animEffect>
                                    <p:set>
                                      <p:cBhvr>
                                        <p:cTn id="194" dur="1" fill="hold">
                                          <p:stCondLst>
                                            <p:cond delay="499"/>
                                          </p:stCondLst>
                                        </p:cTn>
                                        <p:tgtEl>
                                          <p:spTgt spid="13"/>
                                        </p:tgtEl>
                                        <p:attrNameLst>
                                          <p:attrName>style.visibility</p:attrName>
                                        </p:attrNameLst>
                                      </p:cBhvr>
                                      <p:to>
                                        <p:strVal val="hidden"/>
                                      </p:to>
                                    </p:set>
                                  </p:childTnLst>
                                </p:cTn>
                              </p:par>
                              <p:par>
                                <p:cTn id="195" presetID="10" presetClass="exit" presetSubtype="0" fill="hold" nodeType="withEffect">
                                  <p:stCondLst>
                                    <p:cond delay="0"/>
                                  </p:stCondLst>
                                  <p:childTnLst>
                                    <p:animEffect transition="out" filter="fade">
                                      <p:cBhvr>
                                        <p:cTn id="196" dur="500"/>
                                        <p:tgtEl>
                                          <p:spTgt spid="25"/>
                                        </p:tgtEl>
                                      </p:cBhvr>
                                    </p:animEffect>
                                    <p:set>
                                      <p:cBhvr>
                                        <p:cTn id="197" dur="1" fill="hold">
                                          <p:stCondLst>
                                            <p:cond delay="499"/>
                                          </p:stCondLst>
                                        </p:cTn>
                                        <p:tgtEl>
                                          <p:spTgt spid="25"/>
                                        </p:tgtEl>
                                        <p:attrNameLst>
                                          <p:attrName>style.visibility</p:attrName>
                                        </p:attrNameLst>
                                      </p:cBhvr>
                                      <p:to>
                                        <p:strVal val="hidden"/>
                                      </p:to>
                                    </p:set>
                                  </p:childTnLst>
                                </p:cTn>
                              </p:par>
                              <p:par>
                                <p:cTn id="198" presetID="10" presetClass="exit" presetSubtype="0" fill="hold" grpId="3" nodeType="withEffect">
                                  <p:stCondLst>
                                    <p:cond delay="0"/>
                                  </p:stCondLst>
                                  <p:childTnLst>
                                    <p:animEffect transition="out" filter="fade">
                                      <p:cBhvr>
                                        <p:cTn id="199" dur="500"/>
                                        <p:tgtEl>
                                          <p:spTgt spid="29"/>
                                        </p:tgtEl>
                                      </p:cBhvr>
                                    </p:animEffect>
                                    <p:set>
                                      <p:cBhvr>
                                        <p:cTn id="200" dur="1" fill="hold">
                                          <p:stCondLst>
                                            <p:cond delay="499"/>
                                          </p:stCondLst>
                                        </p:cTn>
                                        <p:tgtEl>
                                          <p:spTgt spid="29"/>
                                        </p:tgtEl>
                                        <p:attrNameLst>
                                          <p:attrName>style.visibility</p:attrName>
                                        </p:attrNameLst>
                                      </p:cBhvr>
                                      <p:to>
                                        <p:strVal val="hidden"/>
                                      </p:to>
                                    </p:set>
                                  </p:childTnLst>
                                </p:cTn>
                              </p:par>
                              <p:par>
                                <p:cTn id="201" presetID="10" presetClass="exit" presetSubtype="0" fill="hold" grpId="4" nodeType="withEffect">
                                  <p:stCondLst>
                                    <p:cond delay="0"/>
                                  </p:stCondLst>
                                  <p:childTnLst>
                                    <p:animEffect transition="out" filter="fade">
                                      <p:cBhvr>
                                        <p:cTn id="202" dur="500"/>
                                        <p:tgtEl>
                                          <p:spTgt spid="17"/>
                                        </p:tgtEl>
                                      </p:cBhvr>
                                    </p:animEffect>
                                    <p:set>
                                      <p:cBhvr>
                                        <p:cTn id="203" dur="1" fill="hold">
                                          <p:stCondLst>
                                            <p:cond delay="499"/>
                                          </p:stCondLst>
                                        </p:cTn>
                                        <p:tgtEl>
                                          <p:spTgt spid="17"/>
                                        </p:tgtEl>
                                        <p:attrNameLst>
                                          <p:attrName>style.visibility</p:attrName>
                                        </p:attrNameLst>
                                      </p:cBhvr>
                                      <p:to>
                                        <p:strVal val="hidden"/>
                                      </p:to>
                                    </p:set>
                                  </p:childTnLst>
                                </p:cTn>
                              </p:par>
                              <p:par>
                                <p:cTn id="204" presetID="10" presetClass="entr" presetSubtype="0" fill="hold" grpId="5" nodeType="withEffect">
                                  <p:stCondLst>
                                    <p:cond delay="0"/>
                                  </p:stCondLst>
                                  <p:childTnLst>
                                    <p:set>
                                      <p:cBhvr>
                                        <p:cTn id="205" dur="1" fill="hold">
                                          <p:stCondLst>
                                            <p:cond delay="0"/>
                                          </p:stCondLst>
                                        </p:cTn>
                                        <p:tgtEl>
                                          <p:spTgt spid="16"/>
                                        </p:tgtEl>
                                        <p:attrNameLst>
                                          <p:attrName>style.visibility</p:attrName>
                                        </p:attrNameLst>
                                      </p:cBhvr>
                                      <p:to>
                                        <p:strVal val="visible"/>
                                      </p:to>
                                    </p:set>
                                    <p:animEffect transition="in" filter="fade">
                                      <p:cBhvr>
                                        <p:cTn id="206" dur="500"/>
                                        <p:tgtEl>
                                          <p:spTgt spid="16"/>
                                        </p:tgtEl>
                                      </p:cBhvr>
                                    </p:animEffect>
                                  </p:childTnLst>
                                </p:cTn>
                              </p:par>
                              <p:par>
                                <p:cTn id="207" presetID="10" presetClass="entr" presetSubtype="0" fill="hold" grpId="5" nodeType="withEffect">
                                  <p:stCondLst>
                                    <p:cond delay="0"/>
                                  </p:stCondLst>
                                  <p:childTnLst>
                                    <p:set>
                                      <p:cBhvr>
                                        <p:cTn id="208" dur="1" fill="hold">
                                          <p:stCondLst>
                                            <p:cond delay="0"/>
                                          </p:stCondLst>
                                        </p:cTn>
                                        <p:tgtEl>
                                          <p:spTgt spid="28"/>
                                        </p:tgtEl>
                                        <p:attrNameLst>
                                          <p:attrName>style.visibility</p:attrName>
                                        </p:attrNameLst>
                                      </p:cBhvr>
                                      <p:to>
                                        <p:strVal val="visible"/>
                                      </p:to>
                                    </p:set>
                                    <p:animEffect transition="in" filter="fade">
                                      <p:cBhvr>
                                        <p:cTn id="209" dur="500"/>
                                        <p:tgtEl>
                                          <p:spTgt spid="28"/>
                                        </p:tgtEl>
                                      </p:cBhvr>
                                    </p:animEffect>
                                  </p:childTnLst>
                                </p:cTn>
                              </p:par>
                            </p:childTnLst>
                          </p:cTn>
                        </p:par>
                      </p:childTnLst>
                    </p:cTn>
                  </p:par>
                  <p:par>
                    <p:cTn id="210" fill="hold">
                      <p:stCondLst>
                        <p:cond delay="indefinite"/>
                      </p:stCondLst>
                      <p:childTnLst>
                        <p:par>
                          <p:cTn id="211" fill="hold">
                            <p:stCondLst>
                              <p:cond delay="0"/>
                            </p:stCondLst>
                            <p:childTnLst>
                              <p:par>
                                <p:cTn id="212" presetID="10" presetClass="entr" presetSubtype="0" fill="hold" nodeType="clickEffect">
                                  <p:stCondLst>
                                    <p:cond delay="0"/>
                                  </p:stCondLst>
                                  <p:childTnLst>
                                    <p:set>
                                      <p:cBhvr>
                                        <p:cTn id="213" dur="1" fill="hold">
                                          <p:stCondLst>
                                            <p:cond delay="0"/>
                                          </p:stCondLst>
                                        </p:cTn>
                                        <p:tgtEl>
                                          <p:spTgt spid="23"/>
                                        </p:tgtEl>
                                        <p:attrNameLst>
                                          <p:attrName>style.visibility</p:attrName>
                                        </p:attrNameLst>
                                      </p:cBhvr>
                                      <p:to>
                                        <p:strVal val="visible"/>
                                      </p:to>
                                    </p:set>
                                    <p:animEffect transition="in" filter="fade">
                                      <p:cBhvr>
                                        <p:cTn id="214" dur="500"/>
                                        <p:tgtEl>
                                          <p:spTgt spid="23"/>
                                        </p:tgtEl>
                                      </p:cBhvr>
                                    </p:animEffect>
                                  </p:childTnLst>
                                </p:cTn>
                              </p:par>
                              <p:par>
                                <p:cTn id="215" presetID="10" presetClass="entr" presetSubtype="0" fill="hold" grpId="0" nodeType="withEffect">
                                  <p:stCondLst>
                                    <p:cond delay="0"/>
                                  </p:stCondLst>
                                  <p:childTnLst>
                                    <p:set>
                                      <p:cBhvr>
                                        <p:cTn id="216" dur="1" fill="hold">
                                          <p:stCondLst>
                                            <p:cond delay="0"/>
                                          </p:stCondLst>
                                        </p:cTn>
                                        <p:tgtEl>
                                          <p:spTgt spid="10"/>
                                        </p:tgtEl>
                                        <p:attrNameLst>
                                          <p:attrName>style.visibility</p:attrName>
                                        </p:attrNameLst>
                                      </p:cBhvr>
                                      <p:to>
                                        <p:strVal val="visible"/>
                                      </p:to>
                                    </p:set>
                                    <p:animEffect transition="in" filter="fade">
                                      <p:cBhvr>
                                        <p:cTn id="217" dur="500"/>
                                        <p:tgtEl>
                                          <p:spTgt spid="10"/>
                                        </p:tgtEl>
                                      </p:cBhvr>
                                    </p:animEffect>
                                  </p:childTnLst>
                                </p:cTn>
                              </p:par>
                              <p:par>
                                <p:cTn id="218" presetID="10" presetClass="exit" presetSubtype="0" fill="hold" grpId="1" nodeType="withEffect">
                                  <p:stCondLst>
                                    <p:cond delay="0"/>
                                  </p:stCondLst>
                                  <p:childTnLst>
                                    <p:animEffect transition="out" filter="fade">
                                      <p:cBhvr>
                                        <p:cTn id="219" dur="500"/>
                                        <p:tgtEl>
                                          <p:spTgt spid="40"/>
                                        </p:tgtEl>
                                      </p:cBhvr>
                                    </p:animEffect>
                                    <p:set>
                                      <p:cBhvr>
                                        <p:cTn id="220" dur="1" fill="hold">
                                          <p:stCondLst>
                                            <p:cond delay="499"/>
                                          </p:stCondLst>
                                        </p:cTn>
                                        <p:tgtEl>
                                          <p:spTgt spid="40"/>
                                        </p:tgtEl>
                                        <p:attrNameLst>
                                          <p:attrName>style.visibility</p:attrName>
                                        </p:attrNameLst>
                                      </p:cBhvr>
                                      <p:to>
                                        <p:strVal val="hidden"/>
                                      </p:to>
                                    </p:set>
                                  </p:childTnLst>
                                </p:cTn>
                              </p:par>
                              <p:par>
                                <p:cTn id="221" presetID="10" presetClass="exit" presetSubtype="0" fill="hold" grpId="1" nodeType="withEffect">
                                  <p:stCondLst>
                                    <p:cond delay="0"/>
                                  </p:stCondLst>
                                  <p:childTnLst>
                                    <p:animEffect transition="out" filter="fade">
                                      <p:cBhvr>
                                        <p:cTn id="222" dur="500"/>
                                        <p:tgtEl>
                                          <p:spTgt spid="5"/>
                                        </p:tgtEl>
                                      </p:cBhvr>
                                    </p:animEffect>
                                    <p:set>
                                      <p:cBhvr>
                                        <p:cTn id="223" dur="1" fill="hold">
                                          <p:stCondLst>
                                            <p:cond delay="499"/>
                                          </p:stCondLst>
                                        </p:cTn>
                                        <p:tgtEl>
                                          <p:spTgt spid="5"/>
                                        </p:tgtEl>
                                        <p:attrNameLst>
                                          <p:attrName>style.visibility</p:attrName>
                                        </p:attrNameLst>
                                      </p:cBhvr>
                                      <p:to>
                                        <p:strVal val="hidden"/>
                                      </p:to>
                                    </p:set>
                                  </p:childTnLst>
                                </p:cTn>
                              </p:par>
                              <p:par>
                                <p:cTn id="224" presetID="10" presetClass="exit" presetSubtype="0" fill="hold" nodeType="withEffect">
                                  <p:stCondLst>
                                    <p:cond delay="0"/>
                                  </p:stCondLst>
                                  <p:childTnLst>
                                    <p:animEffect transition="out" filter="fade">
                                      <p:cBhvr>
                                        <p:cTn id="225" dur="500"/>
                                        <p:tgtEl>
                                          <p:spTgt spid="21"/>
                                        </p:tgtEl>
                                      </p:cBhvr>
                                    </p:animEffect>
                                    <p:set>
                                      <p:cBhvr>
                                        <p:cTn id="226" dur="1" fill="hold">
                                          <p:stCondLst>
                                            <p:cond delay="499"/>
                                          </p:stCondLst>
                                        </p:cTn>
                                        <p:tgtEl>
                                          <p:spTgt spid="21"/>
                                        </p:tgtEl>
                                        <p:attrNameLst>
                                          <p:attrName>style.visibility</p:attrName>
                                        </p:attrNameLst>
                                      </p:cBhvr>
                                      <p:to>
                                        <p:strVal val="hidden"/>
                                      </p:to>
                                    </p:set>
                                  </p:childTnLst>
                                </p:cTn>
                              </p:par>
                            </p:childTnLst>
                          </p:cTn>
                        </p:par>
                      </p:childTnLst>
                    </p:cTn>
                  </p:par>
                  <p:par>
                    <p:cTn id="227" fill="hold">
                      <p:stCondLst>
                        <p:cond delay="indefinite"/>
                      </p:stCondLst>
                      <p:childTnLst>
                        <p:par>
                          <p:cTn id="228" fill="hold">
                            <p:stCondLst>
                              <p:cond delay="0"/>
                            </p:stCondLst>
                            <p:childTnLst>
                              <p:par>
                                <p:cTn id="229" presetID="10" presetClass="entr" presetSubtype="0" fill="hold" nodeType="clickEffect">
                                  <p:stCondLst>
                                    <p:cond delay="0"/>
                                  </p:stCondLst>
                                  <p:childTnLst>
                                    <p:set>
                                      <p:cBhvr>
                                        <p:cTn id="230" dur="1" fill="hold">
                                          <p:stCondLst>
                                            <p:cond delay="0"/>
                                          </p:stCondLst>
                                        </p:cTn>
                                        <p:tgtEl>
                                          <p:spTgt spid="42">
                                            <p:txEl>
                                              <p:pRg st="0" end="0"/>
                                            </p:txEl>
                                          </p:spTgt>
                                        </p:tgtEl>
                                        <p:attrNameLst>
                                          <p:attrName>style.visibility</p:attrName>
                                        </p:attrNameLst>
                                      </p:cBhvr>
                                      <p:to>
                                        <p:strVal val="visible"/>
                                      </p:to>
                                    </p:set>
                                    <p:animEffect transition="in" filter="fade">
                                      <p:cBhvr>
                                        <p:cTn id="231" dur="500"/>
                                        <p:tgtEl>
                                          <p:spTgt spid="42">
                                            <p:txEl>
                                              <p:pRg st="0" end="0"/>
                                            </p:txEl>
                                          </p:spTgt>
                                        </p:tgtEl>
                                      </p:cBhvr>
                                    </p:animEffect>
                                  </p:childTnLst>
                                </p:cTn>
                              </p:par>
                              <p:par>
                                <p:cTn id="232" presetID="10" presetClass="entr" presetSubtype="0" fill="hold" nodeType="withEffect">
                                  <p:stCondLst>
                                    <p:cond delay="0"/>
                                  </p:stCondLst>
                                  <p:childTnLst>
                                    <p:set>
                                      <p:cBhvr>
                                        <p:cTn id="233" dur="1" fill="hold">
                                          <p:stCondLst>
                                            <p:cond delay="0"/>
                                          </p:stCondLst>
                                        </p:cTn>
                                        <p:tgtEl>
                                          <p:spTgt spid="42">
                                            <p:txEl>
                                              <p:pRg st="1" end="1"/>
                                            </p:txEl>
                                          </p:spTgt>
                                        </p:tgtEl>
                                        <p:attrNameLst>
                                          <p:attrName>style.visibility</p:attrName>
                                        </p:attrNameLst>
                                      </p:cBhvr>
                                      <p:to>
                                        <p:strVal val="visible"/>
                                      </p:to>
                                    </p:set>
                                    <p:animEffect transition="in" filter="fade">
                                      <p:cBhvr>
                                        <p:cTn id="234" dur="500"/>
                                        <p:tgtEl>
                                          <p:spTgt spid="42">
                                            <p:txEl>
                                              <p:pRg st="1" end="1"/>
                                            </p:txEl>
                                          </p:spTgt>
                                        </p:tgtEl>
                                      </p:cBhvr>
                                    </p:animEffect>
                                  </p:childTnLst>
                                </p:cTn>
                              </p:par>
                              <p:par>
                                <p:cTn id="235" presetID="10" presetClass="entr" presetSubtype="0" fill="hold" nodeType="withEffect">
                                  <p:stCondLst>
                                    <p:cond delay="0"/>
                                  </p:stCondLst>
                                  <p:childTnLst>
                                    <p:set>
                                      <p:cBhvr>
                                        <p:cTn id="236" dur="1" fill="hold">
                                          <p:stCondLst>
                                            <p:cond delay="0"/>
                                          </p:stCondLst>
                                        </p:cTn>
                                        <p:tgtEl>
                                          <p:spTgt spid="42">
                                            <p:txEl>
                                              <p:pRg st="2" end="2"/>
                                            </p:txEl>
                                          </p:spTgt>
                                        </p:tgtEl>
                                        <p:attrNameLst>
                                          <p:attrName>style.visibility</p:attrName>
                                        </p:attrNameLst>
                                      </p:cBhvr>
                                      <p:to>
                                        <p:strVal val="visible"/>
                                      </p:to>
                                    </p:set>
                                    <p:animEffect transition="in" filter="fade">
                                      <p:cBhvr>
                                        <p:cTn id="237" dur="500"/>
                                        <p:tgtEl>
                                          <p:spTgt spid="42">
                                            <p:txEl>
                                              <p:pRg st="2" end="2"/>
                                            </p:txEl>
                                          </p:spTgt>
                                        </p:tgtEl>
                                      </p:cBhvr>
                                    </p:animEffect>
                                  </p:childTnLst>
                                </p:cTn>
                              </p:par>
                              <p:par>
                                <p:cTn id="238" presetID="10" presetClass="entr" presetSubtype="0" fill="hold" nodeType="withEffect">
                                  <p:stCondLst>
                                    <p:cond delay="0"/>
                                  </p:stCondLst>
                                  <p:childTnLst>
                                    <p:set>
                                      <p:cBhvr>
                                        <p:cTn id="239" dur="1" fill="hold">
                                          <p:stCondLst>
                                            <p:cond delay="0"/>
                                          </p:stCondLst>
                                        </p:cTn>
                                        <p:tgtEl>
                                          <p:spTgt spid="42">
                                            <p:txEl>
                                              <p:pRg st="3" end="3"/>
                                            </p:txEl>
                                          </p:spTgt>
                                        </p:tgtEl>
                                        <p:attrNameLst>
                                          <p:attrName>style.visibility</p:attrName>
                                        </p:attrNameLst>
                                      </p:cBhvr>
                                      <p:to>
                                        <p:strVal val="visible"/>
                                      </p:to>
                                    </p:set>
                                    <p:animEffect transition="in" filter="fade">
                                      <p:cBhvr>
                                        <p:cTn id="240" dur="500"/>
                                        <p:tgtEl>
                                          <p:spTgt spid="42">
                                            <p:txEl>
                                              <p:pRg st="3" end="3"/>
                                            </p:txEl>
                                          </p:spTgt>
                                        </p:tgtEl>
                                      </p:cBhvr>
                                    </p:animEffect>
                                  </p:childTnLst>
                                </p:cTn>
                              </p:par>
                            </p:childTnLst>
                          </p:cTn>
                        </p:par>
                        <p:par>
                          <p:cTn id="241" fill="hold">
                            <p:stCondLst>
                              <p:cond delay="500"/>
                            </p:stCondLst>
                            <p:childTnLst>
                              <p:par>
                                <p:cTn id="242" presetID="10" presetClass="entr" presetSubtype="0" fill="hold" nodeType="afterEffect">
                                  <p:stCondLst>
                                    <p:cond delay="0"/>
                                  </p:stCondLst>
                                  <p:childTnLst>
                                    <p:set>
                                      <p:cBhvr>
                                        <p:cTn id="243" dur="1" fill="hold">
                                          <p:stCondLst>
                                            <p:cond delay="0"/>
                                          </p:stCondLst>
                                        </p:cTn>
                                        <p:tgtEl>
                                          <p:spTgt spid="42">
                                            <p:txEl>
                                              <p:pRg st="5" end="5"/>
                                            </p:txEl>
                                          </p:spTgt>
                                        </p:tgtEl>
                                        <p:attrNameLst>
                                          <p:attrName>style.visibility</p:attrName>
                                        </p:attrNameLst>
                                      </p:cBhvr>
                                      <p:to>
                                        <p:strVal val="visible"/>
                                      </p:to>
                                    </p:set>
                                    <p:animEffect transition="in" filter="fade">
                                      <p:cBhvr>
                                        <p:cTn id="244" dur="500"/>
                                        <p:tgtEl>
                                          <p:spTgt spid="4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5" grpId="0"/>
      <p:bldP spid="5" grpId="1"/>
      <p:bldP spid="6" grpId="0" animBg="1"/>
      <p:bldP spid="8" grpId="0" animBg="1"/>
      <p:bldP spid="9" grpId="0" animBg="1"/>
      <p:bldP spid="7" grpId="0" animBg="1"/>
      <p:bldP spid="10" grpId="0"/>
      <p:bldP spid="11" grpId="0"/>
      <p:bldP spid="11" grpId="1"/>
      <p:bldP spid="12" grpId="0"/>
      <p:bldP spid="12" grpId="1"/>
      <p:bldP spid="13" grpId="0"/>
      <p:bldP spid="13" grpId="1"/>
      <p:bldP spid="16" grpId="0" animBg="1"/>
      <p:bldP spid="16" grpId="1" animBg="1"/>
      <p:bldP spid="16" grpId="2" animBg="1"/>
      <p:bldP spid="16" grpId="3" animBg="1"/>
      <p:bldP spid="16" grpId="4" animBg="1"/>
      <p:bldP spid="16" grpId="5" animBg="1"/>
      <p:bldP spid="17" grpId="0" animBg="1"/>
      <p:bldP spid="17" grpId="1" animBg="1"/>
      <p:bldP spid="17" grpId="2" animBg="1"/>
      <p:bldP spid="17" grpId="3" animBg="1"/>
      <p:bldP spid="17" grpId="4" animBg="1"/>
      <p:bldP spid="28" grpId="0"/>
      <p:bldP spid="28" grpId="1"/>
      <p:bldP spid="28" grpId="2"/>
      <p:bldP spid="28" grpId="3"/>
      <p:bldP spid="28" grpId="4"/>
      <p:bldP spid="28" grpId="5"/>
      <p:bldP spid="29" grpId="0"/>
      <p:bldP spid="29" grpId="1"/>
      <p:bldP spid="29" grpId="2"/>
      <p:bldP spid="29" grpId="3"/>
      <p:bldP spid="33" grpId="0"/>
      <p:bldP spid="34" grpId="0"/>
      <p:bldP spid="34" grpId="1"/>
      <p:bldP spid="35" grpId="0"/>
      <p:bldP spid="35" grpId="1"/>
      <p:bldP spid="39" grpId="0" animBg="1"/>
      <p:bldP spid="40" grpId="0" animBg="1"/>
      <p:bldP spid="40" grpId="1" animBg="1"/>
      <p:bldP spid="41" grpId="0" animBg="1"/>
      <p:bldP spid="41" grpId="1"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smtClean="0"/>
              <a:t>Performance </a:t>
            </a:r>
            <a:endParaRPr lang="en-US" dirty="0"/>
          </a:p>
        </p:txBody>
      </p:sp>
    </p:spTree>
    <p:extLst>
      <p:ext uri="{BB962C8B-B14F-4D97-AF65-F5344CB8AC3E}">
        <p14:creationId xmlns:p14="http://schemas.microsoft.com/office/powerpoint/2010/main" val="1139166722"/>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What’s Windows Azure Cache?</a:t>
            </a:r>
            <a:endParaRPr lang="en-US" dirty="0"/>
          </a:p>
        </p:txBody>
      </p:sp>
      <p:sp>
        <p:nvSpPr>
          <p:cNvPr id="3" name="Text Placeholder 2"/>
          <p:cNvSpPr>
            <a:spLocks noGrp="1"/>
          </p:cNvSpPr>
          <p:nvPr>
            <p:ph type="body" sz="quarter" idx="10"/>
          </p:nvPr>
        </p:nvSpPr>
        <p:spPr>
          <a:xfrm>
            <a:off x="519112" y="1447799"/>
            <a:ext cx="11149013" cy="4247317"/>
          </a:xfrm>
        </p:spPr>
        <p:txBody>
          <a:bodyPr/>
          <a:lstStyle/>
          <a:p>
            <a:pPr marL="574675" indent="-571500">
              <a:buFont typeface="Arial" pitchFamily="34" charset="0"/>
              <a:buChar char="•"/>
            </a:pPr>
            <a:r>
              <a:rPr lang="en-US" dirty="0" smtClean="0">
                <a:solidFill>
                  <a:schemeClr val="accent2">
                    <a:alpha val="99000"/>
                  </a:schemeClr>
                </a:solidFill>
                <a:latin typeface="Segoe UI Light" pitchFamily="34" charset="0"/>
                <a:cs typeface="Segoe UI Light" pitchFamily="34" charset="0"/>
              </a:rPr>
              <a:t>Use spare memory on your VMs as high-performance cache</a:t>
            </a:r>
          </a:p>
          <a:p>
            <a:pPr marL="574675" indent="-571500">
              <a:buFont typeface="Arial" pitchFamily="34" charset="0"/>
              <a:buChar char="•"/>
            </a:pPr>
            <a:r>
              <a:rPr lang="en-US" dirty="0" smtClean="0">
                <a:solidFill>
                  <a:schemeClr val="accent2">
                    <a:alpha val="99000"/>
                  </a:schemeClr>
                </a:solidFill>
                <a:latin typeface="Segoe UI Light" pitchFamily="34" charset="0"/>
                <a:cs typeface="Segoe UI Light" pitchFamily="34" charset="0"/>
              </a:rPr>
              <a:t>Distributed </a:t>
            </a:r>
            <a:r>
              <a:rPr lang="en-US" dirty="0">
                <a:solidFill>
                  <a:schemeClr val="accent2">
                    <a:alpha val="99000"/>
                  </a:schemeClr>
                </a:solidFill>
                <a:latin typeface="Segoe UI Light" pitchFamily="34" charset="0"/>
                <a:cs typeface="Segoe UI Light" pitchFamily="34" charset="0"/>
              </a:rPr>
              <a:t>cache </a:t>
            </a:r>
            <a:r>
              <a:rPr lang="en-US" dirty="0" smtClean="0">
                <a:solidFill>
                  <a:schemeClr val="accent2">
                    <a:alpha val="99000"/>
                  </a:schemeClr>
                </a:solidFill>
                <a:latin typeface="Segoe UI Light" pitchFamily="34" charset="0"/>
                <a:cs typeface="Segoe UI Light" pitchFamily="34" charset="0"/>
              </a:rPr>
              <a:t>cluster </a:t>
            </a:r>
            <a:r>
              <a:rPr lang="en-US" dirty="0">
                <a:solidFill>
                  <a:schemeClr val="accent2">
                    <a:alpha val="99000"/>
                  </a:schemeClr>
                </a:solidFill>
                <a:latin typeface="Segoe UI Light" pitchFamily="34" charset="0"/>
                <a:cs typeface="Segoe UI Light" pitchFamily="34" charset="0"/>
              </a:rPr>
              <a:t>c</a:t>
            </a:r>
            <a:r>
              <a:rPr lang="en-US" dirty="0" smtClean="0">
                <a:solidFill>
                  <a:schemeClr val="accent2">
                    <a:alpha val="99000"/>
                  </a:schemeClr>
                </a:solidFill>
                <a:latin typeface="Segoe UI Light" pitchFamily="34" charset="0"/>
                <a:cs typeface="Segoe UI Light" pitchFamily="34" charset="0"/>
              </a:rPr>
              <a:t>o-located with existing roles, or use dedicated roles</a:t>
            </a:r>
          </a:p>
          <a:p>
            <a:pPr marL="574675" indent="-571500">
              <a:buFont typeface="Arial" pitchFamily="34" charset="0"/>
              <a:buChar char="•"/>
            </a:pPr>
            <a:r>
              <a:rPr lang="en-US" dirty="0" smtClean="0">
                <a:solidFill>
                  <a:schemeClr val="accent2">
                    <a:alpha val="99000"/>
                  </a:schemeClr>
                </a:solidFill>
                <a:latin typeface="Segoe UI Light" pitchFamily="34" charset="0"/>
                <a:cs typeface="Segoe UI Light" pitchFamily="34" charset="0"/>
              </a:rPr>
              <a:t>Named caches with high availability option and notifications</a:t>
            </a:r>
          </a:p>
          <a:p>
            <a:pPr marL="574675" indent="-571500">
              <a:buFont typeface="Arial" pitchFamily="34" charset="0"/>
              <a:buChar char="•"/>
            </a:pPr>
            <a:r>
              <a:rPr lang="en-US" dirty="0" smtClean="0">
                <a:solidFill>
                  <a:schemeClr val="accent2">
                    <a:alpha val="99000"/>
                  </a:schemeClr>
                </a:solidFill>
                <a:latin typeface="Segoe UI Light" pitchFamily="34" charset="0"/>
                <a:cs typeface="Segoe UI Light" pitchFamily="34" charset="0"/>
              </a:rPr>
              <a:t>Support </a:t>
            </a:r>
            <a:r>
              <a:rPr lang="en-US" dirty="0" err="1" smtClean="0">
                <a:solidFill>
                  <a:schemeClr val="accent2">
                    <a:alpha val="99000"/>
                  </a:schemeClr>
                </a:solidFill>
                <a:latin typeface="Segoe UI Light" pitchFamily="34" charset="0"/>
                <a:cs typeface="Segoe UI Light" pitchFamily="34" charset="0"/>
              </a:rPr>
              <a:t>Memcached</a:t>
            </a:r>
            <a:r>
              <a:rPr lang="en-US" dirty="0" smtClean="0">
                <a:solidFill>
                  <a:schemeClr val="accent2">
                    <a:alpha val="99000"/>
                  </a:schemeClr>
                </a:solidFill>
                <a:latin typeface="Segoe UI Light" pitchFamily="34" charset="0"/>
                <a:cs typeface="Segoe UI Light" pitchFamily="34" charset="0"/>
              </a:rPr>
              <a:t> protocol</a:t>
            </a:r>
          </a:p>
        </p:txBody>
      </p:sp>
    </p:spTree>
    <p:extLst>
      <p:ext uri="{BB962C8B-B14F-4D97-AF65-F5344CB8AC3E}">
        <p14:creationId xmlns:p14="http://schemas.microsoft.com/office/powerpoint/2010/main" val="4127486889"/>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Windows Azure Cache?</a:t>
            </a:r>
            <a:endParaRPr lang="en-US" dirty="0"/>
          </a:p>
        </p:txBody>
      </p:sp>
      <p:sp>
        <p:nvSpPr>
          <p:cNvPr id="3" name="Text Placeholder 2"/>
          <p:cNvSpPr>
            <a:spLocks noGrp="1"/>
          </p:cNvSpPr>
          <p:nvPr>
            <p:ph type="body" sz="quarter" idx="10"/>
          </p:nvPr>
        </p:nvSpPr>
        <p:spPr>
          <a:xfrm>
            <a:off x="519112" y="1447799"/>
            <a:ext cx="11149013" cy="4481227"/>
          </a:xfrm>
        </p:spPr>
        <p:txBody>
          <a:bodyPr/>
          <a:lstStyle/>
          <a:p>
            <a:pPr marL="0">
              <a:spcBef>
                <a:spcPct val="20000"/>
              </a:spcBef>
              <a:spcAft>
                <a:spcPts val="0"/>
              </a:spcAft>
              <a:buSzPct val="90000"/>
            </a:pPr>
            <a:r>
              <a:rPr lang="en-US" spc="-70" dirty="0" smtClean="0">
                <a:solidFill>
                  <a:schemeClr val="accent2">
                    <a:alpha val="99000"/>
                  </a:schemeClr>
                </a:solidFill>
                <a:latin typeface="Segoe UI Light" pitchFamily="34" charset="0"/>
                <a:cs typeface="Segoe UI Light" pitchFamily="34" charset="0"/>
              </a:rPr>
              <a:t>Faster</a:t>
            </a:r>
            <a:endParaRPr lang="en-US" spc="-70" dirty="0">
              <a:solidFill>
                <a:schemeClr val="accent2">
                  <a:alpha val="99000"/>
                </a:schemeClr>
              </a:solidFill>
              <a:latin typeface="Segoe UI Light" pitchFamily="34" charset="0"/>
              <a:cs typeface="Segoe UI Light" pitchFamily="34" charset="0"/>
            </a:endParaRPr>
          </a:p>
          <a:p>
            <a:pPr marL="0" lvl="1">
              <a:spcBef>
                <a:spcPct val="20000"/>
              </a:spcBef>
              <a:buSzPct val="90000"/>
            </a:pPr>
            <a:r>
              <a:rPr lang="en-US" sz="2000" spc="0" dirty="0">
                <a:solidFill>
                  <a:schemeClr val="tx1">
                    <a:alpha val="99000"/>
                  </a:schemeClr>
                </a:solidFill>
              </a:rPr>
              <a:t>No external service calls (additional network hops)</a:t>
            </a:r>
          </a:p>
          <a:p>
            <a:pPr marL="0" lvl="1">
              <a:spcBef>
                <a:spcPct val="20000"/>
              </a:spcBef>
              <a:buSzPct val="90000"/>
            </a:pPr>
            <a:r>
              <a:rPr lang="en-US" sz="2000" spc="0" dirty="0">
                <a:solidFill>
                  <a:schemeClr val="tx1">
                    <a:alpha val="99000"/>
                  </a:schemeClr>
                </a:solidFill>
              </a:rPr>
              <a:t>Co-located in roles</a:t>
            </a:r>
          </a:p>
          <a:p>
            <a:pPr marL="0">
              <a:spcBef>
                <a:spcPct val="20000"/>
              </a:spcBef>
              <a:spcAft>
                <a:spcPts val="0"/>
              </a:spcAft>
              <a:buSzPct val="90000"/>
            </a:pPr>
            <a:r>
              <a:rPr lang="en-US" spc="-70" dirty="0" smtClean="0">
                <a:solidFill>
                  <a:schemeClr val="accent2">
                    <a:alpha val="99000"/>
                  </a:schemeClr>
                </a:solidFill>
                <a:latin typeface="Segoe UI Light" pitchFamily="34" charset="0"/>
                <a:cs typeface="Segoe UI Light" pitchFamily="34" charset="0"/>
              </a:rPr>
              <a:t>Cheaper</a:t>
            </a:r>
            <a:endParaRPr lang="en-US" spc="-70" dirty="0">
              <a:solidFill>
                <a:schemeClr val="accent2">
                  <a:alpha val="99000"/>
                </a:schemeClr>
              </a:solidFill>
              <a:latin typeface="Segoe UI Light" pitchFamily="34" charset="0"/>
              <a:cs typeface="Segoe UI Light" pitchFamily="34" charset="0"/>
            </a:endParaRPr>
          </a:p>
          <a:p>
            <a:pPr marL="0" lvl="1">
              <a:spcBef>
                <a:spcPct val="20000"/>
              </a:spcBef>
              <a:buSzPct val="90000"/>
            </a:pPr>
            <a:r>
              <a:rPr lang="en-US" sz="2000" spc="0" dirty="0">
                <a:solidFill>
                  <a:schemeClr val="tx1">
                    <a:alpha val="99000"/>
                  </a:schemeClr>
                </a:solidFill>
              </a:rPr>
              <a:t>No external service calls (additional cost)</a:t>
            </a:r>
          </a:p>
          <a:p>
            <a:pPr marL="0" lvl="1">
              <a:spcBef>
                <a:spcPct val="20000"/>
              </a:spcBef>
              <a:buSzPct val="90000"/>
            </a:pPr>
            <a:r>
              <a:rPr lang="en-US" sz="2000" spc="0" dirty="0">
                <a:solidFill>
                  <a:schemeClr val="tx1">
                    <a:alpha val="99000"/>
                  </a:schemeClr>
                </a:solidFill>
              </a:rPr>
              <a:t>Use spare memory that you already paid for</a:t>
            </a:r>
          </a:p>
          <a:p>
            <a:pPr marL="0">
              <a:spcBef>
                <a:spcPct val="20000"/>
              </a:spcBef>
              <a:spcAft>
                <a:spcPts val="0"/>
              </a:spcAft>
              <a:buSzPct val="90000"/>
            </a:pPr>
            <a:r>
              <a:rPr lang="en-US" spc="-70" dirty="0" smtClean="0">
                <a:solidFill>
                  <a:schemeClr val="accent2">
                    <a:alpha val="99000"/>
                  </a:schemeClr>
                </a:solidFill>
                <a:latin typeface="Segoe UI Light" pitchFamily="34" charset="0"/>
                <a:cs typeface="Segoe UI Light" pitchFamily="34" charset="0"/>
              </a:rPr>
              <a:t>More </a:t>
            </a:r>
            <a:r>
              <a:rPr lang="en-US" spc="-70" dirty="0">
                <a:solidFill>
                  <a:schemeClr val="accent2">
                    <a:alpha val="99000"/>
                  </a:schemeClr>
                </a:solidFill>
                <a:latin typeface="Segoe UI Light" pitchFamily="34" charset="0"/>
                <a:cs typeface="Segoe UI Light" pitchFamily="34" charset="0"/>
              </a:rPr>
              <a:t>reliable</a:t>
            </a:r>
          </a:p>
          <a:p>
            <a:pPr marL="0" lvl="1">
              <a:spcBef>
                <a:spcPct val="20000"/>
              </a:spcBef>
              <a:buSzPct val="90000"/>
            </a:pPr>
            <a:r>
              <a:rPr lang="en-US" sz="2000" spc="0" dirty="0">
                <a:solidFill>
                  <a:schemeClr val="tx1">
                    <a:alpha val="99000"/>
                  </a:schemeClr>
                </a:solidFill>
              </a:rPr>
              <a:t>Your service is running = cache is available</a:t>
            </a:r>
          </a:p>
          <a:p>
            <a:pPr marL="0" lvl="1">
              <a:spcBef>
                <a:spcPct val="20000"/>
              </a:spcBef>
              <a:buSzPct val="90000"/>
            </a:pPr>
            <a:r>
              <a:rPr lang="en-US" sz="2000" spc="0" dirty="0">
                <a:solidFill>
                  <a:schemeClr val="tx1">
                    <a:alpha val="99000"/>
                  </a:schemeClr>
                </a:solidFill>
              </a:rPr>
              <a:t>No throttling as in cotenant environment</a:t>
            </a:r>
          </a:p>
          <a:p>
            <a:pPr marL="574675" lvl="1" indent="-571500">
              <a:buFont typeface="Arial" pitchFamily="34" charset="0"/>
              <a:buChar char="•"/>
            </a:pPr>
            <a:endParaRPr lang="en-US" dirty="0" smtClean="0"/>
          </a:p>
        </p:txBody>
      </p:sp>
    </p:spTree>
    <p:extLst>
      <p:ext uri="{BB962C8B-B14F-4D97-AF65-F5344CB8AC3E}">
        <p14:creationId xmlns:p14="http://schemas.microsoft.com/office/powerpoint/2010/main" val="746148803"/>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p:txBody>
          <a:bodyPr/>
          <a:lstStyle/>
          <a:p>
            <a:r>
              <a:rPr lang="en-US" dirty="0" smtClean="0"/>
              <a:t>Cache</a:t>
            </a:r>
            <a:endParaRPr lang="en-US" dirty="0"/>
          </a:p>
        </p:txBody>
      </p:sp>
      <p:sp>
        <p:nvSpPr>
          <p:cNvPr id="10" name="Subtitle 9"/>
          <p:cNvSpPr>
            <a:spLocks noGrp="1"/>
          </p:cNvSpPr>
          <p:nvPr>
            <p:ph type="subTitle" idx="1"/>
          </p:nvPr>
        </p:nvSpPr>
        <p:spPr/>
        <p:txBody>
          <a:bodyPr/>
          <a:lstStyle/>
          <a:p>
            <a:endParaRPr lang="en-US" dirty="0"/>
          </a:p>
        </p:txBody>
      </p:sp>
      <p:sp>
        <p:nvSpPr>
          <p:cNvPr id="5" name="Text Placeholder 4"/>
          <p:cNvSpPr>
            <a:spLocks noGrp="1"/>
          </p:cNvSpPr>
          <p:nvPr>
            <p:ph type="body" sz="quarter" idx="10"/>
          </p:nvPr>
        </p:nvSpPr>
        <p:spPr/>
        <p:txBody>
          <a:bodyPr/>
          <a:lstStyle/>
          <a:p>
            <a:r>
              <a:rPr lang="en-US" dirty="0" smtClean="0"/>
              <a:t>demo</a:t>
            </a:r>
            <a:endParaRPr lang="en-US" dirty="0"/>
          </a:p>
        </p:txBody>
      </p:sp>
    </p:spTree>
    <p:extLst>
      <p:ext uri="{BB962C8B-B14F-4D97-AF65-F5344CB8AC3E}">
        <p14:creationId xmlns:p14="http://schemas.microsoft.com/office/powerpoint/2010/main" val="1928915738"/>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Performance Matters</a:t>
            </a:r>
            <a:endParaRPr lang="en-US" dirty="0"/>
          </a:p>
        </p:txBody>
      </p:sp>
      <p:sp>
        <p:nvSpPr>
          <p:cNvPr id="3" name="Content Placeholder 2"/>
          <p:cNvSpPr>
            <a:spLocks noGrp="1"/>
          </p:cNvSpPr>
          <p:nvPr>
            <p:ph type="body" sz="quarter" idx="10"/>
          </p:nvPr>
        </p:nvSpPr>
        <p:spPr>
          <a:xfrm>
            <a:off x="519112" y="1447799"/>
            <a:ext cx="11149013" cy="2950038"/>
          </a:xfrm>
        </p:spPr>
        <p:txBody>
          <a:bodyPr/>
          <a:lstStyle/>
          <a:p>
            <a:r>
              <a:rPr lang="en-US" sz="3600" dirty="0" smtClean="0">
                <a:solidFill>
                  <a:schemeClr val="accent2">
                    <a:alpha val="99000"/>
                  </a:schemeClr>
                </a:solidFill>
              </a:rPr>
              <a:t>More responsive applications</a:t>
            </a:r>
          </a:p>
          <a:p>
            <a:r>
              <a:rPr lang="en-US" sz="3600" dirty="0" smtClean="0">
                <a:solidFill>
                  <a:schemeClr val="accent2">
                    <a:alpha val="99000"/>
                  </a:schemeClr>
                </a:solidFill>
              </a:rPr>
              <a:t>Faster page load times</a:t>
            </a:r>
          </a:p>
          <a:p>
            <a:pPr lvl="1"/>
            <a:r>
              <a:rPr lang="en-US" dirty="0" smtClean="0"/>
              <a:t>8 seconds vs. 3 seconds?</a:t>
            </a:r>
          </a:p>
          <a:p>
            <a:pPr lvl="1"/>
            <a:endParaRPr lang="en-US" dirty="0" smtClean="0"/>
          </a:p>
          <a:p>
            <a:r>
              <a:rPr lang="en-US" sz="3600" dirty="0" smtClean="0">
                <a:solidFill>
                  <a:schemeClr val="accent2">
                    <a:alpha val="99000"/>
                  </a:schemeClr>
                </a:solidFill>
              </a:rPr>
              <a:t>Higher interactivity – new type of applications</a:t>
            </a:r>
          </a:p>
          <a:p>
            <a:r>
              <a:rPr lang="en-US" sz="3600" dirty="0" smtClean="0">
                <a:solidFill>
                  <a:schemeClr val="accent2">
                    <a:alpha val="99000"/>
                  </a:schemeClr>
                </a:solidFill>
              </a:rPr>
              <a:t>Better user experience – more $$$</a:t>
            </a:r>
            <a:endParaRPr lang="en-US" sz="3600" dirty="0">
              <a:solidFill>
                <a:schemeClr val="accent2">
                  <a:alpha val="99000"/>
                </a:schemeClr>
              </a:solidFill>
            </a:endParaRPr>
          </a:p>
        </p:txBody>
      </p:sp>
      <p:pic>
        <p:nvPicPr>
          <p:cNvPr id="7" name="Picture 39" descr="C:\Users\sakuu\Documents\Ballmer WPC\PNGS\Timer.png"/>
          <p:cNvPicPr>
            <a:picLocks noChangeAspect="1" noChangeArrowheads="1"/>
          </p:cNvPicPr>
          <p:nvPr/>
        </p:nvPicPr>
        <p:blipFill>
          <a:blip r:embed="rId2" cstate="print">
            <a:extLst>
              <a:ext uri="{BEBA8EAE-BF5A-486C-A8C5-ECC9F3942E4B}">
                <a14:imgProps xmlns:a14="http://schemas.microsoft.com/office/drawing/2010/main">
                  <a14:imgLayer r:embed="rId3">
                    <a14:imgEffect>
                      <a14:brightnessContrast bright="-100000" contrast="-73000"/>
                    </a14:imgEffect>
                  </a14:imgLayer>
                </a14:imgProps>
              </a:ext>
              <a:ext uri="{28A0092B-C50C-407E-A947-70E740481C1C}">
                <a14:useLocalDpi xmlns:a14="http://schemas.microsoft.com/office/drawing/2010/main" val="0"/>
              </a:ext>
            </a:extLst>
          </a:blip>
          <a:srcRect/>
          <a:stretch>
            <a:fillRect/>
          </a:stretch>
        </p:blipFill>
        <p:spPr bwMode="black">
          <a:xfrm>
            <a:off x="8967727" y="3545518"/>
            <a:ext cx="1551402" cy="23368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81258599"/>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Thinking Globally</a:t>
            </a:r>
          </a:p>
        </p:txBody>
      </p:sp>
      <p:sp>
        <p:nvSpPr>
          <p:cNvPr id="4" name="Content Placeholder 3"/>
          <p:cNvSpPr>
            <a:spLocks noGrp="1"/>
          </p:cNvSpPr>
          <p:nvPr>
            <p:ph type="body" sz="quarter" idx="10"/>
          </p:nvPr>
        </p:nvSpPr>
        <p:spPr>
          <a:xfrm>
            <a:off x="516572" y="1420812"/>
            <a:ext cx="11155680" cy="2685351"/>
          </a:xfrm>
        </p:spPr>
        <p:txBody>
          <a:bodyPr/>
          <a:lstStyle/>
          <a:p>
            <a:r>
              <a:rPr lang="en-US" sz="4000" dirty="0">
                <a:solidFill>
                  <a:schemeClr val="accent2">
                    <a:alpha val="99000"/>
                  </a:schemeClr>
                </a:solidFill>
                <a:latin typeface="Segoe UI Light" pitchFamily="34" charset="0"/>
              </a:rPr>
              <a:t>Network </a:t>
            </a:r>
            <a:r>
              <a:rPr lang="en-US" sz="4000" dirty="0" smtClean="0">
                <a:solidFill>
                  <a:schemeClr val="accent2">
                    <a:alpha val="99000"/>
                  </a:schemeClr>
                </a:solidFill>
                <a:latin typeface="Segoe UI Light" pitchFamily="34" charset="0"/>
              </a:rPr>
              <a:t>latency</a:t>
            </a:r>
            <a:endParaRPr lang="en-US" sz="4000" dirty="0">
              <a:solidFill>
                <a:schemeClr val="accent2">
                  <a:alpha val="99000"/>
                </a:schemeClr>
              </a:solidFill>
              <a:latin typeface="Segoe UI Light" pitchFamily="34" charset="0"/>
            </a:endParaRPr>
          </a:p>
          <a:p>
            <a:pPr>
              <a:spcBef>
                <a:spcPts val="300"/>
              </a:spcBef>
            </a:pPr>
            <a:r>
              <a:rPr lang="en-US" sz="2000" dirty="0"/>
              <a:t>Put compute closer to user.</a:t>
            </a:r>
          </a:p>
          <a:p>
            <a:pPr>
              <a:spcBef>
                <a:spcPts val="300"/>
              </a:spcBef>
            </a:pPr>
            <a:r>
              <a:rPr lang="en-US" sz="2000" dirty="0"/>
              <a:t>Put data closer to user</a:t>
            </a:r>
            <a:r>
              <a:rPr lang="en-US" sz="2000" dirty="0" smtClean="0"/>
              <a:t>.</a:t>
            </a:r>
          </a:p>
          <a:p>
            <a:pPr marL="457200">
              <a:spcBef>
                <a:spcPts val="300"/>
              </a:spcBef>
            </a:pPr>
            <a:endParaRPr lang="en-US" sz="2000" dirty="0"/>
          </a:p>
          <a:p>
            <a:r>
              <a:rPr lang="en-US" sz="4000" dirty="0">
                <a:solidFill>
                  <a:schemeClr val="accent2">
                    <a:alpha val="99000"/>
                  </a:schemeClr>
                </a:solidFill>
                <a:latin typeface="Segoe UI Light" pitchFamily="34" charset="0"/>
              </a:rPr>
              <a:t>Global </a:t>
            </a:r>
            <a:r>
              <a:rPr lang="en-US" sz="4000" dirty="0" smtClean="0">
                <a:solidFill>
                  <a:schemeClr val="accent2">
                    <a:alpha val="99000"/>
                  </a:schemeClr>
                </a:solidFill>
                <a:latin typeface="Segoe UI Light" pitchFamily="34" charset="0"/>
              </a:rPr>
              <a:t>availability</a:t>
            </a:r>
            <a:endParaRPr lang="en-US" sz="4000" dirty="0">
              <a:solidFill>
                <a:schemeClr val="accent2">
                  <a:alpha val="99000"/>
                </a:schemeClr>
              </a:solidFill>
              <a:latin typeface="Segoe UI Light" pitchFamily="34" charset="0"/>
            </a:endParaRPr>
          </a:p>
          <a:p>
            <a:pPr>
              <a:spcBef>
                <a:spcPts val="300"/>
              </a:spcBef>
            </a:pPr>
            <a:r>
              <a:rPr lang="en-US" sz="2000" dirty="0"/>
              <a:t>Datacenter outages.</a:t>
            </a:r>
          </a:p>
          <a:p>
            <a:pPr>
              <a:spcBef>
                <a:spcPts val="300"/>
              </a:spcBef>
            </a:pPr>
            <a:r>
              <a:rPr lang="en-US" sz="2000" dirty="0"/>
              <a:t>Synchronizing data.</a:t>
            </a:r>
          </a:p>
        </p:txBody>
      </p:sp>
      <p:sp>
        <p:nvSpPr>
          <p:cNvPr id="5" name="Freeform 62"/>
          <p:cNvSpPr>
            <a:spLocks noEditPoints="1"/>
          </p:cNvSpPr>
          <p:nvPr/>
        </p:nvSpPr>
        <p:spPr bwMode="black">
          <a:xfrm>
            <a:off x="7270101" y="1870369"/>
            <a:ext cx="3616974" cy="3616032"/>
          </a:xfrm>
          <a:custGeom>
            <a:avLst/>
            <a:gdLst>
              <a:gd name="T0" fmla="*/ 189 w 189"/>
              <a:gd name="T1" fmla="*/ 94 h 189"/>
              <a:gd name="T2" fmla="*/ 0 w 189"/>
              <a:gd name="T3" fmla="*/ 94 h 189"/>
              <a:gd name="T4" fmla="*/ 129 w 189"/>
              <a:gd name="T5" fmla="*/ 172 h 189"/>
              <a:gd name="T6" fmla="*/ 124 w 189"/>
              <a:gd name="T7" fmla="*/ 123 h 189"/>
              <a:gd name="T8" fmla="*/ 123 w 189"/>
              <a:gd name="T9" fmla="*/ 84 h 189"/>
              <a:gd name="T10" fmla="*/ 140 w 189"/>
              <a:gd name="T11" fmla="*/ 85 h 189"/>
              <a:gd name="T12" fmla="*/ 152 w 189"/>
              <a:gd name="T13" fmla="*/ 89 h 189"/>
              <a:gd name="T14" fmla="*/ 158 w 189"/>
              <a:gd name="T15" fmla="*/ 84 h 189"/>
              <a:gd name="T16" fmla="*/ 152 w 189"/>
              <a:gd name="T17" fmla="*/ 82 h 189"/>
              <a:gd name="T18" fmla="*/ 146 w 189"/>
              <a:gd name="T19" fmla="*/ 78 h 189"/>
              <a:gd name="T20" fmla="*/ 139 w 189"/>
              <a:gd name="T21" fmla="*/ 74 h 189"/>
              <a:gd name="T22" fmla="*/ 128 w 189"/>
              <a:gd name="T23" fmla="*/ 80 h 189"/>
              <a:gd name="T24" fmla="*/ 121 w 189"/>
              <a:gd name="T25" fmla="*/ 72 h 189"/>
              <a:gd name="T26" fmla="*/ 132 w 189"/>
              <a:gd name="T27" fmla="*/ 59 h 189"/>
              <a:gd name="T28" fmla="*/ 140 w 189"/>
              <a:gd name="T29" fmla="*/ 57 h 189"/>
              <a:gd name="T30" fmla="*/ 149 w 189"/>
              <a:gd name="T31" fmla="*/ 52 h 189"/>
              <a:gd name="T32" fmla="*/ 148 w 189"/>
              <a:gd name="T33" fmla="*/ 44 h 189"/>
              <a:gd name="T34" fmla="*/ 144 w 189"/>
              <a:gd name="T35" fmla="*/ 46 h 189"/>
              <a:gd name="T36" fmla="*/ 138 w 189"/>
              <a:gd name="T37" fmla="*/ 48 h 189"/>
              <a:gd name="T38" fmla="*/ 147 w 189"/>
              <a:gd name="T39" fmla="*/ 28 h 189"/>
              <a:gd name="T40" fmla="*/ 108 w 189"/>
              <a:gd name="T41" fmla="*/ 11 h 189"/>
              <a:gd name="T42" fmla="*/ 90 w 189"/>
              <a:gd name="T43" fmla="*/ 43 h 189"/>
              <a:gd name="T44" fmla="*/ 78 w 189"/>
              <a:gd name="T45" fmla="*/ 21 h 189"/>
              <a:gd name="T46" fmla="*/ 69 w 189"/>
              <a:gd name="T47" fmla="*/ 13 h 189"/>
              <a:gd name="T48" fmla="*/ 60 w 189"/>
              <a:gd name="T49" fmla="*/ 23 h 189"/>
              <a:gd name="T50" fmla="*/ 72 w 189"/>
              <a:gd name="T51" fmla="*/ 43 h 189"/>
              <a:gd name="T52" fmla="*/ 59 w 189"/>
              <a:gd name="T53" fmla="*/ 31 h 189"/>
              <a:gd name="T54" fmla="*/ 44 w 189"/>
              <a:gd name="T55" fmla="*/ 49 h 189"/>
              <a:gd name="T56" fmla="*/ 57 w 189"/>
              <a:gd name="T57" fmla="*/ 47 h 189"/>
              <a:gd name="T58" fmla="*/ 73 w 189"/>
              <a:gd name="T59" fmla="*/ 70 h 189"/>
              <a:gd name="T60" fmla="*/ 47 w 189"/>
              <a:gd name="T61" fmla="*/ 100 h 189"/>
              <a:gd name="T62" fmla="*/ 31 w 189"/>
              <a:gd name="T63" fmla="*/ 97 h 189"/>
              <a:gd name="T64" fmla="*/ 40 w 189"/>
              <a:gd name="T65" fmla="*/ 103 h 189"/>
              <a:gd name="T66" fmla="*/ 42 w 189"/>
              <a:gd name="T67" fmla="*/ 116 h 189"/>
              <a:gd name="T68" fmla="*/ 81 w 189"/>
              <a:gd name="T69" fmla="*/ 132 h 189"/>
              <a:gd name="T70" fmla="*/ 67 w 189"/>
              <a:gd name="T71" fmla="*/ 175 h 189"/>
              <a:gd name="T72" fmla="*/ 129 w 189"/>
              <a:gd name="T73" fmla="*/ 172 h 189"/>
              <a:gd name="T74" fmla="*/ 172 w 189"/>
              <a:gd name="T75" fmla="*/ 115 h 189"/>
              <a:gd name="T76" fmla="*/ 172 w 189"/>
              <a:gd name="T77" fmla="*/ 118 h 189"/>
              <a:gd name="T78" fmla="*/ 177 w 189"/>
              <a:gd name="T79" fmla="*/ 114 h 189"/>
              <a:gd name="T80" fmla="*/ 156 w 189"/>
              <a:gd name="T81" fmla="*/ 152 h 189"/>
              <a:gd name="T82" fmla="*/ 52 w 189"/>
              <a:gd name="T83" fmla="*/ 168 h 189"/>
              <a:gd name="T84" fmla="*/ 47 w 189"/>
              <a:gd name="T85" fmla="*/ 126 h 189"/>
              <a:gd name="T86" fmla="*/ 42 w 189"/>
              <a:gd name="T87" fmla="*/ 121 h 189"/>
              <a:gd name="T88" fmla="*/ 20 w 189"/>
              <a:gd name="T89" fmla="*/ 103 h 189"/>
              <a:gd name="T90" fmla="*/ 9 w 189"/>
              <a:gd name="T91" fmla="*/ 94 h 189"/>
              <a:gd name="T92" fmla="*/ 108 w 189"/>
              <a:gd name="T93" fmla="*/ 41 h 189"/>
              <a:gd name="T94" fmla="*/ 108 w 189"/>
              <a:gd name="T95" fmla="*/ 41 h 189"/>
              <a:gd name="T96" fmla="*/ 129 w 189"/>
              <a:gd name="T97" fmla="*/ 58 h 189"/>
              <a:gd name="T98" fmla="*/ 125 w 189"/>
              <a:gd name="T99" fmla="*/ 49 h 189"/>
              <a:gd name="T100" fmla="*/ 160 w 189"/>
              <a:gd name="T101" fmla="*/ 69 h 189"/>
              <a:gd name="T102" fmla="*/ 158 w 189"/>
              <a:gd name="T103" fmla="*/ 77 h 189"/>
              <a:gd name="T104" fmla="*/ 59 w 189"/>
              <a:gd name="T105" fmla="*/ 106 h 189"/>
              <a:gd name="T106" fmla="*/ 46 w 189"/>
              <a:gd name="T107" fmla="*/ 102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9" h="189">
                <a:moveTo>
                  <a:pt x="94" y="0"/>
                </a:moveTo>
                <a:cubicBezTo>
                  <a:pt x="146" y="0"/>
                  <a:pt x="189" y="42"/>
                  <a:pt x="189" y="94"/>
                </a:cubicBezTo>
                <a:cubicBezTo>
                  <a:pt x="189" y="147"/>
                  <a:pt x="146" y="189"/>
                  <a:pt x="94" y="189"/>
                </a:cubicBezTo>
                <a:cubicBezTo>
                  <a:pt x="42" y="189"/>
                  <a:pt x="0" y="147"/>
                  <a:pt x="0" y="94"/>
                </a:cubicBezTo>
                <a:cubicBezTo>
                  <a:pt x="0" y="42"/>
                  <a:pt x="42" y="0"/>
                  <a:pt x="94" y="0"/>
                </a:cubicBezTo>
                <a:close/>
                <a:moveTo>
                  <a:pt x="129" y="172"/>
                </a:moveTo>
                <a:cubicBezTo>
                  <a:pt x="126" y="156"/>
                  <a:pt x="135" y="129"/>
                  <a:pt x="130" y="124"/>
                </a:cubicBezTo>
                <a:cubicBezTo>
                  <a:pt x="128" y="123"/>
                  <a:pt x="126" y="122"/>
                  <a:pt x="124" y="123"/>
                </a:cubicBezTo>
                <a:cubicBezTo>
                  <a:pt x="120" y="124"/>
                  <a:pt x="116" y="126"/>
                  <a:pt x="113" y="125"/>
                </a:cubicBezTo>
                <a:cubicBezTo>
                  <a:pt x="96" y="117"/>
                  <a:pt x="106" y="90"/>
                  <a:pt x="123" y="84"/>
                </a:cubicBezTo>
                <a:cubicBezTo>
                  <a:pt x="126" y="83"/>
                  <a:pt x="129" y="83"/>
                  <a:pt x="132" y="83"/>
                </a:cubicBezTo>
                <a:cubicBezTo>
                  <a:pt x="137" y="82"/>
                  <a:pt x="140" y="82"/>
                  <a:pt x="140" y="85"/>
                </a:cubicBezTo>
                <a:cubicBezTo>
                  <a:pt x="140" y="89"/>
                  <a:pt x="148" y="92"/>
                  <a:pt x="150" y="92"/>
                </a:cubicBezTo>
                <a:cubicBezTo>
                  <a:pt x="151" y="92"/>
                  <a:pt x="151" y="89"/>
                  <a:pt x="152" y="89"/>
                </a:cubicBezTo>
                <a:cubicBezTo>
                  <a:pt x="159" y="89"/>
                  <a:pt x="164" y="93"/>
                  <a:pt x="165" y="90"/>
                </a:cubicBezTo>
                <a:cubicBezTo>
                  <a:pt x="167" y="80"/>
                  <a:pt x="166" y="85"/>
                  <a:pt x="158" y="84"/>
                </a:cubicBezTo>
                <a:cubicBezTo>
                  <a:pt x="155" y="83"/>
                  <a:pt x="157" y="78"/>
                  <a:pt x="154" y="78"/>
                </a:cubicBezTo>
                <a:cubicBezTo>
                  <a:pt x="152" y="77"/>
                  <a:pt x="155" y="84"/>
                  <a:pt x="152" y="82"/>
                </a:cubicBezTo>
                <a:cubicBezTo>
                  <a:pt x="148" y="79"/>
                  <a:pt x="146" y="72"/>
                  <a:pt x="142" y="71"/>
                </a:cubicBezTo>
                <a:cubicBezTo>
                  <a:pt x="137" y="70"/>
                  <a:pt x="145" y="75"/>
                  <a:pt x="146" y="78"/>
                </a:cubicBezTo>
                <a:cubicBezTo>
                  <a:pt x="147" y="81"/>
                  <a:pt x="143" y="85"/>
                  <a:pt x="141" y="82"/>
                </a:cubicBezTo>
                <a:cubicBezTo>
                  <a:pt x="140" y="81"/>
                  <a:pt x="145" y="78"/>
                  <a:pt x="139" y="74"/>
                </a:cubicBezTo>
                <a:cubicBezTo>
                  <a:pt x="138" y="72"/>
                  <a:pt x="135" y="72"/>
                  <a:pt x="133" y="74"/>
                </a:cubicBezTo>
                <a:cubicBezTo>
                  <a:pt x="130" y="77"/>
                  <a:pt x="129" y="80"/>
                  <a:pt x="128" y="80"/>
                </a:cubicBezTo>
                <a:cubicBezTo>
                  <a:pt x="125" y="82"/>
                  <a:pt x="123" y="82"/>
                  <a:pt x="120" y="81"/>
                </a:cubicBezTo>
                <a:cubicBezTo>
                  <a:pt x="116" y="80"/>
                  <a:pt x="117" y="71"/>
                  <a:pt x="121" y="72"/>
                </a:cubicBezTo>
                <a:cubicBezTo>
                  <a:pt x="133" y="75"/>
                  <a:pt x="122" y="68"/>
                  <a:pt x="125" y="66"/>
                </a:cubicBezTo>
                <a:cubicBezTo>
                  <a:pt x="126" y="65"/>
                  <a:pt x="130" y="62"/>
                  <a:pt x="132" y="59"/>
                </a:cubicBezTo>
                <a:cubicBezTo>
                  <a:pt x="134" y="57"/>
                  <a:pt x="133" y="51"/>
                  <a:pt x="137" y="52"/>
                </a:cubicBezTo>
                <a:cubicBezTo>
                  <a:pt x="139" y="52"/>
                  <a:pt x="138" y="56"/>
                  <a:pt x="140" y="57"/>
                </a:cubicBezTo>
                <a:cubicBezTo>
                  <a:pt x="141" y="58"/>
                  <a:pt x="144" y="57"/>
                  <a:pt x="146" y="57"/>
                </a:cubicBezTo>
                <a:cubicBezTo>
                  <a:pt x="149" y="57"/>
                  <a:pt x="149" y="55"/>
                  <a:pt x="149" y="52"/>
                </a:cubicBezTo>
                <a:cubicBezTo>
                  <a:pt x="149" y="48"/>
                  <a:pt x="156" y="49"/>
                  <a:pt x="156" y="47"/>
                </a:cubicBezTo>
                <a:cubicBezTo>
                  <a:pt x="155" y="44"/>
                  <a:pt x="148" y="48"/>
                  <a:pt x="148" y="44"/>
                </a:cubicBezTo>
                <a:cubicBezTo>
                  <a:pt x="148" y="39"/>
                  <a:pt x="154" y="38"/>
                  <a:pt x="150" y="37"/>
                </a:cubicBezTo>
                <a:cubicBezTo>
                  <a:pt x="147" y="36"/>
                  <a:pt x="143" y="39"/>
                  <a:pt x="144" y="46"/>
                </a:cubicBezTo>
                <a:cubicBezTo>
                  <a:pt x="145" y="53"/>
                  <a:pt x="146" y="56"/>
                  <a:pt x="141" y="54"/>
                </a:cubicBezTo>
                <a:cubicBezTo>
                  <a:pt x="137" y="51"/>
                  <a:pt x="142" y="46"/>
                  <a:pt x="138" y="48"/>
                </a:cubicBezTo>
                <a:cubicBezTo>
                  <a:pt x="135" y="50"/>
                  <a:pt x="133" y="51"/>
                  <a:pt x="133" y="46"/>
                </a:cubicBezTo>
                <a:cubicBezTo>
                  <a:pt x="133" y="42"/>
                  <a:pt x="141" y="30"/>
                  <a:pt x="147" y="28"/>
                </a:cubicBezTo>
                <a:cubicBezTo>
                  <a:pt x="136" y="19"/>
                  <a:pt x="123" y="13"/>
                  <a:pt x="108" y="11"/>
                </a:cubicBezTo>
                <a:cubicBezTo>
                  <a:pt x="108" y="11"/>
                  <a:pt x="108" y="11"/>
                  <a:pt x="108" y="11"/>
                </a:cubicBezTo>
                <a:cubicBezTo>
                  <a:pt x="108" y="19"/>
                  <a:pt x="108" y="24"/>
                  <a:pt x="107" y="28"/>
                </a:cubicBezTo>
                <a:cubicBezTo>
                  <a:pt x="107" y="33"/>
                  <a:pt x="92" y="34"/>
                  <a:pt x="90" y="43"/>
                </a:cubicBezTo>
                <a:cubicBezTo>
                  <a:pt x="88" y="51"/>
                  <a:pt x="85" y="46"/>
                  <a:pt x="80" y="40"/>
                </a:cubicBezTo>
                <a:cubicBezTo>
                  <a:pt x="75" y="34"/>
                  <a:pt x="81" y="26"/>
                  <a:pt x="78" y="21"/>
                </a:cubicBezTo>
                <a:cubicBezTo>
                  <a:pt x="76" y="16"/>
                  <a:pt x="67" y="23"/>
                  <a:pt x="67" y="18"/>
                </a:cubicBezTo>
                <a:cubicBezTo>
                  <a:pt x="67" y="16"/>
                  <a:pt x="69" y="14"/>
                  <a:pt x="69" y="13"/>
                </a:cubicBezTo>
                <a:cubicBezTo>
                  <a:pt x="68" y="14"/>
                  <a:pt x="67" y="14"/>
                  <a:pt x="66" y="14"/>
                </a:cubicBezTo>
                <a:cubicBezTo>
                  <a:pt x="63" y="16"/>
                  <a:pt x="61" y="22"/>
                  <a:pt x="60" y="23"/>
                </a:cubicBezTo>
                <a:cubicBezTo>
                  <a:pt x="57" y="27"/>
                  <a:pt x="64" y="26"/>
                  <a:pt x="67" y="30"/>
                </a:cubicBezTo>
                <a:cubicBezTo>
                  <a:pt x="71" y="36"/>
                  <a:pt x="74" y="40"/>
                  <a:pt x="72" y="43"/>
                </a:cubicBezTo>
                <a:cubicBezTo>
                  <a:pt x="71" y="46"/>
                  <a:pt x="59" y="43"/>
                  <a:pt x="61" y="38"/>
                </a:cubicBezTo>
                <a:cubicBezTo>
                  <a:pt x="64" y="33"/>
                  <a:pt x="62" y="32"/>
                  <a:pt x="59" y="31"/>
                </a:cubicBezTo>
                <a:cubicBezTo>
                  <a:pt x="56" y="31"/>
                  <a:pt x="56" y="35"/>
                  <a:pt x="56" y="40"/>
                </a:cubicBezTo>
                <a:cubicBezTo>
                  <a:pt x="56" y="44"/>
                  <a:pt x="48" y="45"/>
                  <a:pt x="44" y="49"/>
                </a:cubicBezTo>
                <a:cubicBezTo>
                  <a:pt x="40" y="54"/>
                  <a:pt x="47" y="58"/>
                  <a:pt x="53" y="60"/>
                </a:cubicBezTo>
                <a:cubicBezTo>
                  <a:pt x="59" y="62"/>
                  <a:pt x="55" y="52"/>
                  <a:pt x="57" y="47"/>
                </a:cubicBezTo>
                <a:cubicBezTo>
                  <a:pt x="59" y="40"/>
                  <a:pt x="66" y="46"/>
                  <a:pt x="71" y="52"/>
                </a:cubicBezTo>
                <a:cubicBezTo>
                  <a:pt x="75" y="58"/>
                  <a:pt x="82" y="66"/>
                  <a:pt x="73" y="70"/>
                </a:cubicBezTo>
                <a:cubicBezTo>
                  <a:pt x="58" y="76"/>
                  <a:pt x="52" y="83"/>
                  <a:pt x="49" y="89"/>
                </a:cubicBezTo>
                <a:cubicBezTo>
                  <a:pt x="46" y="95"/>
                  <a:pt x="49" y="98"/>
                  <a:pt x="47" y="100"/>
                </a:cubicBezTo>
                <a:cubicBezTo>
                  <a:pt x="45" y="102"/>
                  <a:pt x="45" y="99"/>
                  <a:pt x="43" y="94"/>
                </a:cubicBezTo>
                <a:cubicBezTo>
                  <a:pt x="41" y="91"/>
                  <a:pt x="34" y="91"/>
                  <a:pt x="31" y="97"/>
                </a:cubicBezTo>
                <a:cubicBezTo>
                  <a:pt x="29" y="98"/>
                  <a:pt x="29" y="101"/>
                  <a:pt x="29" y="104"/>
                </a:cubicBezTo>
                <a:cubicBezTo>
                  <a:pt x="29" y="114"/>
                  <a:pt x="36" y="101"/>
                  <a:pt x="40" y="103"/>
                </a:cubicBezTo>
                <a:cubicBezTo>
                  <a:pt x="45" y="104"/>
                  <a:pt x="36" y="105"/>
                  <a:pt x="37" y="109"/>
                </a:cubicBezTo>
                <a:cubicBezTo>
                  <a:pt x="38" y="113"/>
                  <a:pt x="44" y="107"/>
                  <a:pt x="42" y="116"/>
                </a:cubicBezTo>
                <a:cubicBezTo>
                  <a:pt x="41" y="121"/>
                  <a:pt x="49" y="117"/>
                  <a:pt x="54" y="115"/>
                </a:cubicBezTo>
                <a:cubicBezTo>
                  <a:pt x="65" y="111"/>
                  <a:pt x="73" y="129"/>
                  <a:pt x="81" y="132"/>
                </a:cubicBezTo>
                <a:cubicBezTo>
                  <a:pt x="90" y="135"/>
                  <a:pt x="93" y="137"/>
                  <a:pt x="91" y="141"/>
                </a:cubicBezTo>
                <a:cubicBezTo>
                  <a:pt x="85" y="153"/>
                  <a:pt x="73" y="161"/>
                  <a:pt x="67" y="175"/>
                </a:cubicBezTo>
                <a:cubicBezTo>
                  <a:pt x="75" y="178"/>
                  <a:pt x="85" y="179"/>
                  <a:pt x="94" y="179"/>
                </a:cubicBezTo>
                <a:cubicBezTo>
                  <a:pt x="107" y="179"/>
                  <a:pt x="118" y="177"/>
                  <a:pt x="129" y="172"/>
                </a:cubicBezTo>
                <a:close/>
                <a:moveTo>
                  <a:pt x="177" y="114"/>
                </a:moveTo>
                <a:cubicBezTo>
                  <a:pt x="175" y="114"/>
                  <a:pt x="173" y="115"/>
                  <a:pt x="172" y="115"/>
                </a:cubicBezTo>
                <a:cubicBezTo>
                  <a:pt x="167" y="113"/>
                  <a:pt x="170" y="93"/>
                  <a:pt x="163" y="94"/>
                </a:cubicBezTo>
                <a:cubicBezTo>
                  <a:pt x="160" y="95"/>
                  <a:pt x="165" y="110"/>
                  <a:pt x="172" y="118"/>
                </a:cubicBezTo>
                <a:cubicBezTo>
                  <a:pt x="173" y="119"/>
                  <a:pt x="174" y="118"/>
                  <a:pt x="176" y="118"/>
                </a:cubicBezTo>
                <a:cubicBezTo>
                  <a:pt x="176" y="117"/>
                  <a:pt x="177" y="115"/>
                  <a:pt x="177" y="114"/>
                </a:cubicBezTo>
                <a:close/>
                <a:moveTo>
                  <a:pt x="172" y="128"/>
                </a:moveTo>
                <a:cubicBezTo>
                  <a:pt x="164" y="126"/>
                  <a:pt x="158" y="144"/>
                  <a:pt x="156" y="152"/>
                </a:cubicBezTo>
                <a:cubicBezTo>
                  <a:pt x="163" y="145"/>
                  <a:pt x="168" y="137"/>
                  <a:pt x="172" y="128"/>
                </a:cubicBezTo>
                <a:close/>
                <a:moveTo>
                  <a:pt x="52" y="168"/>
                </a:moveTo>
                <a:cubicBezTo>
                  <a:pt x="53" y="160"/>
                  <a:pt x="54" y="151"/>
                  <a:pt x="52" y="150"/>
                </a:cubicBezTo>
                <a:cubicBezTo>
                  <a:pt x="45" y="144"/>
                  <a:pt x="40" y="135"/>
                  <a:pt x="47" y="126"/>
                </a:cubicBezTo>
                <a:cubicBezTo>
                  <a:pt x="48" y="125"/>
                  <a:pt x="49" y="124"/>
                  <a:pt x="49" y="122"/>
                </a:cubicBezTo>
                <a:cubicBezTo>
                  <a:pt x="50" y="119"/>
                  <a:pt x="47" y="121"/>
                  <a:pt x="42" y="121"/>
                </a:cubicBezTo>
                <a:cubicBezTo>
                  <a:pt x="37" y="121"/>
                  <a:pt x="41" y="113"/>
                  <a:pt x="31" y="112"/>
                </a:cubicBezTo>
                <a:cubicBezTo>
                  <a:pt x="21" y="111"/>
                  <a:pt x="21" y="109"/>
                  <a:pt x="20" y="103"/>
                </a:cubicBezTo>
                <a:cubicBezTo>
                  <a:pt x="20" y="97"/>
                  <a:pt x="14" y="91"/>
                  <a:pt x="9" y="90"/>
                </a:cubicBezTo>
                <a:cubicBezTo>
                  <a:pt x="9" y="91"/>
                  <a:pt x="9" y="93"/>
                  <a:pt x="9" y="94"/>
                </a:cubicBezTo>
                <a:cubicBezTo>
                  <a:pt x="9" y="126"/>
                  <a:pt x="27" y="154"/>
                  <a:pt x="52" y="168"/>
                </a:cubicBezTo>
                <a:close/>
                <a:moveTo>
                  <a:pt x="108" y="41"/>
                </a:moveTo>
                <a:cubicBezTo>
                  <a:pt x="112" y="43"/>
                  <a:pt x="116" y="40"/>
                  <a:pt x="115" y="37"/>
                </a:cubicBezTo>
                <a:cubicBezTo>
                  <a:pt x="112" y="32"/>
                  <a:pt x="103" y="35"/>
                  <a:pt x="108" y="41"/>
                </a:cubicBezTo>
                <a:close/>
                <a:moveTo>
                  <a:pt x="125" y="49"/>
                </a:moveTo>
                <a:cubicBezTo>
                  <a:pt x="128" y="49"/>
                  <a:pt x="130" y="55"/>
                  <a:pt x="129" y="58"/>
                </a:cubicBezTo>
                <a:cubicBezTo>
                  <a:pt x="127" y="64"/>
                  <a:pt x="122" y="60"/>
                  <a:pt x="121" y="56"/>
                </a:cubicBezTo>
                <a:cubicBezTo>
                  <a:pt x="121" y="52"/>
                  <a:pt x="122" y="49"/>
                  <a:pt x="125" y="49"/>
                </a:cubicBezTo>
                <a:close/>
                <a:moveTo>
                  <a:pt x="158" y="77"/>
                </a:moveTo>
                <a:cubicBezTo>
                  <a:pt x="155" y="74"/>
                  <a:pt x="156" y="70"/>
                  <a:pt x="160" y="69"/>
                </a:cubicBezTo>
                <a:cubicBezTo>
                  <a:pt x="167" y="68"/>
                  <a:pt x="176" y="75"/>
                  <a:pt x="170" y="77"/>
                </a:cubicBezTo>
                <a:cubicBezTo>
                  <a:pt x="167" y="78"/>
                  <a:pt x="162" y="78"/>
                  <a:pt x="158" y="77"/>
                </a:cubicBezTo>
                <a:close/>
                <a:moveTo>
                  <a:pt x="46" y="102"/>
                </a:moveTo>
                <a:cubicBezTo>
                  <a:pt x="49" y="102"/>
                  <a:pt x="57" y="104"/>
                  <a:pt x="59" y="106"/>
                </a:cubicBezTo>
                <a:cubicBezTo>
                  <a:pt x="61" y="109"/>
                  <a:pt x="53" y="108"/>
                  <a:pt x="48" y="106"/>
                </a:cubicBezTo>
                <a:cubicBezTo>
                  <a:pt x="45" y="105"/>
                  <a:pt x="43" y="103"/>
                  <a:pt x="46" y="102"/>
                </a:cubicBezTo>
                <a:close/>
              </a:path>
            </a:pathLst>
          </a:custGeom>
          <a:solidFill>
            <a:schemeClr val="tx2"/>
          </a:solidFill>
          <a:ln>
            <a:noFill/>
          </a:ln>
        </p:spPr>
        <p:txBody>
          <a:bodyPr vert="horz" wrap="square" lIns="82305" tIns="41153" rIns="82305" bIns="41153" numCol="1" anchor="t" anchorCtr="0" compatLnSpc="1">
            <a:prstTxWarp prst="textNoShape">
              <a:avLst/>
            </a:prstTxWarp>
          </a:bodyPr>
          <a:lstStyle/>
          <a:p>
            <a:endParaRPr lang="en-US" sz="1600"/>
          </a:p>
        </p:txBody>
      </p:sp>
    </p:spTree>
    <p:extLst>
      <p:ext uri="{BB962C8B-B14F-4D97-AF65-F5344CB8AC3E}">
        <p14:creationId xmlns:p14="http://schemas.microsoft.com/office/powerpoint/2010/main" val="1915441707"/>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Network Latency</a:t>
            </a:r>
          </a:p>
        </p:txBody>
      </p:sp>
      <p:pic>
        <p:nvPicPr>
          <p:cNvPr id="4" name="Picture 3" descr="http://www.ivcmedia.co.uk/flash/resources/world-map.png"/>
          <p:cNvPicPr>
            <a:picLocks noChangeAspect="1" noChangeArrowheads="1"/>
          </p:cNvPicPr>
          <p:nvPr/>
        </p:nvPicPr>
        <p:blipFill>
          <a:blip r:embed="rId3">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auto">
          <a:xfrm>
            <a:off x="1504885" y="1213984"/>
            <a:ext cx="9179055" cy="5078412"/>
          </a:xfrm>
          <a:prstGeom prst="rect">
            <a:avLst/>
          </a:prstGeom>
          <a:noFill/>
          <a:ln>
            <a:noFill/>
          </a:ln>
          <a:extLst/>
        </p:spPr>
      </p:pic>
      <p:sp>
        <p:nvSpPr>
          <p:cNvPr id="6" name="Oval 5"/>
          <p:cNvSpPr/>
          <p:nvPr/>
        </p:nvSpPr>
        <p:spPr bwMode="auto">
          <a:xfrm>
            <a:off x="2438295" y="2016662"/>
            <a:ext cx="2059382" cy="2059382"/>
          </a:xfrm>
          <a:prstGeom prst="ellipse">
            <a:avLst/>
          </a:prstGeom>
          <a:solidFill>
            <a:schemeClr val="accent2">
              <a:alpha val="39000"/>
            </a:schemeClr>
          </a:solidFill>
          <a:ln>
            <a:noFill/>
            <a:headEnd type="none" w="med" len="med"/>
            <a:tailEnd type="none" w="med" len="med"/>
          </a:ln>
          <a:effectLst>
            <a:innerShdw blurRad="127000" dir="11220000">
              <a:prstClr val="black">
                <a:alpha val="50000"/>
              </a:prstClr>
            </a:innerShdw>
          </a:effectLst>
          <a:scene3d>
            <a:camera prst="orthographicFront">
              <a:rot lat="0" lon="0" rev="0"/>
            </a:camera>
            <a:lightRig rig="threePt" dir="tl"/>
          </a:scene3d>
          <a:sp3d prstMaterial="matte"/>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pc="-50" dirty="0">
              <a:gradFill>
                <a:gsLst>
                  <a:gs pos="0">
                    <a:srgbClr val="000000"/>
                  </a:gs>
                  <a:gs pos="100000">
                    <a:srgbClr val="000000"/>
                  </a:gs>
                </a:gsLst>
                <a:lin ang="5400000" scaled="0"/>
              </a:gradFill>
            </a:endParaRPr>
          </a:p>
        </p:txBody>
      </p:sp>
      <p:sp>
        <p:nvSpPr>
          <p:cNvPr id="7" name="Oval 6"/>
          <p:cNvSpPr/>
          <p:nvPr/>
        </p:nvSpPr>
        <p:spPr bwMode="auto">
          <a:xfrm>
            <a:off x="2953141" y="2531508"/>
            <a:ext cx="1029691" cy="1029691"/>
          </a:xfrm>
          <a:prstGeom prst="ellipse">
            <a:avLst/>
          </a:prstGeom>
          <a:solidFill>
            <a:schemeClr val="accent2">
              <a:lumMod val="75000"/>
              <a:alpha val="39000"/>
            </a:schemeClr>
          </a:solidFill>
          <a:ln w="25400">
            <a:solidFill>
              <a:schemeClr val="bg1">
                <a:alpha val="38000"/>
              </a:schemeClr>
            </a:solidFill>
            <a:headEnd type="none" w="med" len="med"/>
            <a:tailEnd type="none" w="med" len="med"/>
          </a:ln>
          <a:effectLst/>
          <a:scene3d>
            <a:camera prst="orthographicFront">
              <a:rot lat="0" lon="0" rev="0"/>
            </a:camera>
            <a:lightRig rig="threePt" dir="tl"/>
          </a:scene3d>
          <a:sp3d prstMaterial="matte"/>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pc="-50" dirty="0">
              <a:gradFill>
                <a:gsLst>
                  <a:gs pos="0">
                    <a:srgbClr val="000000"/>
                  </a:gs>
                  <a:gs pos="100000">
                    <a:srgbClr val="000000"/>
                  </a:gs>
                </a:gsLst>
                <a:lin ang="5400000" scaled="0"/>
              </a:gradFill>
            </a:endParaRPr>
          </a:p>
        </p:txBody>
      </p:sp>
      <p:sp>
        <p:nvSpPr>
          <p:cNvPr id="8" name="5-Point Star 7"/>
          <p:cNvSpPr/>
          <p:nvPr/>
        </p:nvSpPr>
        <p:spPr bwMode="auto">
          <a:xfrm>
            <a:off x="3239386" y="2817753"/>
            <a:ext cx="457200" cy="457200"/>
          </a:xfrm>
          <a:prstGeom prst="star5">
            <a:avLst/>
          </a:prstGeom>
          <a:solidFill>
            <a:schemeClr val="bg1"/>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pc="-50" dirty="0">
              <a:gradFill>
                <a:gsLst>
                  <a:gs pos="0">
                    <a:srgbClr val="000000"/>
                  </a:gs>
                  <a:gs pos="100000">
                    <a:srgbClr val="000000"/>
                  </a:gs>
                </a:gsLst>
                <a:lin ang="5400000" scaled="0"/>
              </a:gradFill>
            </a:endParaRPr>
          </a:p>
        </p:txBody>
      </p:sp>
      <p:sp>
        <p:nvSpPr>
          <p:cNvPr id="10" name="Oval 9"/>
          <p:cNvSpPr/>
          <p:nvPr/>
        </p:nvSpPr>
        <p:spPr bwMode="auto">
          <a:xfrm>
            <a:off x="8112520" y="1966579"/>
            <a:ext cx="2059382" cy="2059382"/>
          </a:xfrm>
          <a:prstGeom prst="ellipse">
            <a:avLst/>
          </a:prstGeom>
          <a:solidFill>
            <a:schemeClr val="accent2">
              <a:alpha val="39000"/>
            </a:schemeClr>
          </a:solidFill>
          <a:ln>
            <a:noFill/>
            <a:headEnd type="none" w="med" len="med"/>
            <a:tailEnd type="none" w="med" len="med"/>
          </a:ln>
          <a:effectLst>
            <a:innerShdw blurRad="127000" dir="11220000">
              <a:prstClr val="black">
                <a:alpha val="50000"/>
              </a:prstClr>
            </a:innerShdw>
          </a:effectLst>
          <a:scene3d>
            <a:camera prst="orthographicFront">
              <a:rot lat="0" lon="0" rev="0"/>
            </a:camera>
            <a:lightRig rig="threePt" dir="tl"/>
          </a:scene3d>
          <a:sp3d prstMaterial="matte"/>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pc="-50" dirty="0">
              <a:gradFill>
                <a:gsLst>
                  <a:gs pos="0">
                    <a:srgbClr val="000000"/>
                  </a:gs>
                  <a:gs pos="100000">
                    <a:srgbClr val="000000"/>
                  </a:gs>
                </a:gsLst>
                <a:lin ang="5400000" scaled="0"/>
              </a:gradFill>
            </a:endParaRPr>
          </a:p>
        </p:txBody>
      </p:sp>
      <p:sp>
        <p:nvSpPr>
          <p:cNvPr id="11" name="Oval 10"/>
          <p:cNvSpPr/>
          <p:nvPr/>
        </p:nvSpPr>
        <p:spPr bwMode="auto">
          <a:xfrm>
            <a:off x="8627366" y="2481425"/>
            <a:ext cx="1029691" cy="1029691"/>
          </a:xfrm>
          <a:prstGeom prst="ellipse">
            <a:avLst/>
          </a:prstGeom>
          <a:solidFill>
            <a:schemeClr val="accent2">
              <a:lumMod val="75000"/>
              <a:alpha val="40000"/>
            </a:schemeClr>
          </a:solidFill>
          <a:ln w="25400">
            <a:solidFill>
              <a:schemeClr val="bg1">
                <a:alpha val="4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a:ln>
                <a:solidFill>
                  <a:schemeClr val="bg1">
                    <a:alpha val="0"/>
                  </a:schemeClr>
                </a:solidFill>
              </a:ln>
              <a:solidFill>
                <a:srgbClr val="595959">
                  <a:alpha val="99000"/>
                </a:srgbClr>
              </a:solidFill>
            </a:endParaRPr>
          </a:p>
        </p:txBody>
      </p:sp>
      <p:sp>
        <p:nvSpPr>
          <p:cNvPr id="12" name="5-Point Star 11"/>
          <p:cNvSpPr/>
          <p:nvPr/>
        </p:nvSpPr>
        <p:spPr bwMode="auto">
          <a:xfrm>
            <a:off x="8913611" y="2767670"/>
            <a:ext cx="457200" cy="457200"/>
          </a:xfrm>
          <a:prstGeom prst="star5">
            <a:avLst/>
          </a:prstGeom>
          <a:solidFill>
            <a:schemeClr val="bg1"/>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pc="-50" dirty="0">
              <a:gradFill>
                <a:gsLst>
                  <a:gs pos="0">
                    <a:srgbClr val="000000"/>
                  </a:gs>
                  <a:gs pos="100000">
                    <a:srgbClr val="000000"/>
                  </a:gs>
                </a:gsLst>
                <a:lin ang="5400000" scaled="0"/>
              </a:gradFill>
            </a:endParaRPr>
          </a:p>
        </p:txBody>
      </p:sp>
      <p:sp>
        <p:nvSpPr>
          <p:cNvPr id="14" name="Oval 13"/>
          <p:cNvSpPr/>
          <p:nvPr/>
        </p:nvSpPr>
        <p:spPr bwMode="auto">
          <a:xfrm>
            <a:off x="5180833" y="1672360"/>
            <a:ext cx="2059382" cy="2059382"/>
          </a:xfrm>
          <a:prstGeom prst="ellipse">
            <a:avLst/>
          </a:prstGeom>
          <a:solidFill>
            <a:schemeClr val="accent2">
              <a:alpha val="39000"/>
            </a:schemeClr>
          </a:solidFill>
          <a:ln>
            <a:noFill/>
            <a:headEnd type="none" w="med" len="med"/>
            <a:tailEnd type="none" w="med" len="med"/>
          </a:ln>
          <a:effectLst>
            <a:innerShdw blurRad="127000" dir="11220000">
              <a:prstClr val="black">
                <a:alpha val="50000"/>
              </a:prstClr>
            </a:innerShdw>
          </a:effectLst>
          <a:scene3d>
            <a:camera prst="orthographicFront">
              <a:rot lat="0" lon="0" rev="0"/>
            </a:camera>
            <a:lightRig rig="threePt" dir="tl"/>
          </a:scene3d>
          <a:sp3d prstMaterial="matte"/>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pc="-50" dirty="0">
              <a:gradFill>
                <a:gsLst>
                  <a:gs pos="0">
                    <a:srgbClr val="000000"/>
                  </a:gs>
                  <a:gs pos="100000">
                    <a:srgbClr val="000000"/>
                  </a:gs>
                </a:gsLst>
                <a:lin ang="5400000" scaled="0"/>
              </a:gradFill>
            </a:endParaRPr>
          </a:p>
        </p:txBody>
      </p:sp>
      <p:sp>
        <p:nvSpPr>
          <p:cNvPr id="15" name="Oval 14"/>
          <p:cNvSpPr/>
          <p:nvPr/>
        </p:nvSpPr>
        <p:spPr bwMode="auto">
          <a:xfrm>
            <a:off x="5695679" y="2187206"/>
            <a:ext cx="1029691" cy="1029691"/>
          </a:xfrm>
          <a:prstGeom prst="ellipse">
            <a:avLst/>
          </a:prstGeom>
          <a:solidFill>
            <a:schemeClr val="accent2">
              <a:alpha val="39000"/>
            </a:schemeClr>
          </a:solidFill>
          <a:ln w="25400">
            <a:solidFill>
              <a:schemeClr val="bg1">
                <a:alpha val="45000"/>
              </a:schemeClr>
            </a:solidFill>
            <a:headEnd type="none" w="med" len="med"/>
            <a:tailEnd type="none" w="med" len="med"/>
          </a:ln>
          <a:effectLst>
            <a:innerShdw blurRad="127000" dir="11220000">
              <a:prstClr val="black">
                <a:alpha val="50000"/>
              </a:prstClr>
            </a:innerShdw>
          </a:effectLst>
          <a:scene3d>
            <a:camera prst="orthographicFront">
              <a:rot lat="0" lon="0" rev="0"/>
            </a:camera>
            <a:lightRig rig="threePt" dir="tl"/>
          </a:scene3d>
          <a:sp3d prstMaterial="matte"/>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pc="-50" dirty="0">
              <a:gradFill>
                <a:gsLst>
                  <a:gs pos="0">
                    <a:srgbClr val="000000"/>
                  </a:gs>
                  <a:gs pos="100000">
                    <a:srgbClr val="000000"/>
                  </a:gs>
                </a:gsLst>
                <a:lin ang="5400000" scaled="0"/>
              </a:gradFill>
            </a:endParaRPr>
          </a:p>
        </p:txBody>
      </p:sp>
      <p:sp>
        <p:nvSpPr>
          <p:cNvPr id="16" name="5-Point Star 15"/>
          <p:cNvSpPr/>
          <p:nvPr/>
        </p:nvSpPr>
        <p:spPr bwMode="auto">
          <a:xfrm>
            <a:off x="5981924" y="2473451"/>
            <a:ext cx="457200" cy="457200"/>
          </a:xfrm>
          <a:prstGeom prst="star5">
            <a:avLst/>
          </a:prstGeom>
          <a:solidFill>
            <a:schemeClr val="bg1"/>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pc="-50" dirty="0">
              <a:gradFill>
                <a:gsLst>
                  <a:gs pos="0">
                    <a:srgbClr val="000000"/>
                  </a:gs>
                  <a:gs pos="100000">
                    <a:srgbClr val="000000"/>
                  </a:gs>
                </a:gsLst>
                <a:lin ang="5400000" scaled="0"/>
              </a:gradFill>
            </a:endParaRPr>
          </a:p>
        </p:txBody>
      </p:sp>
    </p:spTree>
    <p:extLst>
      <p:ext uri="{BB962C8B-B14F-4D97-AF65-F5344CB8AC3E}">
        <p14:creationId xmlns:p14="http://schemas.microsoft.com/office/powerpoint/2010/main" val="1352207109"/>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Content Delivery Network (CDN)</a:t>
            </a:r>
            <a:endParaRPr lang="en-US" dirty="0"/>
          </a:p>
        </p:txBody>
      </p:sp>
      <p:sp>
        <p:nvSpPr>
          <p:cNvPr id="3" name="Content Placeholder 2"/>
          <p:cNvSpPr>
            <a:spLocks noGrp="1"/>
          </p:cNvSpPr>
          <p:nvPr>
            <p:ph type="body" sz="quarter" idx="10"/>
          </p:nvPr>
        </p:nvSpPr>
        <p:spPr>
          <a:xfrm>
            <a:off x="519112" y="1447799"/>
            <a:ext cx="11149013" cy="3277820"/>
          </a:xfrm>
        </p:spPr>
        <p:txBody>
          <a:bodyPr/>
          <a:lstStyle/>
          <a:p>
            <a:r>
              <a:rPr lang="en-US" dirty="0" smtClean="0">
                <a:solidFill>
                  <a:schemeClr val="accent2">
                    <a:alpha val="99000"/>
                  </a:schemeClr>
                </a:solidFill>
              </a:rPr>
              <a:t>High-bandwidth global blob content delivery</a:t>
            </a:r>
          </a:p>
          <a:p>
            <a:pPr lvl="1"/>
            <a:r>
              <a:rPr lang="en-US" dirty="0" smtClean="0"/>
              <a:t>24 locations globally (US, Europe, Asia, Australia and South America), and growing</a:t>
            </a:r>
          </a:p>
          <a:p>
            <a:pPr lvl="1"/>
            <a:r>
              <a:rPr lang="en-US" dirty="0" smtClean="0"/>
              <a:t>Same experience for users no matter how far they are from the geo-location where </a:t>
            </a:r>
            <a:br>
              <a:rPr lang="en-US" dirty="0" smtClean="0"/>
            </a:br>
            <a:r>
              <a:rPr lang="en-US" dirty="0" smtClean="0"/>
              <a:t>the storage account is hosted</a:t>
            </a:r>
          </a:p>
          <a:p>
            <a:pPr lvl="1"/>
            <a:endParaRPr lang="en-US" dirty="0" smtClean="0"/>
          </a:p>
          <a:p>
            <a:r>
              <a:rPr lang="en-US" dirty="0" smtClean="0">
                <a:solidFill>
                  <a:schemeClr val="accent2">
                    <a:alpha val="99000"/>
                  </a:schemeClr>
                </a:solidFill>
              </a:rPr>
              <a:t>Blob service URL vs CDN URL:</a:t>
            </a:r>
          </a:p>
          <a:p>
            <a:pPr lvl="1"/>
            <a:r>
              <a:rPr lang="en-US" dirty="0" smtClean="0"/>
              <a:t>Windows Azure Blob URL: </a:t>
            </a:r>
            <a:r>
              <a:rPr lang="en-US" dirty="0" smtClean="0">
                <a:hlinkClick r:id="rId2"/>
              </a:rPr>
              <a:t>http://images.blob.core.windows.net/</a:t>
            </a:r>
            <a:endParaRPr lang="en-US" dirty="0" smtClean="0"/>
          </a:p>
          <a:p>
            <a:pPr lvl="1"/>
            <a:r>
              <a:rPr lang="en-US" dirty="0" smtClean="0"/>
              <a:t>Windows Azure CDN URL: </a:t>
            </a:r>
            <a:r>
              <a:rPr lang="en-US" dirty="0" smtClean="0">
                <a:hlinkClick r:id="rId3"/>
              </a:rPr>
              <a:t>http://&lt;id&gt;.vo.msecnd.net/ </a:t>
            </a:r>
            <a:endParaRPr lang="en-US" dirty="0" smtClean="0"/>
          </a:p>
          <a:p>
            <a:pPr lvl="1"/>
            <a:r>
              <a:rPr lang="en-US" dirty="0" smtClean="0"/>
              <a:t>Custom Domain Name for CDN: </a:t>
            </a:r>
            <a:r>
              <a:rPr lang="en-US" dirty="0" smtClean="0">
                <a:hlinkClick r:id="rId3"/>
              </a:rPr>
              <a:t>http://cdn.contoso.com/ </a:t>
            </a:r>
            <a:endParaRPr lang="en-US" dirty="0"/>
          </a:p>
        </p:txBody>
      </p:sp>
    </p:spTree>
    <p:extLst>
      <p:ext uri="{BB962C8B-B14F-4D97-AF65-F5344CB8AC3E}">
        <p14:creationId xmlns:p14="http://schemas.microsoft.com/office/powerpoint/2010/main" val="702503786"/>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Assumptions</a:t>
            </a:r>
            <a:endParaRPr lang="en-US" dirty="0"/>
          </a:p>
        </p:txBody>
      </p:sp>
      <p:sp>
        <p:nvSpPr>
          <p:cNvPr id="6" name="Content Placeholder 5"/>
          <p:cNvSpPr>
            <a:spLocks noGrp="1"/>
          </p:cNvSpPr>
          <p:nvPr>
            <p:ph type="body" sz="quarter" idx="10"/>
          </p:nvPr>
        </p:nvSpPr>
        <p:spPr>
          <a:xfrm>
            <a:off x="516572" y="1420812"/>
            <a:ext cx="11155680" cy="3831818"/>
          </a:xfrm>
        </p:spPr>
        <p:txBody>
          <a:bodyPr/>
          <a:lstStyle/>
          <a:p>
            <a:r>
              <a:rPr lang="en-US" sz="4000" dirty="0" smtClean="0">
                <a:solidFill>
                  <a:schemeClr val="accent2">
                    <a:alpha val="99000"/>
                  </a:schemeClr>
                </a:solidFill>
                <a:latin typeface="Segoe UI Light" pitchFamily="34" charset="0"/>
              </a:rPr>
              <a:t>You know the basics</a:t>
            </a:r>
          </a:p>
          <a:p>
            <a:pPr>
              <a:spcBef>
                <a:spcPts val="300"/>
              </a:spcBef>
            </a:pPr>
            <a:r>
              <a:rPr lang="en-US" sz="2000" dirty="0" smtClean="0"/>
              <a:t>Windows Azure Web/Worker Roles</a:t>
            </a:r>
          </a:p>
          <a:p>
            <a:pPr>
              <a:spcBef>
                <a:spcPts val="300"/>
              </a:spcBef>
            </a:pPr>
            <a:r>
              <a:rPr lang="en-US" sz="2000" dirty="0" smtClean="0"/>
              <a:t>SQL Database</a:t>
            </a:r>
          </a:p>
          <a:p>
            <a:pPr>
              <a:spcBef>
                <a:spcPts val="300"/>
              </a:spcBef>
            </a:pPr>
            <a:r>
              <a:rPr lang="en-US" sz="2000" dirty="0" smtClean="0"/>
              <a:t>Windows Azure Storage</a:t>
            </a:r>
          </a:p>
          <a:p>
            <a:pPr>
              <a:spcBef>
                <a:spcPts val="300"/>
              </a:spcBef>
            </a:pPr>
            <a:r>
              <a:rPr lang="en-US" sz="2000" dirty="0" smtClean="0"/>
              <a:t>Asynchronous Programming</a:t>
            </a:r>
          </a:p>
          <a:p>
            <a:pPr>
              <a:spcBef>
                <a:spcPts val="300"/>
              </a:spcBef>
            </a:pPr>
            <a:r>
              <a:rPr lang="en-US" sz="2000" dirty="0" smtClean="0"/>
              <a:t>Windows Azure diagnostics</a:t>
            </a:r>
          </a:p>
          <a:p>
            <a:pPr>
              <a:spcBef>
                <a:spcPts val="300"/>
              </a:spcBef>
            </a:pPr>
            <a:endParaRPr lang="en-US" sz="2000" dirty="0" smtClean="0"/>
          </a:p>
          <a:p>
            <a:r>
              <a:rPr lang="en-US" sz="4000" dirty="0" smtClean="0">
                <a:solidFill>
                  <a:schemeClr val="accent2">
                    <a:alpha val="99000"/>
                  </a:schemeClr>
                </a:solidFill>
                <a:latin typeface="Segoe UI Light" pitchFamily="34" charset="0"/>
              </a:rPr>
              <a:t>You have deployed a service to Windows Azure</a:t>
            </a:r>
          </a:p>
          <a:p>
            <a:endParaRPr lang="en-US" sz="2000" dirty="0" smtClean="0">
              <a:solidFill>
                <a:schemeClr val="accent2">
                  <a:alpha val="99000"/>
                </a:schemeClr>
              </a:solidFill>
              <a:latin typeface="Segoe UI Light" pitchFamily="34" charset="0"/>
            </a:endParaRPr>
          </a:p>
          <a:p>
            <a:r>
              <a:rPr lang="en-US" sz="4000" dirty="0" smtClean="0">
                <a:solidFill>
                  <a:schemeClr val="accent2">
                    <a:alpha val="99000"/>
                  </a:schemeClr>
                </a:solidFill>
                <a:latin typeface="Segoe UI Light" pitchFamily="34" charset="0"/>
              </a:rPr>
              <a:t>Everything can and will (eventually) break</a:t>
            </a:r>
            <a:endParaRPr lang="en-US" sz="4000" dirty="0">
              <a:solidFill>
                <a:schemeClr val="accent2">
                  <a:alpha val="99000"/>
                </a:schemeClr>
              </a:solidFill>
              <a:latin typeface="Segoe UI Light" pitchFamily="34" charset="0"/>
            </a:endParaRPr>
          </a:p>
        </p:txBody>
      </p:sp>
    </p:spTree>
    <p:extLst>
      <p:ext uri="{BB962C8B-B14F-4D97-AF65-F5344CB8AC3E}">
        <p14:creationId xmlns:p14="http://schemas.microsoft.com/office/powerpoint/2010/main" val="845567915"/>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p:custDataLst>
              <p:tags r:id="rId2"/>
            </p:custDataLst>
            <p:extLst>
              <p:ext uri="{D42A27DB-BD31-4B8C-83A1-F6EECF244321}">
                <p14:modId xmlns:p14="http://schemas.microsoft.com/office/powerpoint/2010/main" val="747193788"/>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20496" name="think-cell Slide" r:id="rId6" imgW="270" imgH="270" progId="TCLayout.ActiveDocument.1">
                  <p:embed/>
                </p:oleObj>
              </mc:Choice>
              <mc:Fallback>
                <p:oleObj name="think-cell Slide" r:id="rId6" imgW="270" imgH="270" progId="TCLayout.ActiveDocument.1">
                  <p:embed/>
                  <p:pic>
                    <p:nvPicPr>
                      <p:cNvPr id="0" name=""/>
                      <p:cNvPicPr/>
                      <p:nvPr/>
                    </p:nvPicPr>
                    <p:blipFill>
                      <a:blip r:embed="rId7"/>
                      <a:stretch>
                        <a:fillRect/>
                      </a:stretch>
                    </p:blipFill>
                    <p:spPr>
                      <a:xfrm>
                        <a:off x="0" y="0"/>
                        <a:ext cx="158750" cy="158750"/>
                      </a:xfrm>
                      <a:prstGeom prst="rect">
                        <a:avLst/>
                      </a:prstGeom>
                    </p:spPr>
                  </p:pic>
                </p:oleObj>
              </mc:Fallback>
            </mc:AlternateContent>
          </a:graphicData>
        </a:graphic>
      </p:graphicFrame>
      <p:sp>
        <p:nvSpPr>
          <p:cNvPr id="4" name="Title 3"/>
          <p:cNvSpPr>
            <a:spLocks noGrp="1"/>
          </p:cNvSpPr>
          <p:nvPr>
            <p:ph type="title"/>
            <p:custDataLst>
              <p:tags r:id="rId3"/>
            </p:custDataLst>
          </p:nvPr>
        </p:nvSpPr>
        <p:spPr/>
        <p:txBody>
          <a:bodyPr/>
          <a:lstStyle/>
          <a:p>
            <a:r>
              <a:rPr lang="en-US" dirty="0" smtClean="0"/>
              <a:t>Windows Azure CDN</a:t>
            </a:r>
            <a:endParaRPr lang="en-US" dirty="0"/>
          </a:p>
        </p:txBody>
      </p:sp>
      <p:sp>
        <p:nvSpPr>
          <p:cNvPr id="37" name="Freeform 6"/>
          <p:cNvSpPr>
            <a:spLocks/>
          </p:cNvSpPr>
          <p:nvPr/>
        </p:nvSpPr>
        <p:spPr bwMode="auto">
          <a:xfrm>
            <a:off x="6462275" y="1807779"/>
            <a:ext cx="3817592" cy="2558722"/>
          </a:xfrm>
          <a:custGeom>
            <a:avLst/>
            <a:gdLst>
              <a:gd name="T0" fmla="*/ 239 w 276"/>
              <a:gd name="T1" fmla="*/ 77 h 185"/>
              <a:gd name="T2" fmla="*/ 240 w 276"/>
              <a:gd name="T3" fmla="*/ 65 h 185"/>
              <a:gd name="T4" fmla="*/ 175 w 276"/>
              <a:gd name="T5" fmla="*/ 0 h 185"/>
              <a:gd name="T6" fmla="*/ 116 w 276"/>
              <a:gd name="T7" fmla="*/ 39 h 185"/>
              <a:gd name="T8" fmla="*/ 81 w 276"/>
              <a:gd name="T9" fmla="*/ 24 h 185"/>
              <a:gd name="T10" fmla="*/ 34 w 276"/>
              <a:gd name="T11" fmla="*/ 71 h 185"/>
              <a:gd name="T12" fmla="*/ 35 w 276"/>
              <a:gd name="T13" fmla="*/ 81 h 185"/>
              <a:gd name="T14" fmla="*/ 0 w 276"/>
              <a:gd name="T15" fmla="*/ 131 h 185"/>
              <a:gd name="T16" fmla="*/ 54 w 276"/>
              <a:gd name="T17" fmla="*/ 185 h 185"/>
              <a:gd name="T18" fmla="*/ 220 w 276"/>
              <a:gd name="T19" fmla="*/ 185 h 185"/>
              <a:gd name="T20" fmla="*/ 276 w 276"/>
              <a:gd name="T21" fmla="*/ 129 h 185"/>
              <a:gd name="T22" fmla="*/ 239 w 276"/>
              <a:gd name="T23" fmla="*/ 77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6" h="185">
                <a:moveTo>
                  <a:pt x="239" y="77"/>
                </a:moveTo>
                <a:cubicBezTo>
                  <a:pt x="239" y="73"/>
                  <a:pt x="240" y="69"/>
                  <a:pt x="240" y="65"/>
                </a:cubicBezTo>
                <a:cubicBezTo>
                  <a:pt x="240" y="29"/>
                  <a:pt x="211" y="0"/>
                  <a:pt x="175" y="0"/>
                </a:cubicBezTo>
                <a:cubicBezTo>
                  <a:pt x="148" y="0"/>
                  <a:pt x="126" y="16"/>
                  <a:pt x="116" y="39"/>
                </a:cubicBezTo>
                <a:cubicBezTo>
                  <a:pt x="107" y="30"/>
                  <a:pt x="95" y="24"/>
                  <a:pt x="81" y="24"/>
                </a:cubicBezTo>
                <a:cubicBezTo>
                  <a:pt x="55" y="24"/>
                  <a:pt x="34" y="45"/>
                  <a:pt x="34" y="71"/>
                </a:cubicBezTo>
                <a:cubicBezTo>
                  <a:pt x="34" y="74"/>
                  <a:pt x="34" y="78"/>
                  <a:pt x="35" y="81"/>
                </a:cubicBezTo>
                <a:cubicBezTo>
                  <a:pt x="14" y="88"/>
                  <a:pt x="0" y="108"/>
                  <a:pt x="0" y="131"/>
                </a:cubicBezTo>
                <a:cubicBezTo>
                  <a:pt x="0" y="161"/>
                  <a:pt x="24" y="185"/>
                  <a:pt x="54" y="185"/>
                </a:cubicBezTo>
                <a:cubicBezTo>
                  <a:pt x="220" y="185"/>
                  <a:pt x="220" y="185"/>
                  <a:pt x="220" y="185"/>
                </a:cubicBezTo>
                <a:cubicBezTo>
                  <a:pt x="251" y="185"/>
                  <a:pt x="276" y="160"/>
                  <a:pt x="276" y="129"/>
                </a:cubicBezTo>
                <a:cubicBezTo>
                  <a:pt x="276" y="105"/>
                  <a:pt x="260" y="84"/>
                  <a:pt x="239" y="77"/>
                </a:cubicBezTo>
                <a:close/>
              </a:path>
            </a:pathLst>
          </a:cu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4" tIns="45703" rIns="91404" bIns="45703" numCol="1" spcCol="0" rtlCol="0" anchor="t" anchorCtr="0" compatLnSpc="1">
            <a:prstTxWarp prst="textNoShape">
              <a:avLst/>
            </a:prstTxWarp>
          </a:bodyPr>
          <a:lstStyle/>
          <a:p>
            <a:pPr algn="ctr" defTabSz="913788" fontAlgn="base">
              <a:spcBef>
                <a:spcPct val="0"/>
              </a:spcBef>
              <a:spcAft>
                <a:spcPct val="0"/>
              </a:spcAft>
            </a:pPr>
            <a:endParaRPr lang="en-US" dirty="0">
              <a:ln>
                <a:solidFill>
                  <a:schemeClr val="bg1">
                    <a:alpha val="0"/>
                  </a:schemeClr>
                </a:solidFill>
              </a:ln>
              <a:solidFill>
                <a:srgbClr val="595959"/>
              </a:solidFill>
              <a:latin typeface="Segoe UI Light" pitchFamily="34" charset="0"/>
            </a:endParaRPr>
          </a:p>
        </p:txBody>
      </p:sp>
      <p:sp>
        <p:nvSpPr>
          <p:cNvPr id="40" name="Freeform 6"/>
          <p:cNvSpPr>
            <a:spLocks/>
          </p:cNvSpPr>
          <p:nvPr/>
        </p:nvSpPr>
        <p:spPr bwMode="auto">
          <a:xfrm>
            <a:off x="6683742" y="4430633"/>
            <a:ext cx="3275804" cy="2195592"/>
          </a:xfrm>
          <a:custGeom>
            <a:avLst/>
            <a:gdLst>
              <a:gd name="T0" fmla="*/ 239 w 276"/>
              <a:gd name="T1" fmla="*/ 77 h 185"/>
              <a:gd name="T2" fmla="*/ 240 w 276"/>
              <a:gd name="T3" fmla="*/ 65 h 185"/>
              <a:gd name="T4" fmla="*/ 175 w 276"/>
              <a:gd name="T5" fmla="*/ 0 h 185"/>
              <a:gd name="T6" fmla="*/ 116 w 276"/>
              <a:gd name="T7" fmla="*/ 39 h 185"/>
              <a:gd name="T8" fmla="*/ 81 w 276"/>
              <a:gd name="T9" fmla="*/ 24 h 185"/>
              <a:gd name="T10" fmla="*/ 34 w 276"/>
              <a:gd name="T11" fmla="*/ 71 h 185"/>
              <a:gd name="T12" fmla="*/ 35 w 276"/>
              <a:gd name="T13" fmla="*/ 81 h 185"/>
              <a:gd name="T14" fmla="*/ 0 w 276"/>
              <a:gd name="T15" fmla="*/ 131 h 185"/>
              <a:gd name="T16" fmla="*/ 54 w 276"/>
              <a:gd name="T17" fmla="*/ 185 h 185"/>
              <a:gd name="T18" fmla="*/ 220 w 276"/>
              <a:gd name="T19" fmla="*/ 185 h 185"/>
              <a:gd name="T20" fmla="*/ 276 w 276"/>
              <a:gd name="T21" fmla="*/ 129 h 185"/>
              <a:gd name="T22" fmla="*/ 239 w 276"/>
              <a:gd name="T23" fmla="*/ 77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6" h="185">
                <a:moveTo>
                  <a:pt x="239" y="77"/>
                </a:moveTo>
                <a:cubicBezTo>
                  <a:pt x="239" y="73"/>
                  <a:pt x="240" y="69"/>
                  <a:pt x="240" y="65"/>
                </a:cubicBezTo>
                <a:cubicBezTo>
                  <a:pt x="240" y="29"/>
                  <a:pt x="211" y="0"/>
                  <a:pt x="175" y="0"/>
                </a:cubicBezTo>
                <a:cubicBezTo>
                  <a:pt x="148" y="0"/>
                  <a:pt x="126" y="16"/>
                  <a:pt x="116" y="39"/>
                </a:cubicBezTo>
                <a:cubicBezTo>
                  <a:pt x="107" y="30"/>
                  <a:pt x="95" y="24"/>
                  <a:pt x="81" y="24"/>
                </a:cubicBezTo>
                <a:cubicBezTo>
                  <a:pt x="55" y="24"/>
                  <a:pt x="34" y="45"/>
                  <a:pt x="34" y="71"/>
                </a:cubicBezTo>
                <a:cubicBezTo>
                  <a:pt x="34" y="74"/>
                  <a:pt x="34" y="78"/>
                  <a:pt x="35" y="81"/>
                </a:cubicBezTo>
                <a:cubicBezTo>
                  <a:pt x="14" y="88"/>
                  <a:pt x="0" y="108"/>
                  <a:pt x="0" y="131"/>
                </a:cubicBezTo>
                <a:cubicBezTo>
                  <a:pt x="0" y="161"/>
                  <a:pt x="24" y="185"/>
                  <a:pt x="54" y="185"/>
                </a:cubicBezTo>
                <a:cubicBezTo>
                  <a:pt x="220" y="185"/>
                  <a:pt x="220" y="185"/>
                  <a:pt x="220" y="185"/>
                </a:cubicBezTo>
                <a:cubicBezTo>
                  <a:pt x="251" y="185"/>
                  <a:pt x="276" y="160"/>
                  <a:pt x="276" y="129"/>
                </a:cubicBezTo>
                <a:cubicBezTo>
                  <a:pt x="276" y="105"/>
                  <a:pt x="260" y="84"/>
                  <a:pt x="239" y="77"/>
                </a:cubicBezTo>
                <a:close/>
              </a:path>
            </a:pathLst>
          </a:cu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4" tIns="45703" rIns="91404" bIns="45703" numCol="1" spcCol="0" rtlCol="0" anchor="t" anchorCtr="0" compatLnSpc="1">
            <a:prstTxWarp prst="textNoShape">
              <a:avLst/>
            </a:prstTxWarp>
          </a:bodyPr>
          <a:lstStyle/>
          <a:p>
            <a:pPr algn="ctr" defTabSz="913788" fontAlgn="base">
              <a:spcBef>
                <a:spcPct val="0"/>
              </a:spcBef>
              <a:spcAft>
                <a:spcPct val="0"/>
              </a:spcAft>
            </a:pPr>
            <a:endParaRPr lang="en-US" dirty="0">
              <a:ln>
                <a:solidFill>
                  <a:schemeClr val="bg1">
                    <a:alpha val="0"/>
                  </a:schemeClr>
                </a:solidFill>
              </a:ln>
              <a:solidFill>
                <a:srgbClr val="595959"/>
              </a:solidFill>
              <a:latin typeface="Segoe UI Light" pitchFamily="34" charset="0"/>
            </a:endParaRPr>
          </a:p>
        </p:txBody>
      </p:sp>
      <p:sp>
        <p:nvSpPr>
          <p:cNvPr id="41" name="Rectangle 40"/>
          <p:cNvSpPr/>
          <p:nvPr/>
        </p:nvSpPr>
        <p:spPr bwMode="auto">
          <a:xfrm>
            <a:off x="7206836" y="5243465"/>
            <a:ext cx="658586" cy="201168"/>
          </a:xfrm>
          <a:prstGeom prst="rect">
            <a:avLst/>
          </a:prstGeom>
          <a:solidFill>
            <a:schemeClr val="accent4"/>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1432" tIns="45716" rIns="91432" bIns="45716" numCol="1" rtlCol="0" anchor="ctr" anchorCtr="0" compatLnSpc="1">
            <a:prstTxWarp prst="textNoShape">
              <a:avLst/>
            </a:prstTxWarp>
          </a:bodyPr>
          <a:lstStyle/>
          <a:p>
            <a:pPr algn="ctr" defTabSz="914061" fontAlgn="base">
              <a:spcBef>
                <a:spcPct val="0"/>
              </a:spcBef>
              <a:spcAft>
                <a:spcPct val="0"/>
              </a:spcAft>
            </a:pPr>
            <a:r>
              <a:rPr lang="en-US" sz="900" b="1" dirty="0">
                <a:solidFill>
                  <a:schemeClr val="bg1">
                    <a:alpha val="99000"/>
                  </a:schemeClr>
                </a:solidFill>
              </a:rPr>
              <a:t>pic1.jpg</a:t>
            </a:r>
          </a:p>
        </p:txBody>
      </p:sp>
      <p:sp>
        <p:nvSpPr>
          <p:cNvPr id="42" name="Text Placeholder 4"/>
          <p:cNvSpPr txBox="1">
            <a:spLocks/>
          </p:cNvSpPr>
          <p:nvPr/>
        </p:nvSpPr>
        <p:spPr>
          <a:xfrm>
            <a:off x="1343378" y="2360614"/>
            <a:ext cx="4751035" cy="1559634"/>
          </a:xfrm>
          <a:prstGeom prst="rect">
            <a:avLst/>
          </a:prstGeom>
        </p:spPr>
        <p:txBody>
          <a:bodyPr vert="horz" wrap="square" lIns="0" tIns="0" rIns="0" bIns="0" rtlCol="0">
            <a:normAutofit/>
          </a:bodyPr>
          <a:lstStyle>
            <a:lvl1pPr marL="533307" indent="-533307" algn="l" defTabSz="1218937" rtl="0" eaLnBrk="1" latinLnBrk="0" hangingPunct="1">
              <a:lnSpc>
                <a:spcPct val="90000"/>
              </a:lnSpc>
              <a:spcBef>
                <a:spcPct val="20000"/>
              </a:spcBef>
              <a:buSzPct val="90000"/>
              <a:buFontTx/>
              <a:buBlip>
                <a:blip r:embed="rId8"/>
              </a:buBlip>
              <a:defRPr sz="3200" kern="1200">
                <a:gradFill>
                  <a:gsLst>
                    <a:gs pos="0">
                      <a:schemeClr val="tx1"/>
                    </a:gs>
                    <a:gs pos="86000">
                      <a:schemeClr val="tx1"/>
                    </a:gs>
                  </a:gsLst>
                  <a:lin ang="5400000" scaled="0"/>
                </a:gradFill>
                <a:effectLst/>
                <a:latin typeface="+mn-lt"/>
                <a:ea typeface="+mn-ea"/>
                <a:cs typeface="+mn-cs"/>
              </a:defRPr>
            </a:lvl1pPr>
            <a:lvl2pPr marL="994659" indent="-461353" algn="l" defTabSz="1218937" rtl="0" eaLnBrk="1" latinLnBrk="0" hangingPunct="1">
              <a:lnSpc>
                <a:spcPct val="90000"/>
              </a:lnSpc>
              <a:spcBef>
                <a:spcPct val="20000"/>
              </a:spcBef>
              <a:buSzPct val="90000"/>
              <a:buFontTx/>
              <a:buBlip>
                <a:blip r:embed="rId9"/>
              </a:buBlip>
              <a:defRPr sz="2800" kern="1200">
                <a:gradFill>
                  <a:gsLst>
                    <a:gs pos="0">
                      <a:schemeClr val="tx1"/>
                    </a:gs>
                    <a:gs pos="86000">
                      <a:schemeClr val="tx1"/>
                    </a:gs>
                  </a:gsLst>
                  <a:lin ang="5400000" scaled="0"/>
                </a:gradFill>
                <a:effectLst/>
                <a:latin typeface="+mn-lt"/>
                <a:ea typeface="+mn-ea"/>
                <a:cs typeface="+mn-cs"/>
              </a:defRPr>
            </a:lvl2pPr>
            <a:lvl3pPr marL="1443314" indent="-448655" algn="l" defTabSz="1218937" rtl="0" eaLnBrk="1" latinLnBrk="0" hangingPunct="1">
              <a:lnSpc>
                <a:spcPct val="90000"/>
              </a:lnSpc>
              <a:spcBef>
                <a:spcPct val="20000"/>
              </a:spcBef>
              <a:buSzPct val="90000"/>
              <a:buFontTx/>
              <a:buBlip>
                <a:blip r:embed="rId9"/>
              </a:buBlip>
              <a:defRPr sz="2000" kern="1200">
                <a:gradFill>
                  <a:gsLst>
                    <a:gs pos="0">
                      <a:schemeClr val="tx1"/>
                    </a:gs>
                    <a:gs pos="86000">
                      <a:schemeClr val="tx1"/>
                    </a:gs>
                  </a:gsLst>
                  <a:lin ang="5400000" scaled="0"/>
                </a:gradFill>
                <a:effectLst/>
                <a:latin typeface="+mn-lt"/>
                <a:ea typeface="+mn-ea"/>
                <a:cs typeface="+mn-cs"/>
              </a:defRPr>
            </a:lvl3pPr>
            <a:lvl4pPr marL="1832713" indent="-389399" algn="l" defTabSz="1218937" rtl="0" eaLnBrk="1" latinLnBrk="0" hangingPunct="1">
              <a:lnSpc>
                <a:spcPct val="90000"/>
              </a:lnSpc>
              <a:spcBef>
                <a:spcPct val="20000"/>
              </a:spcBef>
              <a:buSzPct val="90000"/>
              <a:buFontTx/>
              <a:buBlip>
                <a:blip r:embed="rId9"/>
              </a:buBlip>
              <a:defRPr sz="1800" kern="1200">
                <a:gradFill>
                  <a:gsLst>
                    <a:gs pos="0">
                      <a:schemeClr val="tx1"/>
                    </a:gs>
                    <a:gs pos="86000">
                      <a:schemeClr val="tx1"/>
                    </a:gs>
                  </a:gsLst>
                  <a:lin ang="5400000" scaled="0"/>
                </a:gradFill>
                <a:effectLst/>
                <a:latin typeface="+mn-lt"/>
                <a:ea typeface="+mn-ea"/>
                <a:cs typeface="+mn-cs"/>
              </a:defRPr>
            </a:lvl4pPr>
            <a:lvl5pPr marL="2213646" indent="-380933" algn="l" defTabSz="1218937" rtl="0" eaLnBrk="1" latinLnBrk="0" hangingPunct="1">
              <a:lnSpc>
                <a:spcPct val="90000"/>
              </a:lnSpc>
              <a:spcBef>
                <a:spcPct val="20000"/>
              </a:spcBef>
              <a:buSzPct val="90000"/>
              <a:buFontTx/>
              <a:buBlip>
                <a:blip r:embed="rId9"/>
              </a:buBlip>
              <a:defRPr sz="1800" kern="1200">
                <a:gradFill>
                  <a:gsLst>
                    <a:gs pos="0">
                      <a:schemeClr val="tx1"/>
                    </a:gs>
                    <a:gs pos="86000">
                      <a:schemeClr val="tx1"/>
                    </a:gs>
                  </a:gsLst>
                  <a:lin ang="5400000" scaled="0"/>
                </a:gradFill>
                <a:effectLst/>
                <a:latin typeface="+mn-lt"/>
                <a:ea typeface="+mn-ea"/>
                <a:cs typeface="+mn-cs"/>
              </a:defRPr>
            </a:lvl5pPr>
            <a:lvl6pPr marL="3352079" indent="-304735" algn="l" defTabSz="1218937"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1548" indent="-304735" algn="l" defTabSz="1218937"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017" indent="-304735" algn="l" defTabSz="1218937"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0487" indent="-304735" algn="l" defTabSz="1218937" rtl="0" eaLnBrk="1" latinLnBrk="0" hangingPunct="1">
              <a:spcBef>
                <a:spcPct val="20000"/>
              </a:spcBef>
              <a:buFont typeface="Arial" pitchFamily="34" charset="0"/>
              <a:buChar char="•"/>
              <a:defRPr sz="2700" kern="1200">
                <a:solidFill>
                  <a:schemeClr val="tx1"/>
                </a:solidFill>
                <a:latin typeface="+mn-lt"/>
                <a:ea typeface="+mn-ea"/>
                <a:cs typeface="+mn-cs"/>
              </a:defRPr>
            </a:lvl9pPr>
          </a:lstStyle>
          <a:p>
            <a:pPr marL="0" indent="0">
              <a:buNone/>
              <a:defRPr/>
            </a:pPr>
            <a:r>
              <a:rPr lang="en-US" sz="4000" spc="-100" dirty="0">
                <a:solidFill>
                  <a:schemeClr val="accent2">
                    <a:alpha val="99000"/>
                  </a:schemeClr>
                </a:solidFill>
                <a:latin typeface="Segoe UI Light" pitchFamily="34" charset="0"/>
              </a:rPr>
              <a:t>To Enable CDN:</a:t>
            </a:r>
          </a:p>
          <a:p>
            <a:pPr marL="57150" indent="0">
              <a:buNone/>
              <a:defRPr/>
            </a:pPr>
            <a:r>
              <a:rPr lang="en-US" sz="2400" spc="-51" dirty="0">
                <a:gradFill>
                  <a:gsLst>
                    <a:gs pos="0">
                      <a:srgbClr val="595959"/>
                    </a:gs>
                    <a:gs pos="86000">
                      <a:srgbClr val="595959"/>
                    </a:gs>
                  </a:gsLst>
                  <a:lin ang="5400000" scaled="0"/>
                </a:gradFill>
              </a:rPr>
              <a:t>Register for CDN via Dev Portal</a:t>
            </a:r>
          </a:p>
          <a:p>
            <a:pPr marL="57150" indent="0">
              <a:buNone/>
              <a:defRPr/>
            </a:pPr>
            <a:r>
              <a:rPr lang="en-US" sz="2400" spc="-51" dirty="0">
                <a:gradFill>
                  <a:gsLst>
                    <a:gs pos="0">
                      <a:srgbClr val="595959"/>
                    </a:gs>
                    <a:gs pos="86000">
                      <a:srgbClr val="595959"/>
                    </a:gs>
                  </a:gsLst>
                  <a:lin ang="5400000" scaled="0"/>
                </a:gradFill>
              </a:rPr>
              <a:t>Set container images to public</a:t>
            </a:r>
          </a:p>
        </p:txBody>
      </p:sp>
      <p:sp>
        <p:nvSpPr>
          <p:cNvPr id="44" name="Rectangle 43"/>
          <p:cNvSpPr/>
          <p:nvPr/>
        </p:nvSpPr>
        <p:spPr bwMode="auto">
          <a:xfrm>
            <a:off x="7188622" y="5215696"/>
            <a:ext cx="1146085" cy="339867"/>
          </a:xfrm>
          <a:prstGeom prst="rect">
            <a:avLst/>
          </a:prstGeom>
          <a:solidFill>
            <a:schemeClr val="accent4"/>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1432" tIns="45716" rIns="91432" bIns="45716" numCol="1" rtlCol="0" anchor="ctr" anchorCtr="0" compatLnSpc="1">
            <a:prstTxWarp prst="textNoShape">
              <a:avLst/>
            </a:prstTxWarp>
          </a:bodyPr>
          <a:lstStyle/>
          <a:p>
            <a:pPr algn="ctr" defTabSz="914061" fontAlgn="base">
              <a:spcBef>
                <a:spcPct val="0"/>
              </a:spcBef>
              <a:spcAft>
                <a:spcPct val="0"/>
              </a:spcAft>
            </a:pPr>
            <a:r>
              <a:rPr lang="en-US" sz="1600" dirty="0">
                <a:solidFill>
                  <a:schemeClr val="bg1">
                    <a:alpha val="99000"/>
                  </a:schemeClr>
                </a:solidFill>
              </a:rPr>
              <a:t>pic1.jpg</a:t>
            </a:r>
            <a:endParaRPr lang="en-US" sz="1800" dirty="0">
              <a:solidFill>
                <a:schemeClr val="bg1">
                  <a:alpha val="99000"/>
                </a:schemeClr>
              </a:solidFill>
            </a:endParaRPr>
          </a:p>
        </p:txBody>
      </p:sp>
      <p:cxnSp>
        <p:nvCxnSpPr>
          <p:cNvPr id="45" name="Straight Arrow Connector 44"/>
          <p:cNvCxnSpPr/>
          <p:nvPr/>
        </p:nvCxnSpPr>
        <p:spPr>
          <a:xfrm>
            <a:off x="6978869" y="1797269"/>
            <a:ext cx="55344" cy="488731"/>
          </a:xfrm>
          <a:prstGeom prst="straightConnector1">
            <a:avLst/>
          </a:prstGeom>
          <a:ln w="19050">
            <a:tailEnd type="triangle"/>
          </a:ln>
        </p:spPr>
        <p:style>
          <a:lnRef idx="1">
            <a:schemeClr val="accent4"/>
          </a:lnRef>
          <a:fillRef idx="0">
            <a:schemeClr val="accent4"/>
          </a:fillRef>
          <a:effectRef idx="0">
            <a:schemeClr val="accent4"/>
          </a:effectRef>
          <a:fontRef idx="minor">
            <a:schemeClr val="tx1"/>
          </a:fontRef>
        </p:style>
      </p:cxnSp>
      <p:sp>
        <p:nvSpPr>
          <p:cNvPr id="46" name="TextBox 45"/>
          <p:cNvSpPr txBox="1"/>
          <p:nvPr/>
        </p:nvSpPr>
        <p:spPr>
          <a:xfrm>
            <a:off x="7374179" y="926049"/>
            <a:ext cx="3782767" cy="640175"/>
          </a:xfrm>
          <a:prstGeom prst="rect">
            <a:avLst/>
          </a:prstGeom>
          <a:noFill/>
        </p:spPr>
        <p:txBody>
          <a:bodyPr wrap="none" lIns="0" tIns="0" rIns="0" bIns="0" rtlCol="0">
            <a:spAutoFit/>
          </a:bodyPr>
          <a:lstStyle/>
          <a:p>
            <a:r>
              <a:rPr lang="en-US" dirty="0" smtClean="0">
                <a:solidFill>
                  <a:srgbClr val="595959">
                    <a:alpha val="99000"/>
                  </a:srgbClr>
                </a:solidFill>
              </a:rPr>
              <a:t>GET</a:t>
            </a:r>
          </a:p>
          <a:p>
            <a:pPr defTabSz="1218937">
              <a:lnSpc>
                <a:spcPct val="90000"/>
              </a:lnSpc>
              <a:spcBef>
                <a:spcPct val="20000"/>
              </a:spcBef>
              <a:buSzPct val="90000"/>
              <a:defRPr/>
            </a:pPr>
            <a:r>
              <a:rPr lang="en-US" sz="1600" spc="-51" dirty="0">
                <a:solidFill>
                  <a:srgbClr val="595959">
                    <a:alpha val="99000"/>
                  </a:srgbClr>
                </a:solidFill>
              </a:rPr>
              <a:t>http://guid01.vo.msecnd.net/images/pic.1jpg</a:t>
            </a:r>
          </a:p>
        </p:txBody>
      </p:sp>
      <p:sp>
        <p:nvSpPr>
          <p:cNvPr id="47" name="TextBox 46"/>
          <p:cNvSpPr txBox="1"/>
          <p:nvPr/>
        </p:nvSpPr>
        <p:spPr>
          <a:xfrm>
            <a:off x="6784182" y="5794909"/>
            <a:ext cx="3174205" cy="153888"/>
          </a:xfrm>
          <a:prstGeom prst="rect">
            <a:avLst/>
          </a:prstGeom>
          <a:noFill/>
        </p:spPr>
        <p:txBody>
          <a:bodyPr wrap="square" lIns="0" tIns="0" rIns="0" bIns="0" rtlCol="0">
            <a:spAutoFit/>
          </a:bodyPr>
          <a:lstStyle/>
          <a:p>
            <a:r>
              <a:rPr lang="en-US" sz="1000" b="1" dirty="0">
                <a:solidFill>
                  <a:srgbClr val="595959">
                    <a:alpha val="99000"/>
                  </a:srgbClr>
                </a:solidFill>
              </a:rPr>
              <a:t>http://sally.blob.core.windows.net/images/pic1.jpg</a:t>
            </a:r>
          </a:p>
        </p:txBody>
      </p:sp>
      <p:sp>
        <p:nvSpPr>
          <p:cNvPr id="48" name="TextBox 47"/>
          <p:cNvSpPr txBox="1"/>
          <p:nvPr/>
        </p:nvSpPr>
        <p:spPr>
          <a:xfrm>
            <a:off x="7557863" y="3305522"/>
            <a:ext cx="2342882" cy="498598"/>
          </a:xfrm>
          <a:prstGeom prst="rect">
            <a:avLst/>
          </a:prstGeom>
          <a:noFill/>
        </p:spPr>
        <p:txBody>
          <a:bodyPr wrap="square" lIns="0" tIns="0" rIns="0" bIns="0" rtlCol="0">
            <a:spAutoFit/>
          </a:bodyPr>
          <a:lstStyle/>
          <a:p>
            <a:pPr defTabSz="1218937">
              <a:lnSpc>
                <a:spcPct val="90000"/>
              </a:lnSpc>
              <a:buSzPct val="90000"/>
              <a:defRPr/>
            </a:pPr>
            <a:r>
              <a:rPr lang="en-US" sz="1200" spc="-51" dirty="0">
                <a:gradFill>
                  <a:gsLst>
                    <a:gs pos="0">
                      <a:srgbClr val="595959"/>
                    </a:gs>
                    <a:gs pos="86000">
                      <a:srgbClr val="595959"/>
                    </a:gs>
                  </a:gsLst>
                  <a:lin ang="5400000" scaled="0"/>
                </a:gradFill>
              </a:rPr>
              <a:t>http://sally.blob.core.windows.net/ </a:t>
            </a:r>
            <a:endParaRPr lang="en-US" sz="1200" spc="-51" dirty="0" smtClean="0">
              <a:gradFill>
                <a:gsLst>
                  <a:gs pos="0">
                    <a:srgbClr val="595959"/>
                  </a:gs>
                  <a:gs pos="86000">
                    <a:srgbClr val="595959"/>
                  </a:gs>
                </a:gsLst>
                <a:lin ang="5400000" scaled="0"/>
              </a:gradFill>
            </a:endParaRPr>
          </a:p>
          <a:p>
            <a:pPr defTabSz="1218937">
              <a:lnSpc>
                <a:spcPct val="90000"/>
              </a:lnSpc>
              <a:buSzPct val="90000"/>
              <a:defRPr/>
            </a:pPr>
            <a:r>
              <a:rPr lang="en-US" sz="1200" spc="-51" dirty="0">
                <a:gradFill>
                  <a:gsLst>
                    <a:gs pos="0">
                      <a:srgbClr val="595959"/>
                    </a:gs>
                    <a:gs pos="86000">
                      <a:srgbClr val="595959"/>
                    </a:gs>
                  </a:gsLst>
                  <a:lin ang="5400000" scaled="0"/>
                </a:gradFill>
                <a:sym typeface="Wingdings" pitchFamily="2" charset="2"/>
              </a:rPr>
              <a:t> </a:t>
            </a:r>
            <a:r>
              <a:rPr lang="en-US" sz="1200" spc="-51" dirty="0" smtClean="0">
                <a:gradFill>
                  <a:gsLst>
                    <a:gs pos="0">
                      <a:srgbClr val="595959"/>
                    </a:gs>
                    <a:gs pos="86000">
                      <a:srgbClr val="595959"/>
                    </a:gs>
                  </a:gsLst>
                  <a:lin ang="5400000" scaled="0"/>
                </a:gradFill>
                <a:sym typeface="Wingdings" pitchFamily="2" charset="2"/>
              </a:rPr>
              <a:t>                       </a:t>
            </a:r>
          </a:p>
          <a:p>
            <a:pPr defTabSz="1218937">
              <a:lnSpc>
                <a:spcPct val="90000"/>
              </a:lnSpc>
              <a:buSzPct val="90000"/>
              <a:defRPr/>
            </a:pPr>
            <a:r>
              <a:rPr lang="en-US" sz="1200" spc="-51" dirty="0" smtClean="0">
                <a:gradFill>
                  <a:gsLst>
                    <a:gs pos="0">
                      <a:srgbClr val="595959"/>
                    </a:gs>
                    <a:gs pos="86000">
                      <a:srgbClr val="595959"/>
                    </a:gs>
                  </a:gsLst>
                  <a:lin ang="5400000" scaled="0"/>
                </a:gradFill>
                <a:sym typeface="Wingdings" pitchFamily="2" charset="2"/>
              </a:rPr>
              <a:t>http</a:t>
            </a:r>
            <a:r>
              <a:rPr lang="en-US" sz="1200" spc="-51" dirty="0">
                <a:gradFill>
                  <a:gsLst>
                    <a:gs pos="0">
                      <a:srgbClr val="595959"/>
                    </a:gs>
                    <a:gs pos="86000">
                      <a:srgbClr val="595959"/>
                    </a:gs>
                  </a:gsLst>
                  <a:lin ang="5400000" scaled="0"/>
                </a:gradFill>
                <a:sym typeface="Wingdings" pitchFamily="2" charset="2"/>
              </a:rPr>
              <a:t>://guid01.vo.msecnd.net/</a:t>
            </a:r>
            <a:endParaRPr lang="en-US" sz="1200" spc="-51" dirty="0">
              <a:gradFill>
                <a:gsLst>
                  <a:gs pos="0">
                    <a:srgbClr val="595959"/>
                  </a:gs>
                  <a:gs pos="86000">
                    <a:srgbClr val="595959"/>
                  </a:gs>
                </a:gsLst>
                <a:lin ang="5400000" scaled="0"/>
              </a:gradFill>
            </a:endParaRPr>
          </a:p>
        </p:txBody>
      </p:sp>
      <p:cxnSp>
        <p:nvCxnSpPr>
          <p:cNvPr id="49" name="Straight Arrow Connector 48"/>
          <p:cNvCxnSpPr/>
          <p:nvPr/>
        </p:nvCxnSpPr>
        <p:spPr>
          <a:xfrm>
            <a:off x="7177088" y="3052763"/>
            <a:ext cx="538162" cy="2141537"/>
          </a:xfrm>
          <a:prstGeom prst="straightConnector1">
            <a:avLst/>
          </a:prstGeom>
          <a:ln w="19050">
            <a:prstDash val="dash"/>
            <a:tailEnd type="triangle"/>
          </a:ln>
        </p:spPr>
        <p:style>
          <a:lnRef idx="1">
            <a:schemeClr val="accent4"/>
          </a:lnRef>
          <a:fillRef idx="0">
            <a:schemeClr val="accent4"/>
          </a:fillRef>
          <a:effectRef idx="0">
            <a:schemeClr val="accent4"/>
          </a:effectRef>
          <a:fontRef idx="minor">
            <a:schemeClr val="tx1"/>
          </a:fontRef>
        </p:style>
      </p:cxnSp>
      <p:cxnSp>
        <p:nvCxnSpPr>
          <p:cNvPr id="50" name="Straight Arrow Connector 49"/>
          <p:cNvCxnSpPr/>
          <p:nvPr/>
        </p:nvCxnSpPr>
        <p:spPr>
          <a:xfrm flipH="1" flipV="1">
            <a:off x="7010400" y="3038475"/>
            <a:ext cx="561978" cy="2143126"/>
          </a:xfrm>
          <a:prstGeom prst="straightConnector1">
            <a:avLst/>
          </a:prstGeom>
          <a:ln w="19050">
            <a:tailEnd type="triangle"/>
          </a:ln>
        </p:spPr>
        <p:style>
          <a:lnRef idx="1">
            <a:schemeClr val="accent4"/>
          </a:lnRef>
          <a:fillRef idx="0">
            <a:schemeClr val="accent4"/>
          </a:fillRef>
          <a:effectRef idx="0">
            <a:schemeClr val="accent4"/>
          </a:effectRef>
          <a:fontRef idx="minor">
            <a:schemeClr val="tx1"/>
          </a:fontRef>
        </p:style>
      </p:cxnSp>
      <p:sp>
        <p:nvSpPr>
          <p:cNvPr id="51" name="Rectangle 50"/>
          <p:cNvSpPr/>
          <p:nvPr/>
        </p:nvSpPr>
        <p:spPr bwMode="auto">
          <a:xfrm>
            <a:off x="7384066" y="5291319"/>
            <a:ext cx="657238" cy="189067"/>
          </a:xfrm>
          <a:prstGeom prst="rect">
            <a:avLst/>
          </a:prstGeom>
          <a:solidFill>
            <a:schemeClr val="accent4"/>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1432" tIns="45716" rIns="91432" bIns="45716" numCol="1" rtlCol="0" anchor="ctr" anchorCtr="0" compatLnSpc="1">
            <a:prstTxWarp prst="textNoShape">
              <a:avLst/>
            </a:prstTxWarp>
          </a:bodyPr>
          <a:lstStyle/>
          <a:p>
            <a:pPr algn="ctr" defTabSz="914061" fontAlgn="base">
              <a:spcBef>
                <a:spcPct val="0"/>
              </a:spcBef>
              <a:spcAft>
                <a:spcPct val="0"/>
              </a:spcAft>
            </a:pPr>
            <a:r>
              <a:rPr lang="en-US" sz="900" b="1" dirty="0">
                <a:solidFill>
                  <a:schemeClr val="bg1">
                    <a:alpha val="99000"/>
                  </a:schemeClr>
                </a:solidFill>
              </a:rPr>
              <a:t>pic1.jpg</a:t>
            </a:r>
          </a:p>
        </p:txBody>
      </p:sp>
      <p:cxnSp>
        <p:nvCxnSpPr>
          <p:cNvPr id="52" name="Straight Arrow Connector 51"/>
          <p:cNvCxnSpPr/>
          <p:nvPr/>
        </p:nvCxnSpPr>
        <p:spPr>
          <a:xfrm flipH="1" flipV="1">
            <a:off x="6872288" y="1781175"/>
            <a:ext cx="64541" cy="499570"/>
          </a:xfrm>
          <a:prstGeom prst="straightConnector1">
            <a:avLst/>
          </a:prstGeom>
          <a:ln w="19050">
            <a:tailEnd type="triangle"/>
          </a:ln>
        </p:spPr>
        <p:style>
          <a:lnRef idx="1">
            <a:schemeClr val="accent4"/>
          </a:lnRef>
          <a:fillRef idx="0">
            <a:schemeClr val="accent4"/>
          </a:fillRef>
          <a:effectRef idx="0">
            <a:schemeClr val="accent4"/>
          </a:effectRef>
          <a:fontRef idx="minor">
            <a:schemeClr val="tx1"/>
          </a:fontRef>
        </p:style>
      </p:cxnSp>
      <p:sp>
        <p:nvSpPr>
          <p:cNvPr id="53" name="TextBox 52"/>
          <p:cNvSpPr txBox="1"/>
          <p:nvPr/>
        </p:nvSpPr>
        <p:spPr>
          <a:xfrm>
            <a:off x="6490285" y="2237502"/>
            <a:ext cx="331822" cy="246221"/>
          </a:xfrm>
          <a:prstGeom prst="rect">
            <a:avLst/>
          </a:prstGeom>
          <a:noFill/>
        </p:spPr>
        <p:txBody>
          <a:bodyPr wrap="none" lIns="0" tIns="0" rIns="0" bIns="0" rtlCol="0">
            <a:spAutoFit/>
          </a:bodyPr>
          <a:lstStyle/>
          <a:p>
            <a:r>
              <a:rPr lang="en-US" sz="1600" dirty="0" smtClean="0">
                <a:solidFill>
                  <a:srgbClr val="595959">
                    <a:alpha val="99000"/>
                  </a:srgbClr>
                </a:solidFill>
              </a:rPr>
              <a:t>404</a:t>
            </a:r>
          </a:p>
        </p:txBody>
      </p:sp>
      <p:sp>
        <p:nvSpPr>
          <p:cNvPr id="54" name="TextBox 53"/>
          <p:cNvSpPr txBox="1"/>
          <p:nvPr/>
        </p:nvSpPr>
        <p:spPr>
          <a:xfrm>
            <a:off x="5857457" y="2838112"/>
            <a:ext cx="473912" cy="369332"/>
          </a:xfrm>
          <a:prstGeom prst="rect">
            <a:avLst/>
          </a:prstGeom>
          <a:noFill/>
        </p:spPr>
        <p:txBody>
          <a:bodyPr wrap="none" lIns="0" tIns="0" rIns="0" bIns="0" rtlCol="0">
            <a:spAutoFit/>
          </a:bodyPr>
          <a:lstStyle/>
          <a:p>
            <a:r>
              <a:rPr lang="en-US" dirty="0" smtClean="0">
                <a:solidFill>
                  <a:srgbClr val="595959">
                    <a:alpha val="99000"/>
                  </a:srgbClr>
                </a:solidFill>
              </a:rPr>
              <a:t>TTL</a:t>
            </a:r>
          </a:p>
        </p:txBody>
      </p:sp>
      <p:sp>
        <p:nvSpPr>
          <p:cNvPr id="56" name="Oval 55"/>
          <p:cNvSpPr/>
          <p:nvPr/>
        </p:nvSpPr>
        <p:spPr bwMode="auto">
          <a:xfrm>
            <a:off x="7361878" y="2920401"/>
            <a:ext cx="2362890" cy="1206756"/>
          </a:xfrm>
          <a:prstGeom prst="ellipse">
            <a:avLst/>
          </a:prstGeom>
          <a:noFill/>
          <a:ln w="28575">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2" tIns="45716" rIns="91432" bIns="45716" numCol="1" rtlCol="0" anchor="ctr" anchorCtr="0" compatLnSpc="1">
            <a:prstTxWarp prst="textNoShape">
              <a:avLst/>
            </a:prstTxWarp>
          </a:bodyPr>
          <a:lstStyle/>
          <a:p>
            <a:pPr algn="ctr" defTabSz="914061" fontAlgn="base">
              <a:spcBef>
                <a:spcPct val="0"/>
              </a:spcBef>
              <a:spcAft>
                <a:spcPct val="0"/>
              </a:spcAft>
            </a:pPr>
            <a:endParaRPr lang="en-US" sz="1800" dirty="0">
              <a:solidFill>
                <a:schemeClr val="tx1"/>
              </a:solidFill>
            </a:endParaRPr>
          </a:p>
        </p:txBody>
      </p:sp>
      <p:sp>
        <p:nvSpPr>
          <p:cNvPr id="57" name="Oval 56"/>
          <p:cNvSpPr/>
          <p:nvPr/>
        </p:nvSpPr>
        <p:spPr bwMode="auto">
          <a:xfrm>
            <a:off x="8628749" y="5718550"/>
            <a:ext cx="793490" cy="331664"/>
          </a:xfrm>
          <a:prstGeom prst="ellipse">
            <a:avLst/>
          </a:prstGeom>
          <a:noFill/>
          <a:ln w="28575">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2" tIns="45716" rIns="91432" bIns="45716" numCol="1" rtlCol="0" anchor="ctr" anchorCtr="0" compatLnSpc="1">
            <a:prstTxWarp prst="textNoShape">
              <a:avLst/>
            </a:prstTxWarp>
          </a:bodyPr>
          <a:lstStyle/>
          <a:p>
            <a:pPr algn="ctr" defTabSz="914061" fontAlgn="base">
              <a:spcBef>
                <a:spcPct val="0"/>
              </a:spcBef>
              <a:spcAft>
                <a:spcPct val="0"/>
              </a:spcAft>
            </a:pPr>
            <a:endParaRPr lang="en-US" sz="2300" dirty="0">
              <a:solidFill>
                <a:schemeClr val="tx1"/>
              </a:solidFill>
            </a:endParaRPr>
          </a:p>
        </p:txBody>
      </p:sp>
      <p:sp>
        <p:nvSpPr>
          <p:cNvPr id="58" name="Oval 57"/>
          <p:cNvSpPr/>
          <p:nvPr/>
        </p:nvSpPr>
        <p:spPr bwMode="auto">
          <a:xfrm>
            <a:off x="7044373" y="1070279"/>
            <a:ext cx="4362744" cy="571244"/>
          </a:xfrm>
          <a:prstGeom prst="ellipse">
            <a:avLst/>
          </a:prstGeom>
          <a:noFill/>
          <a:ln w="28575">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2" tIns="45716" rIns="91432" bIns="45716" numCol="1" rtlCol="0" anchor="ctr" anchorCtr="0" compatLnSpc="1">
            <a:prstTxWarp prst="textNoShape">
              <a:avLst/>
            </a:prstTxWarp>
          </a:bodyPr>
          <a:lstStyle/>
          <a:p>
            <a:pPr algn="ctr" defTabSz="914061" fontAlgn="base">
              <a:spcBef>
                <a:spcPct val="0"/>
              </a:spcBef>
              <a:spcAft>
                <a:spcPct val="0"/>
              </a:spcAft>
            </a:pPr>
            <a:endParaRPr lang="en-US" sz="2300" dirty="0">
              <a:solidFill>
                <a:schemeClr val="tx1"/>
              </a:solidFill>
            </a:endParaRPr>
          </a:p>
        </p:txBody>
      </p:sp>
      <p:grpSp>
        <p:nvGrpSpPr>
          <p:cNvPr id="59" name="Group 58"/>
          <p:cNvGrpSpPr/>
          <p:nvPr/>
        </p:nvGrpSpPr>
        <p:grpSpPr>
          <a:xfrm>
            <a:off x="6756564" y="812827"/>
            <a:ext cx="331995" cy="843336"/>
            <a:chOff x="1171557" y="1055314"/>
            <a:chExt cx="331995" cy="843336"/>
          </a:xfrm>
        </p:grpSpPr>
        <p:sp>
          <p:nvSpPr>
            <p:cNvPr id="60" name="Oval 6"/>
            <p:cNvSpPr>
              <a:spLocks noChangeArrowheads="1"/>
            </p:cNvSpPr>
            <p:nvPr/>
          </p:nvSpPr>
          <p:spPr bwMode="auto">
            <a:xfrm>
              <a:off x="1268405" y="1055314"/>
              <a:ext cx="137501" cy="140290"/>
            </a:xfrm>
            <a:prstGeom prst="ellipse">
              <a:avLst/>
            </a:prstGeom>
            <a:solidFill>
              <a:schemeClr val="accent2"/>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defTabSz="740740"/>
              <a:endParaRPr lang="en-US" spc="-122" dirty="0">
                <a:solidFill>
                  <a:srgbClr val="292929">
                    <a:lumMod val="50000"/>
                  </a:srgbClr>
                </a:solidFill>
              </a:endParaRPr>
            </a:p>
          </p:txBody>
        </p:sp>
        <p:sp>
          <p:nvSpPr>
            <p:cNvPr id="61" name="Freeform 60"/>
            <p:cNvSpPr>
              <a:spLocks/>
            </p:cNvSpPr>
            <p:nvPr/>
          </p:nvSpPr>
          <p:spPr bwMode="auto">
            <a:xfrm>
              <a:off x="1171557" y="1211546"/>
              <a:ext cx="331995" cy="687104"/>
            </a:xfrm>
            <a:custGeom>
              <a:avLst/>
              <a:gdLst>
                <a:gd name="T0" fmla="*/ 327 w 353"/>
                <a:gd name="T1" fmla="*/ 30 h 730"/>
                <a:gd name="T2" fmla="*/ 327 w 353"/>
                <a:gd name="T3" fmla="*/ 30 h 730"/>
                <a:gd name="T4" fmla="*/ 323 w 353"/>
                <a:gd name="T5" fmla="*/ 26 h 730"/>
                <a:gd name="T6" fmla="*/ 321 w 353"/>
                <a:gd name="T7" fmla="*/ 24 h 730"/>
                <a:gd name="T8" fmla="*/ 320 w 353"/>
                <a:gd name="T9" fmla="*/ 23 h 730"/>
                <a:gd name="T10" fmla="*/ 287 w 353"/>
                <a:gd name="T11" fmla="*/ 5 h 730"/>
                <a:gd name="T12" fmla="*/ 287 w 353"/>
                <a:gd name="T13" fmla="*/ 5 h 730"/>
                <a:gd name="T14" fmla="*/ 283 w 353"/>
                <a:gd name="T15" fmla="*/ 4 h 730"/>
                <a:gd name="T16" fmla="*/ 282 w 353"/>
                <a:gd name="T17" fmla="*/ 4 h 730"/>
                <a:gd name="T18" fmla="*/ 280 w 353"/>
                <a:gd name="T19" fmla="*/ 3 h 730"/>
                <a:gd name="T20" fmla="*/ 277 w 353"/>
                <a:gd name="T21" fmla="*/ 2 h 730"/>
                <a:gd name="T22" fmla="*/ 276 w 353"/>
                <a:gd name="T23" fmla="*/ 2 h 730"/>
                <a:gd name="T24" fmla="*/ 272 w 353"/>
                <a:gd name="T25" fmla="*/ 2 h 730"/>
                <a:gd name="T26" fmla="*/ 272 w 353"/>
                <a:gd name="T27" fmla="*/ 1 h 730"/>
                <a:gd name="T28" fmla="*/ 267 w 353"/>
                <a:gd name="T29" fmla="*/ 1 h 730"/>
                <a:gd name="T30" fmla="*/ 267 w 353"/>
                <a:gd name="T31" fmla="*/ 1 h 730"/>
                <a:gd name="T32" fmla="*/ 263 w 353"/>
                <a:gd name="T33" fmla="*/ 1 h 730"/>
                <a:gd name="T34" fmla="*/ 262 w 353"/>
                <a:gd name="T35" fmla="*/ 1 h 730"/>
                <a:gd name="T36" fmla="*/ 258 w 353"/>
                <a:gd name="T37" fmla="*/ 0 h 730"/>
                <a:gd name="T38" fmla="*/ 258 w 353"/>
                <a:gd name="T39" fmla="*/ 0 h 730"/>
                <a:gd name="T40" fmla="*/ 96 w 353"/>
                <a:gd name="T41" fmla="*/ 0 h 730"/>
                <a:gd name="T42" fmla="*/ 95 w 353"/>
                <a:gd name="T43" fmla="*/ 0 h 730"/>
                <a:gd name="T44" fmla="*/ 95 w 353"/>
                <a:gd name="T45" fmla="*/ 0 h 730"/>
                <a:gd name="T46" fmla="*/ 0 w 353"/>
                <a:gd name="T47" fmla="*/ 95 h 730"/>
                <a:gd name="T48" fmla="*/ 0 w 353"/>
                <a:gd name="T49" fmla="*/ 323 h 730"/>
                <a:gd name="T50" fmla="*/ 32 w 353"/>
                <a:gd name="T51" fmla="*/ 356 h 730"/>
                <a:gd name="T52" fmla="*/ 64 w 353"/>
                <a:gd name="T53" fmla="*/ 323 h 730"/>
                <a:gd name="T54" fmla="*/ 64 w 353"/>
                <a:gd name="T55" fmla="*/ 117 h 730"/>
                <a:gd name="T56" fmla="*/ 81 w 353"/>
                <a:gd name="T57" fmla="*/ 117 h 730"/>
                <a:gd name="T58" fmla="*/ 81 w 353"/>
                <a:gd name="T59" fmla="*/ 687 h 730"/>
                <a:gd name="T60" fmla="*/ 125 w 353"/>
                <a:gd name="T61" fmla="*/ 730 h 730"/>
                <a:gd name="T62" fmla="*/ 168 w 353"/>
                <a:gd name="T63" fmla="*/ 687 h 730"/>
                <a:gd name="T64" fmla="*/ 168 w 353"/>
                <a:gd name="T65" fmla="*/ 358 h 730"/>
                <a:gd name="T66" fmla="*/ 185 w 353"/>
                <a:gd name="T67" fmla="*/ 358 h 730"/>
                <a:gd name="T68" fmla="*/ 185 w 353"/>
                <a:gd name="T69" fmla="*/ 687 h 730"/>
                <a:gd name="T70" fmla="*/ 228 w 353"/>
                <a:gd name="T71" fmla="*/ 730 h 730"/>
                <a:gd name="T72" fmla="*/ 272 w 353"/>
                <a:gd name="T73" fmla="*/ 687 h 730"/>
                <a:gd name="T74" fmla="*/ 272 w 353"/>
                <a:gd name="T75" fmla="*/ 683 h 730"/>
                <a:gd name="T76" fmla="*/ 272 w 353"/>
                <a:gd name="T77" fmla="*/ 687 h 730"/>
                <a:gd name="T78" fmla="*/ 272 w 353"/>
                <a:gd name="T79" fmla="*/ 117 h 730"/>
                <a:gd name="T80" fmla="*/ 289 w 353"/>
                <a:gd name="T81" fmla="*/ 117 h 730"/>
                <a:gd name="T82" fmla="*/ 289 w 353"/>
                <a:gd name="T83" fmla="*/ 315 h 730"/>
                <a:gd name="T84" fmla="*/ 289 w 353"/>
                <a:gd name="T85" fmla="*/ 314 h 730"/>
                <a:gd name="T86" fmla="*/ 289 w 353"/>
                <a:gd name="T87" fmla="*/ 323 h 730"/>
                <a:gd name="T88" fmla="*/ 294 w 353"/>
                <a:gd name="T89" fmla="*/ 342 h 730"/>
                <a:gd name="T90" fmla="*/ 321 w 353"/>
                <a:gd name="T91" fmla="*/ 356 h 730"/>
                <a:gd name="T92" fmla="*/ 353 w 353"/>
                <a:gd name="T93" fmla="*/ 325 h 730"/>
                <a:gd name="T94" fmla="*/ 353 w 353"/>
                <a:gd name="T95" fmla="*/ 323 h 730"/>
                <a:gd name="T96" fmla="*/ 353 w 353"/>
                <a:gd name="T97" fmla="*/ 323 h 730"/>
                <a:gd name="T98" fmla="*/ 353 w 353"/>
                <a:gd name="T99" fmla="*/ 298 h 730"/>
                <a:gd name="T100" fmla="*/ 353 w 353"/>
                <a:gd name="T101" fmla="*/ 95 h 730"/>
                <a:gd name="T102" fmla="*/ 327 w 353"/>
                <a:gd name="T103" fmla="*/ 30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3" h="730">
                  <a:moveTo>
                    <a:pt x="327" y="30"/>
                  </a:moveTo>
                  <a:cubicBezTo>
                    <a:pt x="327" y="30"/>
                    <a:pt x="327" y="30"/>
                    <a:pt x="327" y="30"/>
                  </a:cubicBezTo>
                  <a:cubicBezTo>
                    <a:pt x="326" y="29"/>
                    <a:pt x="324" y="27"/>
                    <a:pt x="323" y="26"/>
                  </a:cubicBezTo>
                  <a:cubicBezTo>
                    <a:pt x="322" y="25"/>
                    <a:pt x="321" y="25"/>
                    <a:pt x="321" y="24"/>
                  </a:cubicBezTo>
                  <a:cubicBezTo>
                    <a:pt x="320" y="24"/>
                    <a:pt x="320" y="24"/>
                    <a:pt x="320" y="23"/>
                  </a:cubicBezTo>
                  <a:cubicBezTo>
                    <a:pt x="310" y="15"/>
                    <a:pt x="299" y="9"/>
                    <a:pt x="287" y="5"/>
                  </a:cubicBezTo>
                  <a:cubicBezTo>
                    <a:pt x="287" y="5"/>
                    <a:pt x="287" y="5"/>
                    <a:pt x="287" y="5"/>
                  </a:cubicBezTo>
                  <a:cubicBezTo>
                    <a:pt x="286" y="5"/>
                    <a:pt x="285" y="4"/>
                    <a:pt x="283" y="4"/>
                  </a:cubicBezTo>
                  <a:cubicBezTo>
                    <a:pt x="283" y="4"/>
                    <a:pt x="283" y="4"/>
                    <a:pt x="282" y="4"/>
                  </a:cubicBezTo>
                  <a:cubicBezTo>
                    <a:pt x="281" y="3"/>
                    <a:pt x="280" y="3"/>
                    <a:pt x="280" y="3"/>
                  </a:cubicBezTo>
                  <a:cubicBezTo>
                    <a:pt x="279" y="3"/>
                    <a:pt x="278" y="3"/>
                    <a:pt x="277" y="2"/>
                  </a:cubicBezTo>
                  <a:cubicBezTo>
                    <a:pt x="277" y="2"/>
                    <a:pt x="276" y="2"/>
                    <a:pt x="276" y="2"/>
                  </a:cubicBezTo>
                  <a:cubicBezTo>
                    <a:pt x="274" y="2"/>
                    <a:pt x="273" y="2"/>
                    <a:pt x="272" y="2"/>
                  </a:cubicBezTo>
                  <a:cubicBezTo>
                    <a:pt x="272" y="2"/>
                    <a:pt x="272" y="2"/>
                    <a:pt x="272" y="1"/>
                  </a:cubicBezTo>
                  <a:cubicBezTo>
                    <a:pt x="270" y="1"/>
                    <a:pt x="269" y="1"/>
                    <a:pt x="267" y="1"/>
                  </a:cubicBezTo>
                  <a:cubicBezTo>
                    <a:pt x="267" y="1"/>
                    <a:pt x="267" y="1"/>
                    <a:pt x="267" y="1"/>
                  </a:cubicBezTo>
                  <a:cubicBezTo>
                    <a:pt x="266" y="1"/>
                    <a:pt x="264" y="1"/>
                    <a:pt x="263" y="1"/>
                  </a:cubicBezTo>
                  <a:cubicBezTo>
                    <a:pt x="262" y="1"/>
                    <a:pt x="262" y="1"/>
                    <a:pt x="262" y="1"/>
                  </a:cubicBezTo>
                  <a:cubicBezTo>
                    <a:pt x="261" y="1"/>
                    <a:pt x="259" y="0"/>
                    <a:pt x="258" y="0"/>
                  </a:cubicBezTo>
                  <a:cubicBezTo>
                    <a:pt x="258" y="0"/>
                    <a:pt x="258" y="0"/>
                    <a:pt x="258" y="0"/>
                  </a:cubicBezTo>
                  <a:cubicBezTo>
                    <a:pt x="96" y="0"/>
                    <a:pt x="96" y="0"/>
                    <a:pt x="96" y="0"/>
                  </a:cubicBezTo>
                  <a:cubicBezTo>
                    <a:pt x="95" y="0"/>
                    <a:pt x="95" y="0"/>
                    <a:pt x="95" y="0"/>
                  </a:cubicBezTo>
                  <a:cubicBezTo>
                    <a:pt x="95" y="0"/>
                    <a:pt x="95" y="0"/>
                    <a:pt x="95" y="0"/>
                  </a:cubicBezTo>
                  <a:cubicBezTo>
                    <a:pt x="43" y="1"/>
                    <a:pt x="0" y="43"/>
                    <a:pt x="0" y="95"/>
                  </a:cubicBezTo>
                  <a:cubicBezTo>
                    <a:pt x="0" y="323"/>
                    <a:pt x="0" y="323"/>
                    <a:pt x="0" y="323"/>
                  </a:cubicBezTo>
                  <a:cubicBezTo>
                    <a:pt x="0" y="341"/>
                    <a:pt x="15" y="356"/>
                    <a:pt x="32" y="356"/>
                  </a:cubicBezTo>
                  <a:cubicBezTo>
                    <a:pt x="50" y="356"/>
                    <a:pt x="64" y="341"/>
                    <a:pt x="64" y="323"/>
                  </a:cubicBezTo>
                  <a:cubicBezTo>
                    <a:pt x="64" y="117"/>
                    <a:pt x="64" y="117"/>
                    <a:pt x="64" y="117"/>
                  </a:cubicBezTo>
                  <a:cubicBezTo>
                    <a:pt x="81" y="117"/>
                    <a:pt x="81" y="117"/>
                    <a:pt x="81" y="117"/>
                  </a:cubicBezTo>
                  <a:cubicBezTo>
                    <a:pt x="81" y="687"/>
                    <a:pt x="81" y="687"/>
                    <a:pt x="81" y="687"/>
                  </a:cubicBezTo>
                  <a:cubicBezTo>
                    <a:pt x="81" y="711"/>
                    <a:pt x="101" y="730"/>
                    <a:pt x="125" y="730"/>
                  </a:cubicBezTo>
                  <a:cubicBezTo>
                    <a:pt x="148" y="730"/>
                    <a:pt x="168" y="711"/>
                    <a:pt x="168" y="687"/>
                  </a:cubicBezTo>
                  <a:cubicBezTo>
                    <a:pt x="168" y="358"/>
                    <a:pt x="168" y="358"/>
                    <a:pt x="168" y="358"/>
                  </a:cubicBezTo>
                  <a:cubicBezTo>
                    <a:pt x="185" y="358"/>
                    <a:pt x="185" y="358"/>
                    <a:pt x="185" y="358"/>
                  </a:cubicBezTo>
                  <a:cubicBezTo>
                    <a:pt x="185" y="687"/>
                    <a:pt x="185" y="687"/>
                    <a:pt x="185" y="687"/>
                  </a:cubicBezTo>
                  <a:cubicBezTo>
                    <a:pt x="185" y="711"/>
                    <a:pt x="204" y="730"/>
                    <a:pt x="228" y="730"/>
                  </a:cubicBezTo>
                  <a:cubicBezTo>
                    <a:pt x="252" y="730"/>
                    <a:pt x="272" y="711"/>
                    <a:pt x="272" y="687"/>
                  </a:cubicBezTo>
                  <a:cubicBezTo>
                    <a:pt x="272" y="686"/>
                    <a:pt x="272" y="685"/>
                    <a:pt x="272" y="683"/>
                  </a:cubicBezTo>
                  <a:cubicBezTo>
                    <a:pt x="272" y="687"/>
                    <a:pt x="272" y="687"/>
                    <a:pt x="272" y="687"/>
                  </a:cubicBezTo>
                  <a:cubicBezTo>
                    <a:pt x="272" y="687"/>
                    <a:pt x="272" y="687"/>
                    <a:pt x="272" y="117"/>
                  </a:cubicBezTo>
                  <a:cubicBezTo>
                    <a:pt x="272" y="117"/>
                    <a:pt x="272" y="117"/>
                    <a:pt x="289" y="117"/>
                  </a:cubicBezTo>
                  <a:cubicBezTo>
                    <a:pt x="289" y="117"/>
                    <a:pt x="289" y="117"/>
                    <a:pt x="289" y="315"/>
                  </a:cubicBezTo>
                  <a:cubicBezTo>
                    <a:pt x="289" y="314"/>
                    <a:pt x="289" y="314"/>
                    <a:pt x="289" y="314"/>
                  </a:cubicBezTo>
                  <a:cubicBezTo>
                    <a:pt x="289" y="323"/>
                    <a:pt x="289" y="323"/>
                    <a:pt x="289" y="323"/>
                  </a:cubicBezTo>
                  <a:cubicBezTo>
                    <a:pt x="289" y="330"/>
                    <a:pt x="291" y="337"/>
                    <a:pt x="294" y="342"/>
                  </a:cubicBezTo>
                  <a:cubicBezTo>
                    <a:pt x="300" y="350"/>
                    <a:pt x="310" y="356"/>
                    <a:pt x="321" y="356"/>
                  </a:cubicBezTo>
                  <a:cubicBezTo>
                    <a:pt x="338" y="356"/>
                    <a:pt x="352" y="342"/>
                    <a:pt x="353" y="325"/>
                  </a:cubicBezTo>
                  <a:cubicBezTo>
                    <a:pt x="353" y="324"/>
                    <a:pt x="353" y="324"/>
                    <a:pt x="353" y="323"/>
                  </a:cubicBezTo>
                  <a:cubicBezTo>
                    <a:pt x="353" y="323"/>
                    <a:pt x="353" y="323"/>
                    <a:pt x="353" y="323"/>
                  </a:cubicBezTo>
                  <a:cubicBezTo>
                    <a:pt x="353" y="298"/>
                    <a:pt x="353" y="298"/>
                    <a:pt x="353" y="298"/>
                  </a:cubicBezTo>
                  <a:cubicBezTo>
                    <a:pt x="353" y="270"/>
                    <a:pt x="353" y="213"/>
                    <a:pt x="353" y="95"/>
                  </a:cubicBezTo>
                  <a:cubicBezTo>
                    <a:pt x="353" y="70"/>
                    <a:pt x="343" y="47"/>
                    <a:pt x="327" y="30"/>
                  </a:cubicBezTo>
                  <a:close/>
                </a:path>
              </a:pathLst>
            </a:custGeom>
            <a:solidFill>
              <a:schemeClr val="accent2"/>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defTabSz="740740"/>
              <a:endParaRPr lang="en-US" spc="-122" dirty="0">
                <a:solidFill>
                  <a:srgbClr val="292929">
                    <a:lumMod val="50000"/>
                  </a:srgbClr>
                </a:solidFill>
              </a:endParaRPr>
            </a:p>
          </p:txBody>
        </p:sp>
      </p:grpSp>
      <p:sp>
        <p:nvSpPr>
          <p:cNvPr id="62" name="Rectangle 61"/>
          <p:cNvSpPr/>
          <p:nvPr/>
        </p:nvSpPr>
        <p:spPr>
          <a:xfrm>
            <a:off x="10424869" y="2828835"/>
            <a:ext cx="1115626" cy="1015663"/>
          </a:xfrm>
          <a:prstGeom prst="rect">
            <a:avLst/>
          </a:prstGeom>
        </p:spPr>
        <p:txBody>
          <a:bodyPr wrap="none">
            <a:spAutoFit/>
          </a:bodyPr>
          <a:lstStyle/>
          <a:p>
            <a:r>
              <a:rPr lang="en-US" sz="2000" spc="-51" dirty="0">
                <a:solidFill>
                  <a:schemeClr val="accent2">
                    <a:alpha val="99000"/>
                  </a:schemeClr>
                </a:solidFill>
              </a:rPr>
              <a:t>Content </a:t>
            </a:r>
            <a:br>
              <a:rPr lang="en-US" sz="2000" spc="-51" dirty="0">
                <a:solidFill>
                  <a:schemeClr val="accent2">
                    <a:alpha val="99000"/>
                  </a:schemeClr>
                </a:solidFill>
              </a:rPr>
            </a:br>
            <a:r>
              <a:rPr lang="en-US" sz="2000" spc="-51" dirty="0">
                <a:solidFill>
                  <a:schemeClr val="accent2">
                    <a:alpha val="99000"/>
                  </a:schemeClr>
                </a:solidFill>
              </a:rPr>
              <a:t>Delivery </a:t>
            </a:r>
            <a:br>
              <a:rPr lang="en-US" sz="2000" spc="-51" dirty="0">
                <a:solidFill>
                  <a:schemeClr val="accent2">
                    <a:alpha val="99000"/>
                  </a:schemeClr>
                </a:solidFill>
              </a:rPr>
            </a:br>
            <a:r>
              <a:rPr lang="en-US" sz="2000" spc="-51" dirty="0">
                <a:solidFill>
                  <a:schemeClr val="accent2">
                    <a:alpha val="99000"/>
                  </a:schemeClr>
                </a:solidFill>
              </a:rPr>
              <a:t>Network</a:t>
            </a:r>
          </a:p>
        </p:txBody>
      </p:sp>
      <p:sp>
        <p:nvSpPr>
          <p:cNvPr id="63" name="Rectangle 62"/>
          <p:cNvSpPr/>
          <p:nvPr/>
        </p:nvSpPr>
        <p:spPr>
          <a:xfrm>
            <a:off x="10424869" y="5139286"/>
            <a:ext cx="1246431" cy="1323439"/>
          </a:xfrm>
          <a:prstGeom prst="rect">
            <a:avLst/>
          </a:prstGeom>
        </p:spPr>
        <p:txBody>
          <a:bodyPr wrap="none">
            <a:spAutoFit/>
          </a:bodyPr>
          <a:lstStyle/>
          <a:p>
            <a:r>
              <a:rPr lang="en-US" sz="2000" spc="-51" dirty="0">
                <a:solidFill>
                  <a:schemeClr val="accent2">
                    <a:alpha val="99000"/>
                  </a:schemeClr>
                </a:solidFill>
              </a:rPr>
              <a:t>Windows </a:t>
            </a:r>
            <a:r>
              <a:rPr lang="en-US" sz="2000" spc="-51" dirty="0" smtClean="0">
                <a:solidFill>
                  <a:schemeClr val="accent2">
                    <a:alpha val="99000"/>
                  </a:schemeClr>
                </a:solidFill>
              </a:rPr>
              <a:t/>
            </a:r>
            <a:br>
              <a:rPr lang="en-US" sz="2000" spc="-51" dirty="0" smtClean="0">
                <a:solidFill>
                  <a:schemeClr val="accent2">
                    <a:alpha val="99000"/>
                  </a:schemeClr>
                </a:solidFill>
              </a:rPr>
            </a:br>
            <a:r>
              <a:rPr lang="en-US" sz="2000" spc="-51" dirty="0" smtClean="0">
                <a:solidFill>
                  <a:schemeClr val="accent2">
                    <a:alpha val="99000"/>
                  </a:schemeClr>
                </a:solidFill>
              </a:rPr>
              <a:t>Azure </a:t>
            </a:r>
            <a:br>
              <a:rPr lang="en-US" sz="2000" spc="-51" dirty="0" smtClean="0">
                <a:solidFill>
                  <a:schemeClr val="accent2">
                    <a:alpha val="99000"/>
                  </a:schemeClr>
                </a:solidFill>
              </a:rPr>
            </a:br>
            <a:r>
              <a:rPr lang="en-US" sz="2000" spc="-51" dirty="0" smtClean="0">
                <a:solidFill>
                  <a:schemeClr val="accent2">
                    <a:alpha val="99000"/>
                  </a:schemeClr>
                </a:solidFill>
              </a:rPr>
              <a:t>Blob </a:t>
            </a:r>
            <a:br>
              <a:rPr lang="en-US" sz="2000" spc="-51" dirty="0" smtClean="0">
                <a:solidFill>
                  <a:schemeClr val="accent2">
                    <a:alpha val="99000"/>
                  </a:schemeClr>
                </a:solidFill>
              </a:rPr>
            </a:br>
            <a:r>
              <a:rPr lang="en-US" sz="2000" spc="-51" dirty="0" smtClean="0">
                <a:solidFill>
                  <a:schemeClr val="accent2">
                    <a:alpha val="99000"/>
                  </a:schemeClr>
                </a:solidFill>
              </a:rPr>
              <a:t>Service</a:t>
            </a:r>
            <a:endParaRPr lang="en-US" sz="2000" spc="-51" dirty="0">
              <a:solidFill>
                <a:schemeClr val="accent2">
                  <a:alpha val="99000"/>
                </a:schemeClr>
              </a:solidFill>
            </a:endParaRPr>
          </a:p>
        </p:txBody>
      </p:sp>
      <p:sp>
        <p:nvSpPr>
          <p:cNvPr id="64" name="Freeform 108"/>
          <p:cNvSpPr>
            <a:spLocks noEditPoints="1"/>
          </p:cNvSpPr>
          <p:nvPr/>
        </p:nvSpPr>
        <p:spPr bwMode="black">
          <a:xfrm>
            <a:off x="6361268" y="2798436"/>
            <a:ext cx="255468" cy="286566"/>
          </a:xfrm>
          <a:custGeom>
            <a:avLst/>
            <a:gdLst>
              <a:gd name="T0" fmla="*/ 29 w 70"/>
              <a:gd name="T1" fmla="*/ 9 h 78"/>
              <a:gd name="T2" fmla="*/ 9 w 70"/>
              <a:gd name="T3" fmla="*/ 6 h 78"/>
              <a:gd name="T4" fmla="*/ 5 w 70"/>
              <a:gd name="T5" fmla="*/ 26 h 78"/>
              <a:gd name="T6" fmla="*/ 29 w 70"/>
              <a:gd name="T7" fmla="*/ 9 h 78"/>
              <a:gd name="T8" fmla="*/ 50 w 70"/>
              <a:gd name="T9" fmla="*/ 49 h 78"/>
              <a:gd name="T10" fmla="*/ 54 w 70"/>
              <a:gd name="T11" fmla="*/ 46 h 78"/>
              <a:gd name="T12" fmla="*/ 50 w 70"/>
              <a:gd name="T13" fmla="*/ 42 h 78"/>
              <a:gd name="T14" fmla="*/ 40 w 70"/>
              <a:gd name="T15" fmla="*/ 42 h 78"/>
              <a:gd name="T16" fmla="*/ 40 w 70"/>
              <a:gd name="T17" fmla="*/ 29 h 78"/>
              <a:gd name="T18" fmla="*/ 36 w 70"/>
              <a:gd name="T19" fmla="*/ 25 h 78"/>
              <a:gd name="T20" fmla="*/ 33 w 70"/>
              <a:gd name="T21" fmla="*/ 29 h 78"/>
              <a:gd name="T22" fmla="*/ 33 w 70"/>
              <a:gd name="T23" fmla="*/ 46 h 78"/>
              <a:gd name="T24" fmla="*/ 36 w 70"/>
              <a:gd name="T25" fmla="*/ 49 h 78"/>
              <a:gd name="T26" fmla="*/ 50 w 70"/>
              <a:gd name="T27" fmla="*/ 49 h 78"/>
              <a:gd name="T28" fmla="*/ 36 w 70"/>
              <a:gd name="T29" fmla="*/ 20 h 78"/>
              <a:gd name="T30" fmla="*/ 62 w 70"/>
              <a:gd name="T31" fmla="*/ 46 h 78"/>
              <a:gd name="T32" fmla="*/ 36 w 70"/>
              <a:gd name="T33" fmla="*/ 71 h 78"/>
              <a:gd name="T34" fmla="*/ 11 w 70"/>
              <a:gd name="T35" fmla="*/ 46 h 78"/>
              <a:gd name="T36" fmla="*/ 36 w 70"/>
              <a:gd name="T37" fmla="*/ 20 h 78"/>
              <a:gd name="T38" fmla="*/ 36 w 70"/>
              <a:gd name="T39" fmla="*/ 78 h 78"/>
              <a:gd name="T40" fmla="*/ 69 w 70"/>
              <a:gd name="T41" fmla="*/ 46 h 78"/>
              <a:gd name="T42" fmla="*/ 36 w 70"/>
              <a:gd name="T43" fmla="*/ 13 h 78"/>
              <a:gd name="T44" fmla="*/ 4 w 70"/>
              <a:gd name="T45" fmla="*/ 46 h 78"/>
              <a:gd name="T46" fmla="*/ 36 w 70"/>
              <a:gd name="T47" fmla="*/ 78 h 78"/>
              <a:gd name="T48" fmla="*/ 42 w 70"/>
              <a:gd name="T49" fmla="*/ 9 h 78"/>
              <a:gd name="T50" fmla="*/ 62 w 70"/>
              <a:gd name="T51" fmla="*/ 6 h 78"/>
              <a:gd name="T52" fmla="*/ 67 w 70"/>
              <a:gd name="T53" fmla="*/ 24 h 78"/>
              <a:gd name="T54" fmla="*/ 42 w 70"/>
              <a:gd name="T55" fmla="*/ 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0" h="78">
                <a:moveTo>
                  <a:pt x="29" y="9"/>
                </a:moveTo>
                <a:cubicBezTo>
                  <a:pt x="24" y="3"/>
                  <a:pt x="17" y="0"/>
                  <a:pt x="9" y="6"/>
                </a:cubicBezTo>
                <a:cubicBezTo>
                  <a:pt x="0" y="11"/>
                  <a:pt x="0" y="19"/>
                  <a:pt x="5" y="26"/>
                </a:cubicBezTo>
                <a:cubicBezTo>
                  <a:pt x="10" y="17"/>
                  <a:pt x="19" y="11"/>
                  <a:pt x="29" y="9"/>
                </a:cubicBezTo>
                <a:moveTo>
                  <a:pt x="50" y="49"/>
                </a:moveTo>
                <a:cubicBezTo>
                  <a:pt x="52" y="49"/>
                  <a:pt x="54" y="48"/>
                  <a:pt x="54" y="46"/>
                </a:cubicBezTo>
                <a:cubicBezTo>
                  <a:pt x="54" y="44"/>
                  <a:pt x="52" y="42"/>
                  <a:pt x="50" y="42"/>
                </a:cubicBezTo>
                <a:cubicBezTo>
                  <a:pt x="40" y="42"/>
                  <a:pt x="40" y="42"/>
                  <a:pt x="40" y="42"/>
                </a:cubicBezTo>
                <a:cubicBezTo>
                  <a:pt x="40" y="29"/>
                  <a:pt x="40" y="29"/>
                  <a:pt x="40" y="29"/>
                </a:cubicBezTo>
                <a:cubicBezTo>
                  <a:pt x="40" y="27"/>
                  <a:pt x="38" y="25"/>
                  <a:pt x="36" y="25"/>
                </a:cubicBezTo>
                <a:cubicBezTo>
                  <a:pt x="34" y="25"/>
                  <a:pt x="33" y="27"/>
                  <a:pt x="33" y="29"/>
                </a:cubicBezTo>
                <a:cubicBezTo>
                  <a:pt x="33" y="46"/>
                  <a:pt x="33" y="46"/>
                  <a:pt x="33" y="46"/>
                </a:cubicBezTo>
                <a:cubicBezTo>
                  <a:pt x="33" y="48"/>
                  <a:pt x="34" y="49"/>
                  <a:pt x="36" y="49"/>
                </a:cubicBezTo>
                <a:lnTo>
                  <a:pt x="50" y="49"/>
                </a:lnTo>
                <a:close/>
                <a:moveTo>
                  <a:pt x="36" y="20"/>
                </a:moveTo>
                <a:cubicBezTo>
                  <a:pt x="50" y="20"/>
                  <a:pt x="62" y="32"/>
                  <a:pt x="62" y="46"/>
                </a:cubicBezTo>
                <a:cubicBezTo>
                  <a:pt x="62" y="60"/>
                  <a:pt x="50" y="71"/>
                  <a:pt x="36" y="71"/>
                </a:cubicBezTo>
                <a:cubicBezTo>
                  <a:pt x="22" y="71"/>
                  <a:pt x="11" y="60"/>
                  <a:pt x="11" y="46"/>
                </a:cubicBezTo>
                <a:cubicBezTo>
                  <a:pt x="11" y="32"/>
                  <a:pt x="22" y="20"/>
                  <a:pt x="36" y="20"/>
                </a:cubicBezTo>
                <a:moveTo>
                  <a:pt x="36" y="78"/>
                </a:moveTo>
                <a:cubicBezTo>
                  <a:pt x="54" y="78"/>
                  <a:pt x="69" y="64"/>
                  <a:pt x="69" y="46"/>
                </a:cubicBezTo>
                <a:cubicBezTo>
                  <a:pt x="69" y="28"/>
                  <a:pt x="54" y="13"/>
                  <a:pt x="36" y="13"/>
                </a:cubicBezTo>
                <a:cubicBezTo>
                  <a:pt x="18" y="13"/>
                  <a:pt x="4" y="28"/>
                  <a:pt x="4" y="46"/>
                </a:cubicBezTo>
                <a:cubicBezTo>
                  <a:pt x="4" y="64"/>
                  <a:pt x="18" y="78"/>
                  <a:pt x="36" y="78"/>
                </a:cubicBezTo>
                <a:moveTo>
                  <a:pt x="42" y="9"/>
                </a:moveTo>
                <a:cubicBezTo>
                  <a:pt x="47" y="3"/>
                  <a:pt x="54" y="0"/>
                  <a:pt x="62" y="6"/>
                </a:cubicBezTo>
                <a:cubicBezTo>
                  <a:pt x="70" y="11"/>
                  <a:pt x="70" y="18"/>
                  <a:pt x="67" y="24"/>
                </a:cubicBezTo>
                <a:cubicBezTo>
                  <a:pt x="61" y="16"/>
                  <a:pt x="52" y="10"/>
                  <a:pt x="42" y="9"/>
                </a:cubicBezTo>
              </a:path>
            </a:pathLst>
          </a:custGeom>
          <a:solidFill>
            <a:schemeClr val="accent6"/>
          </a:solidFill>
          <a:ln>
            <a:noFill/>
          </a:ln>
          <a:extLst/>
        </p:spPr>
        <p:txBody>
          <a:bodyPr vert="horz" wrap="square" lIns="91440" tIns="45720" rIns="91440" bIns="45720" numCol="1" anchor="t" anchorCtr="0" compatLnSpc="1">
            <a:prstTxWarp prst="textNoShape">
              <a:avLst/>
            </a:prstTxWarp>
          </a:bodyPr>
          <a:lstStyle/>
          <a:p>
            <a:endParaRPr lang="en-US" dirty="0"/>
          </a:p>
        </p:txBody>
      </p:sp>
      <p:grpSp>
        <p:nvGrpSpPr>
          <p:cNvPr id="65" name="Group 64"/>
          <p:cNvGrpSpPr/>
          <p:nvPr/>
        </p:nvGrpSpPr>
        <p:grpSpPr>
          <a:xfrm>
            <a:off x="6903277" y="2360613"/>
            <a:ext cx="1090309" cy="581070"/>
            <a:chOff x="9475898" y="2480441"/>
            <a:chExt cx="1090309" cy="581070"/>
          </a:xfrm>
        </p:grpSpPr>
        <p:sp>
          <p:nvSpPr>
            <p:cNvPr id="66" name="Rectangle 65"/>
            <p:cNvSpPr/>
            <p:nvPr/>
          </p:nvSpPr>
          <p:spPr>
            <a:xfrm>
              <a:off x="9804468" y="2558023"/>
              <a:ext cx="761739" cy="424730"/>
            </a:xfrm>
            <a:prstGeom prst="rect">
              <a:avLst/>
            </a:prstGeom>
          </p:spPr>
          <p:txBody>
            <a:bodyPr wrap="none" lIns="91436" tIns="45719" rIns="91436" bIns="45719">
              <a:spAutoFit/>
            </a:bodyPr>
            <a:lstStyle/>
            <a:p>
              <a:pPr defTabSz="1218937">
                <a:lnSpc>
                  <a:spcPct val="90000"/>
                </a:lnSpc>
                <a:spcBef>
                  <a:spcPct val="20000"/>
                </a:spcBef>
                <a:buSzPct val="90000"/>
                <a:defRPr/>
              </a:pPr>
              <a:r>
                <a:rPr lang="en-US" sz="1200" dirty="0" smtClean="0">
                  <a:gradFill>
                    <a:gsLst>
                      <a:gs pos="0">
                        <a:srgbClr val="595959"/>
                      </a:gs>
                      <a:gs pos="86000">
                        <a:srgbClr val="595959"/>
                      </a:gs>
                    </a:gsLst>
                    <a:lin ang="5400000" scaled="0"/>
                  </a:gradFill>
                </a:rPr>
                <a:t>Edge</a:t>
              </a:r>
              <a:br>
                <a:rPr lang="en-US" sz="1200" dirty="0" smtClean="0">
                  <a:gradFill>
                    <a:gsLst>
                      <a:gs pos="0">
                        <a:srgbClr val="595959"/>
                      </a:gs>
                      <a:gs pos="86000">
                        <a:srgbClr val="595959"/>
                      </a:gs>
                    </a:gsLst>
                    <a:lin ang="5400000" scaled="0"/>
                  </a:gradFill>
                </a:rPr>
              </a:br>
              <a:r>
                <a:rPr lang="en-US" sz="1200" dirty="0" smtClean="0">
                  <a:gradFill>
                    <a:gsLst>
                      <a:gs pos="0">
                        <a:srgbClr val="595959"/>
                      </a:gs>
                      <a:gs pos="86000">
                        <a:srgbClr val="595959"/>
                      </a:gs>
                    </a:gsLst>
                    <a:lin ang="5400000" scaled="0"/>
                  </a:gradFill>
                </a:rPr>
                <a:t>Location</a:t>
              </a:r>
              <a:endParaRPr lang="en-US" sz="1200" dirty="0">
                <a:gradFill>
                  <a:gsLst>
                    <a:gs pos="0">
                      <a:srgbClr val="595959"/>
                    </a:gs>
                    <a:gs pos="86000">
                      <a:srgbClr val="595959"/>
                    </a:gs>
                  </a:gsLst>
                  <a:lin ang="5400000" scaled="0"/>
                </a:gradFill>
              </a:endParaRPr>
            </a:p>
          </p:txBody>
        </p:sp>
        <p:sp>
          <p:nvSpPr>
            <p:cNvPr id="67" name="Freeform 6"/>
            <p:cNvSpPr>
              <a:spLocks noEditPoints="1"/>
            </p:cNvSpPr>
            <p:nvPr/>
          </p:nvSpPr>
          <p:spPr bwMode="auto">
            <a:xfrm>
              <a:off x="9475898" y="2480441"/>
              <a:ext cx="342463" cy="581070"/>
            </a:xfrm>
            <a:custGeom>
              <a:avLst/>
              <a:gdLst>
                <a:gd name="T0" fmla="*/ 192 w 221"/>
                <a:gd name="T1" fmla="*/ 0 h 374"/>
                <a:gd name="T2" fmla="*/ 192 w 221"/>
                <a:gd name="T3" fmla="*/ 0 h 374"/>
                <a:gd name="T4" fmla="*/ 221 w 221"/>
                <a:gd name="T5" fmla="*/ 29 h 374"/>
                <a:gd name="T6" fmla="*/ 221 w 221"/>
                <a:gd name="T7" fmla="*/ 345 h 374"/>
                <a:gd name="T8" fmla="*/ 192 w 221"/>
                <a:gd name="T9" fmla="*/ 374 h 374"/>
                <a:gd name="T10" fmla="*/ 29 w 221"/>
                <a:gd name="T11" fmla="*/ 374 h 374"/>
                <a:gd name="T12" fmla="*/ 0 w 221"/>
                <a:gd name="T13" fmla="*/ 345 h 374"/>
                <a:gd name="T14" fmla="*/ 0 w 221"/>
                <a:gd name="T15" fmla="*/ 29 h 374"/>
                <a:gd name="T16" fmla="*/ 29 w 221"/>
                <a:gd name="T17" fmla="*/ 0 h 374"/>
                <a:gd name="T18" fmla="*/ 192 w 221"/>
                <a:gd name="T19" fmla="*/ 0 h 374"/>
                <a:gd name="T20" fmla="*/ 181 w 221"/>
                <a:gd name="T21" fmla="*/ 311 h 374"/>
                <a:gd name="T22" fmla="*/ 49 w 221"/>
                <a:gd name="T23" fmla="*/ 311 h 374"/>
                <a:gd name="T24" fmla="*/ 38 w 221"/>
                <a:gd name="T25" fmla="*/ 299 h 374"/>
                <a:gd name="T26" fmla="*/ 49 w 221"/>
                <a:gd name="T27" fmla="*/ 288 h 374"/>
                <a:gd name="T28" fmla="*/ 181 w 221"/>
                <a:gd name="T29" fmla="*/ 288 h 374"/>
                <a:gd name="T30" fmla="*/ 193 w 221"/>
                <a:gd name="T31" fmla="*/ 299 h 374"/>
                <a:gd name="T32" fmla="*/ 181 w 221"/>
                <a:gd name="T33" fmla="*/ 311 h 374"/>
                <a:gd name="T34" fmla="*/ 181 w 221"/>
                <a:gd name="T35" fmla="*/ 258 h 374"/>
                <a:gd name="T36" fmla="*/ 49 w 221"/>
                <a:gd name="T37" fmla="*/ 258 h 374"/>
                <a:gd name="T38" fmla="*/ 38 w 221"/>
                <a:gd name="T39" fmla="*/ 246 h 374"/>
                <a:gd name="T40" fmla="*/ 49 w 221"/>
                <a:gd name="T41" fmla="*/ 235 h 374"/>
                <a:gd name="T42" fmla="*/ 181 w 221"/>
                <a:gd name="T43" fmla="*/ 235 h 374"/>
                <a:gd name="T44" fmla="*/ 193 w 221"/>
                <a:gd name="T45" fmla="*/ 246 h 374"/>
                <a:gd name="T46" fmla="*/ 181 w 221"/>
                <a:gd name="T47" fmla="*/ 258 h 374"/>
                <a:gd name="T48" fmla="*/ 177 w 221"/>
                <a:gd name="T49" fmla="*/ 194 h 374"/>
                <a:gd name="T50" fmla="*/ 161 w 221"/>
                <a:gd name="T51" fmla="*/ 178 h 374"/>
                <a:gd name="T52" fmla="*/ 177 w 221"/>
                <a:gd name="T53" fmla="*/ 162 h 374"/>
                <a:gd name="T54" fmla="*/ 193 w 221"/>
                <a:gd name="T55" fmla="*/ 178 h 374"/>
                <a:gd name="T56" fmla="*/ 177 w 221"/>
                <a:gd name="T57" fmla="*/ 194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1" h="374">
                  <a:moveTo>
                    <a:pt x="192" y="0"/>
                  </a:moveTo>
                  <a:cubicBezTo>
                    <a:pt x="192" y="0"/>
                    <a:pt x="192" y="0"/>
                    <a:pt x="192" y="0"/>
                  </a:cubicBezTo>
                  <a:cubicBezTo>
                    <a:pt x="208" y="0"/>
                    <a:pt x="221" y="13"/>
                    <a:pt x="221" y="29"/>
                  </a:cubicBezTo>
                  <a:cubicBezTo>
                    <a:pt x="221" y="29"/>
                    <a:pt x="221" y="29"/>
                    <a:pt x="221" y="345"/>
                  </a:cubicBezTo>
                  <a:cubicBezTo>
                    <a:pt x="221" y="361"/>
                    <a:pt x="208" y="374"/>
                    <a:pt x="192" y="374"/>
                  </a:cubicBezTo>
                  <a:cubicBezTo>
                    <a:pt x="192" y="374"/>
                    <a:pt x="192" y="374"/>
                    <a:pt x="29" y="374"/>
                  </a:cubicBezTo>
                  <a:cubicBezTo>
                    <a:pt x="12" y="374"/>
                    <a:pt x="0" y="361"/>
                    <a:pt x="0" y="345"/>
                  </a:cubicBezTo>
                  <a:cubicBezTo>
                    <a:pt x="0" y="345"/>
                    <a:pt x="0" y="345"/>
                    <a:pt x="0" y="29"/>
                  </a:cubicBezTo>
                  <a:cubicBezTo>
                    <a:pt x="0" y="13"/>
                    <a:pt x="12" y="0"/>
                    <a:pt x="29" y="0"/>
                  </a:cubicBezTo>
                  <a:lnTo>
                    <a:pt x="192" y="0"/>
                  </a:lnTo>
                  <a:close/>
                  <a:moveTo>
                    <a:pt x="181" y="311"/>
                  </a:moveTo>
                  <a:cubicBezTo>
                    <a:pt x="49" y="311"/>
                    <a:pt x="49" y="311"/>
                    <a:pt x="49" y="311"/>
                  </a:cubicBezTo>
                  <a:cubicBezTo>
                    <a:pt x="43" y="311"/>
                    <a:pt x="38" y="306"/>
                    <a:pt x="38" y="299"/>
                  </a:cubicBezTo>
                  <a:cubicBezTo>
                    <a:pt x="38" y="293"/>
                    <a:pt x="43" y="288"/>
                    <a:pt x="49" y="288"/>
                  </a:cubicBezTo>
                  <a:cubicBezTo>
                    <a:pt x="181" y="288"/>
                    <a:pt x="181" y="288"/>
                    <a:pt x="181" y="288"/>
                  </a:cubicBezTo>
                  <a:cubicBezTo>
                    <a:pt x="188" y="288"/>
                    <a:pt x="193" y="293"/>
                    <a:pt x="193" y="299"/>
                  </a:cubicBezTo>
                  <a:cubicBezTo>
                    <a:pt x="193" y="306"/>
                    <a:pt x="188" y="311"/>
                    <a:pt x="181" y="311"/>
                  </a:cubicBezTo>
                  <a:close/>
                  <a:moveTo>
                    <a:pt x="181" y="258"/>
                  </a:moveTo>
                  <a:cubicBezTo>
                    <a:pt x="49" y="258"/>
                    <a:pt x="49" y="258"/>
                    <a:pt x="49" y="258"/>
                  </a:cubicBezTo>
                  <a:cubicBezTo>
                    <a:pt x="43" y="258"/>
                    <a:pt x="38" y="253"/>
                    <a:pt x="38" y="246"/>
                  </a:cubicBezTo>
                  <a:cubicBezTo>
                    <a:pt x="38" y="240"/>
                    <a:pt x="43" y="235"/>
                    <a:pt x="49" y="235"/>
                  </a:cubicBezTo>
                  <a:cubicBezTo>
                    <a:pt x="181" y="235"/>
                    <a:pt x="181" y="235"/>
                    <a:pt x="181" y="235"/>
                  </a:cubicBezTo>
                  <a:cubicBezTo>
                    <a:pt x="188" y="235"/>
                    <a:pt x="193" y="240"/>
                    <a:pt x="193" y="246"/>
                  </a:cubicBezTo>
                  <a:cubicBezTo>
                    <a:pt x="193" y="253"/>
                    <a:pt x="188" y="258"/>
                    <a:pt x="181" y="258"/>
                  </a:cubicBezTo>
                  <a:close/>
                  <a:moveTo>
                    <a:pt x="177" y="194"/>
                  </a:moveTo>
                  <a:cubicBezTo>
                    <a:pt x="168" y="194"/>
                    <a:pt x="161" y="187"/>
                    <a:pt x="161" y="178"/>
                  </a:cubicBezTo>
                  <a:cubicBezTo>
                    <a:pt x="161" y="170"/>
                    <a:pt x="168" y="162"/>
                    <a:pt x="177" y="162"/>
                  </a:cubicBezTo>
                  <a:cubicBezTo>
                    <a:pt x="186" y="162"/>
                    <a:pt x="193" y="170"/>
                    <a:pt x="193" y="178"/>
                  </a:cubicBezTo>
                  <a:cubicBezTo>
                    <a:pt x="193" y="187"/>
                    <a:pt x="186" y="194"/>
                    <a:pt x="177" y="194"/>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68" name="Group 67"/>
          <p:cNvGrpSpPr/>
          <p:nvPr/>
        </p:nvGrpSpPr>
        <p:grpSpPr>
          <a:xfrm>
            <a:off x="8204145" y="1898650"/>
            <a:ext cx="1090309" cy="581070"/>
            <a:chOff x="9475898" y="2480441"/>
            <a:chExt cx="1090309" cy="581070"/>
          </a:xfrm>
        </p:grpSpPr>
        <p:sp>
          <p:nvSpPr>
            <p:cNvPr id="69" name="Rectangle 68"/>
            <p:cNvSpPr/>
            <p:nvPr/>
          </p:nvSpPr>
          <p:spPr>
            <a:xfrm>
              <a:off x="9804468" y="2558023"/>
              <a:ext cx="761739" cy="424730"/>
            </a:xfrm>
            <a:prstGeom prst="rect">
              <a:avLst/>
            </a:prstGeom>
          </p:spPr>
          <p:txBody>
            <a:bodyPr wrap="none" lIns="91436" tIns="45719" rIns="91436" bIns="45719">
              <a:spAutoFit/>
            </a:bodyPr>
            <a:lstStyle/>
            <a:p>
              <a:pPr defTabSz="1218937">
                <a:lnSpc>
                  <a:spcPct val="90000"/>
                </a:lnSpc>
                <a:spcBef>
                  <a:spcPct val="20000"/>
                </a:spcBef>
                <a:buSzPct val="90000"/>
                <a:defRPr/>
              </a:pPr>
              <a:r>
                <a:rPr lang="en-US" sz="1200" dirty="0" smtClean="0">
                  <a:gradFill>
                    <a:gsLst>
                      <a:gs pos="0">
                        <a:srgbClr val="595959"/>
                      </a:gs>
                      <a:gs pos="86000">
                        <a:srgbClr val="595959"/>
                      </a:gs>
                    </a:gsLst>
                    <a:lin ang="5400000" scaled="0"/>
                  </a:gradFill>
                </a:rPr>
                <a:t>Edge</a:t>
              </a:r>
              <a:br>
                <a:rPr lang="en-US" sz="1200" dirty="0" smtClean="0">
                  <a:gradFill>
                    <a:gsLst>
                      <a:gs pos="0">
                        <a:srgbClr val="595959"/>
                      </a:gs>
                      <a:gs pos="86000">
                        <a:srgbClr val="595959"/>
                      </a:gs>
                    </a:gsLst>
                    <a:lin ang="5400000" scaled="0"/>
                  </a:gradFill>
                </a:rPr>
              </a:br>
              <a:r>
                <a:rPr lang="en-US" sz="1200" dirty="0" smtClean="0">
                  <a:gradFill>
                    <a:gsLst>
                      <a:gs pos="0">
                        <a:srgbClr val="595959"/>
                      </a:gs>
                      <a:gs pos="86000">
                        <a:srgbClr val="595959"/>
                      </a:gs>
                    </a:gsLst>
                    <a:lin ang="5400000" scaled="0"/>
                  </a:gradFill>
                </a:rPr>
                <a:t>Location</a:t>
              </a:r>
              <a:endParaRPr lang="en-US" sz="1200" dirty="0">
                <a:gradFill>
                  <a:gsLst>
                    <a:gs pos="0">
                      <a:srgbClr val="595959"/>
                    </a:gs>
                    <a:gs pos="86000">
                      <a:srgbClr val="595959"/>
                    </a:gs>
                  </a:gsLst>
                  <a:lin ang="5400000" scaled="0"/>
                </a:gradFill>
              </a:endParaRPr>
            </a:p>
          </p:txBody>
        </p:sp>
        <p:sp>
          <p:nvSpPr>
            <p:cNvPr id="70" name="Freeform 6"/>
            <p:cNvSpPr>
              <a:spLocks noEditPoints="1"/>
            </p:cNvSpPr>
            <p:nvPr/>
          </p:nvSpPr>
          <p:spPr bwMode="auto">
            <a:xfrm>
              <a:off x="9475898" y="2480441"/>
              <a:ext cx="342463" cy="581070"/>
            </a:xfrm>
            <a:custGeom>
              <a:avLst/>
              <a:gdLst>
                <a:gd name="T0" fmla="*/ 192 w 221"/>
                <a:gd name="T1" fmla="*/ 0 h 374"/>
                <a:gd name="T2" fmla="*/ 192 w 221"/>
                <a:gd name="T3" fmla="*/ 0 h 374"/>
                <a:gd name="T4" fmla="*/ 221 w 221"/>
                <a:gd name="T5" fmla="*/ 29 h 374"/>
                <a:gd name="T6" fmla="*/ 221 w 221"/>
                <a:gd name="T7" fmla="*/ 345 h 374"/>
                <a:gd name="T8" fmla="*/ 192 w 221"/>
                <a:gd name="T9" fmla="*/ 374 h 374"/>
                <a:gd name="T10" fmla="*/ 29 w 221"/>
                <a:gd name="T11" fmla="*/ 374 h 374"/>
                <a:gd name="T12" fmla="*/ 0 w 221"/>
                <a:gd name="T13" fmla="*/ 345 h 374"/>
                <a:gd name="T14" fmla="*/ 0 w 221"/>
                <a:gd name="T15" fmla="*/ 29 h 374"/>
                <a:gd name="T16" fmla="*/ 29 w 221"/>
                <a:gd name="T17" fmla="*/ 0 h 374"/>
                <a:gd name="T18" fmla="*/ 192 w 221"/>
                <a:gd name="T19" fmla="*/ 0 h 374"/>
                <a:gd name="T20" fmla="*/ 181 w 221"/>
                <a:gd name="T21" fmla="*/ 311 h 374"/>
                <a:gd name="T22" fmla="*/ 49 w 221"/>
                <a:gd name="T23" fmla="*/ 311 h 374"/>
                <a:gd name="T24" fmla="*/ 38 w 221"/>
                <a:gd name="T25" fmla="*/ 299 h 374"/>
                <a:gd name="T26" fmla="*/ 49 w 221"/>
                <a:gd name="T27" fmla="*/ 288 h 374"/>
                <a:gd name="T28" fmla="*/ 181 w 221"/>
                <a:gd name="T29" fmla="*/ 288 h 374"/>
                <a:gd name="T30" fmla="*/ 193 w 221"/>
                <a:gd name="T31" fmla="*/ 299 h 374"/>
                <a:gd name="T32" fmla="*/ 181 w 221"/>
                <a:gd name="T33" fmla="*/ 311 h 374"/>
                <a:gd name="T34" fmla="*/ 181 w 221"/>
                <a:gd name="T35" fmla="*/ 258 h 374"/>
                <a:gd name="T36" fmla="*/ 49 w 221"/>
                <a:gd name="T37" fmla="*/ 258 h 374"/>
                <a:gd name="T38" fmla="*/ 38 w 221"/>
                <a:gd name="T39" fmla="*/ 246 h 374"/>
                <a:gd name="T40" fmla="*/ 49 w 221"/>
                <a:gd name="T41" fmla="*/ 235 h 374"/>
                <a:gd name="T42" fmla="*/ 181 w 221"/>
                <a:gd name="T43" fmla="*/ 235 h 374"/>
                <a:gd name="T44" fmla="*/ 193 w 221"/>
                <a:gd name="T45" fmla="*/ 246 h 374"/>
                <a:gd name="T46" fmla="*/ 181 w 221"/>
                <a:gd name="T47" fmla="*/ 258 h 374"/>
                <a:gd name="T48" fmla="*/ 177 w 221"/>
                <a:gd name="T49" fmla="*/ 194 h 374"/>
                <a:gd name="T50" fmla="*/ 161 w 221"/>
                <a:gd name="T51" fmla="*/ 178 h 374"/>
                <a:gd name="T52" fmla="*/ 177 w 221"/>
                <a:gd name="T53" fmla="*/ 162 h 374"/>
                <a:gd name="T54" fmla="*/ 193 w 221"/>
                <a:gd name="T55" fmla="*/ 178 h 374"/>
                <a:gd name="T56" fmla="*/ 177 w 221"/>
                <a:gd name="T57" fmla="*/ 194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1" h="374">
                  <a:moveTo>
                    <a:pt x="192" y="0"/>
                  </a:moveTo>
                  <a:cubicBezTo>
                    <a:pt x="192" y="0"/>
                    <a:pt x="192" y="0"/>
                    <a:pt x="192" y="0"/>
                  </a:cubicBezTo>
                  <a:cubicBezTo>
                    <a:pt x="208" y="0"/>
                    <a:pt x="221" y="13"/>
                    <a:pt x="221" y="29"/>
                  </a:cubicBezTo>
                  <a:cubicBezTo>
                    <a:pt x="221" y="29"/>
                    <a:pt x="221" y="29"/>
                    <a:pt x="221" y="345"/>
                  </a:cubicBezTo>
                  <a:cubicBezTo>
                    <a:pt x="221" y="361"/>
                    <a:pt x="208" y="374"/>
                    <a:pt x="192" y="374"/>
                  </a:cubicBezTo>
                  <a:cubicBezTo>
                    <a:pt x="192" y="374"/>
                    <a:pt x="192" y="374"/>
                    <a:pt x="29" y="374"/>
                  </a:cubicBezTo>
                  <a:cubicBezTo>
                    <a:pt x="12" y="374"/>
                    <a:pt x="0" y="361"/>
                    <a:pt x="0" y="345"/>
                  </a:cubicBezTo>
                  <a:cubicBezTo>
                    <a:pt x="0" y="345"/>
                    <a:pt x="0" y="345"/>
                    <a:pt x="0" y="29"/>
                  </a:cubicBezTo>
                  <a:cubicBezTo>
                    <a:pt x="0" y="13"/>
                    <a:pt x="12" y="0"/>
                    <a:pt x="29" y="0"/>
                  </a:cubicBezTo>
                  <a:lnTo>
                    <a:pt x="192" y="0"/>
                  </a:lnTo>
                  <a:close/>
                  <a:moveTo>
                    <a:pt x="181" y="311"/>
                  </a:moveTo>
                  <a:cubicBezTo>
                    <a:pt x="49" y="311"/>
                    <a:pt x="49" y="311"/>
                    <a:pt x="49" y="311"/>
                  </a:cubicBezTo>
                  <a:cubicBezTo>
                    <a:pt x="43" y="311"/>
                    <a:pt x="38" y="306"/>
                    <a:pt x="38" y="299"/>
                  </a:cubicBezTo>
                  <a:cubicBezTo>
                    <a:pt x="38" y="293"/>
                    <a:pt x="43" y="288"/>
                    <a:pt x="49" y="288"/>
                  </a:cubicBezTo>
                  <a:cubicBezTo>
                    <a:pt x="181" y="288"/>
                    <a:pt x="181" y="288"/>
                    <a:pt x="181" y="288"/>
                  </a:cubicBezTo>
                  <a:cubicBezTo>
                    <a:pt x="188" y="288"/>
                    <a:pt x="193" y="293"/>
                    <a:pt x="193" y="299"/>
                  </a:cubicBezTo>
                  <a:cubicBezTo>
                    <a:pt x="193" y="306"/>
                    <a:pt x="188" y="311"/>
                    <a:pt x="181" y="311"/>
                  </a:cubicBezTo>
                  <a:close/>
                  <a:moveTo>
                    <a:pt x="181" y="258"/>
                  </a:moveTo>
                  <a:cubicBezTo>
                    <a:pt x="49" y="258"/>
                    <a:pt x="49" y="258"/>
                    <a:pt x="49" y="258"/>
                  </a:cubicBezTo>
                  <a:cubicBezTo>
                    <a:pt x="43" y="258"/>
                    <a:pt x="38" y="253"/>
                    <a:pt x="38" y="246"/>
                  </a:cubicBezTo>
                  <a:cubicBezTo>
                    <a:pt x="38" y="240"/>
                    <a:pt x="43" y="235"/>
                    <a:pt x="49" y="235"/>
                  </a:cubicBezTo>
                  <a:cubicBezTo>
                    <a:pt x="181" y="235"/>
                    <a:pt x="181" y="235"/>
                    <a:pt x="181" y="235"/>
                  </a:cubicBezTo>
                  <a:cubicBezTo>
                    <a:pt x="188" y="235"/>
                    <a:pt x="193" y="240"/>
                    <a:pt x="193" y="246"/>
                  </a:cubicBezTo>
                  <a:cubicBezTo>
                    <a:pt x="193" y="253"/>
                    <a:pt x="188" y="258"/>
                    <a:pt x="181" y="258"/>
                  </a:cubicBezTo>
                  <a:close/>
                  <a:moveTo>
                    <a:pt x="177" y="194"/>
                  </a:moveTo>
                  <a:cubicBezTo>
                    <a:pt x="168" y="194"/>
                    <a:pt x="161" y="187"/>
                    <a:pt x="161" y="178"/>
                  </a:cubicBezTo>
                  <a:cubicBezTo>
                    <a:pt x="161" y="170"/>
                    <a:pt x="168" y="162"/>
                    <a:pt x="177" y="162"/>
                  </a:cubicBezTo>
                  <a:cubicBezTo>
                    <a:pt x="186" y="162"/>
                    <a:pt x="193" y="170"/>
                    <a:pt x="193" y="178"/>
                  </a:cubicBezTo>
                  <a:cubicBezTo>
                    <a:pt x="193" y="187"/>
                    <a:pt x="186" y="194"/>
                    <a:pt x="177" y="194"/>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71" name="Group 70"/>
          <p:cNvGrpSpPr/>
          <p:nvPr/>
        </p:nvGrpSpPr>
        <p:grpSpPr>
          <a:xfrm>
            <a:off x="9412835" y="2360613"/>
            <a:ext cx="1090309" cy="581070"/>
            <a:chOff x="9475898" y="2480441"/>
            <a:chExt cx="1090309" cy="581070"/>
          </a:xfrm>
        </p:grpSpPr>
        <p:sp>
          <p:nvSpPr>
            <p:cNvPr id="72" name="Rectangle 71"/>
            <p:cNvSpPr/>
            <p:nvPr/>
          </p:nvSpPr>
          <p:spPr>
            <a:xfrm>
              <a:off x="9804468" y="2558023"/>
              <a:ext cx="761739" cy="424730"/>
            </a:xfrm>
            <a:prstGeom prst="rect">
              <a:avLst/>
            </a:prstGeom>
          </p:spPr>
          <p:txBody>
            <a:bodyPr wrap="none" lIns="91436" tIns="45719" rIns="91436" bIns="45719">
              <a:spAutoFit/>
            </a:bodyPr>
            <a:lstStyle/>
            <a:p>
              <a:pPr defTabSz="1218937">
                <a:lnSpc>
                  <a:spcPct val="90000"/>
                </a:lnSpc>
                <a:spcBef>
                  <a:spcPct val="20000"/>
                </a:spcBef>
                <a:buSzPct val="90000"/>
                <a:defRPr/>
              </a:pPr>
              <a:r>
                <a:rPr lang="en-US" sz="1200" dirty="0" smtClean="0">
                  <a:gradFill>
                    <a:gsLst>
                      <a:gs pos="0">
                        <a:srgbClr val="595959"/>
                      </a:gs>
                      <a:gs pos="86000">
                        <a:srgbClr val="595959"/>
                      </a:gs>
                    </a:gsLst>
                    <a:lin ang="5400000" scaled="0"/>
                  </a:gradFill>
                </a:rPr>
                <a:t>Edge</a:t>
              </a:r>
              <a:br>
                <a:rPr lang="en-US" sz="1200" dirty="0" smtClean="0">
                  <a:gradFill>
                    <a:gsLst>
                      <a:gs pos="0">
                        <a:srgbClr val="595959"/>
                      </a:gs>
                      <a:gs pos="86000">
                        <a:srgbClr val="595959"/>
                      </a:gs>
                    </a:gsLst>
                    <a:lin ang="5400000" scaled="0"/>
                  </a:gradFill>
                </a:rPr>
              </a:br>
              <a:r>
                <a:rPr lang="en-US" sz="1200" dirty="0" smtClean="0">
                  <a:gradFill>
                    <a:gsLst>
                      <a:gs pos="0">
                        <a:srgbClr val="595959"/>
                      </a:gs>
                      <a:gs pos="86000">
                        <a:srgbClr val="595959"/>
                      </a:gs>
                    </a:gsLst>
                    <a:lin ang="5400000" scaled="0"/>
                  </a:gradFill>
                </a:rPr>
                <a:t>Location</a:t>
              </a:r>
              <a:endParaRPr lang="en-US" sz="1200" dirty="0">
                <a:gradFill>
                  <a:gsLst>
                    <a:gs pos="0">
                      <a:srgbClr val="595959"/>
                    </a:gs>
                    <a:gs pos="86000">
                      <a:srgbClr val="595959"/>
                    </a:gs>
                  </a:gsLst>
                  <a:lin ang="5400000" scaled="0"/>
                </a:gradFill>
              </a:endParaRPr>
            </a:p>
          </p:txBody>
        </p:sp>
        <p:sp>
          <p:nvSpPr>
            <p:cNvPr id="73" name="Freeform 6"/>
            <p:cNvSpPr>
              <a:spLocks noEditPoints="1"/>
            </p:cNvSpPr>
            <p:nvPr/>
          </p:nvSpPr>
          <p:spPr bwMode="auto">
            <a:xfrm>
              <a:off x="9475898" y="2480441"/>
              <a:ext cx="342463" cy="581070"/>
            </a:xfrm>
            <a:custGeom>
              <a:avLst/>
              <a:gdLst>
                <a:gd name="T0" fmla="*/ 192 w 221"/>
                <a:gd name="T1" fmla="*/ 0 h 374"/>
                <a:gd name="T2" fmla="*/ 192 w 221"/>
                <a:gd name="T3" fmla="*/ 0 h 374"/>
                <a:gd name="T4" fmla="*/ 221 w 221"/>
                <a:gd name="T5" fmla="*/ 29 h 374"/>
                <a:gd name="T6" fmla="*/ 221 w 221"/>
                <a:gd name="T7" fmla="*/ 345 h 374"/>
                <a:gd name="T8" fmla="*/ 192 w 221"/>
                <a:gd name="T9" fmla="*/ 374 h 374"/>
                <a:gd name="T10" fmla="*/ 29 w 221"/>
                <a:gd name="T11" fmla="*/ 374 h 374"/>
                <a:gd name="T12" fmla="*/ 0 w 221"/>
                <a:gd name="T13" fmla="*/ 345 h 374"/>
                <a:gd name="T14" fmla="*/ 0 w 221"/>
                <a:gd name="T15" fmla="*/ 29 h 374"/>
                <a:gd name="T16" fmla="*/ 29 w 221"/>
                <a:gd name="T17" fmla="*/ 0 h 374"/>
                <a:gd name="T18" fmla="*/ 192 w 221"/>
                <a:gd name="T19" fmla="*/ 0 h 374"/>
                <a:gd name="T20" fmla="*/ 181 w 221"/>
                <a:gd name="T21" fmla="*/ 311 h 374"/>
                <a:gd name="T22" fmla="*/ 49 w 221"/>
                <a:gd name="T23" fmla="*/ 311 h 374"/>
                <a:gd name="T24" fmla="*/ 38 w 221"/>
                <a:gd name="T25" fmla="*/ 299 h 374"/>
                <a:gd name="T26" fmla="*/ 49 w 221"/>
                <a:gd name="T27" fmla="*/ 288 h 374"/>
                <a:gd name="T28" fmla="*/ 181 w 221"/>
                <a:gd name="T29" fmla="*/ 288 h 374"/>
                <a:gd name="T30" fmla="*/ 193 w 221"/>
                <a:gd name="T31" fmla="*/ 299 h 374"/>
                <a:gd name="T32" fmla="*/ 181 w 221"/>
                <a:gd name="T33" fmla="*/ 311 h 374"/>
                <a:gd name="T34" fmla="*/ 181 w 221"/>
                <a:gd name="T35" fmla="*/ 258 h 374"/>
                <a:gd name="T36" fmla="*/ 49 w 221"/>
                <a:gd name="T37" fmla="*/ 258 h 374"/>
                <a:gd name="T38" fmla="*/ 38 w 221"/>
                <a:gd name="T39" fmla="*/ 246 h 374"/>
                <a:gd name="T40" fmla="*/ 49 w 221"/>
                <a:gd name="T41" fmla="*/ 235 h 374"/>
                <a:gd name="T42" fmla="*/ 181 w 221"/>
                <a:gd name="T43" fmla="*/ 235 h 374"/>
                <a:gd name="T44" fmla="*/ 193 w 221"/>
                <a:gd name="T45" fmla="*/ 246 h 374"/>
                <a:gd name="T46" fmla="*/ 181 w 221"/>
                <a:gd name="T47" fmla="*/ 258 h 374"/>
                <a:gd name="T48" fmla="*/ 177 w 221"/>
                <a:gd name="T49" fmla="*/ 194 h 374"/>
                <a:gd name="T50" fmla="*/ 161 w 221"/>
                <a:gd name="T51" fmla="*/ 178 h 374"/>
                <a:gd name="T52" fmla="*/ 177 w 221"/>
                <a:gd name="T53" fmla="*/ 162 h 374"/>
                <a:gd name="T54" fmla="*/ 193 w 221"/>
                <a:gd name="T55" fmla="*/ 178 h 374"/>
                <a:gd name="T56" fmla="*/ 177 w 221"/>
                <a:gd name="T57" fmla="*/ 194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1" h="374">
                  <a:moveTo>
                    <a:pt x="192" y="0"/>
                  </a:moveTo>
                  <a:cubicBezTo>
                    <a:pt x="192" y="0"/>
                    <a:pt x="192" y="0"/>
                    <a:pt x="192" y="0"/>
                  </a:cubicBezTo>
                  <a:cubicBezTo>
                    <a:pt x="208" y="0"/>
                    <a:pt x="221" y="13"/>
                    <a:pt x="221" y="29"/>
                  </a:cubicBezTo>
                  <a:cubicBezTo>
                    <a:pt x="221" y="29"/>
                    <a:pt x="221" y="29"/>
                    <a:pt x="221" y="345"/>
                  </a:cubicBezTo>
                  <a:cubicBezTo>
                    <a:pt x="221" y="361"/>
                    <a:pt x="208" y="374"/>
                    <a:pt x="192" y="374"/>
                  </a:cubicBezTo>
                  <a:cubicBezTo>
                    <a:pt x="192" y="374"/>
                    <a:pt x="192" y="374"/>
                    <a:pt x="29" y="374"/>
                  </a:cubicBezTo>
                  <a:cubicBezTo>
                    <a:pt x="12" y="374"/>
                    <a:pt x="0" y="361"/>
                    <a:pt x="0" y="345"/>
                  </a:cubicBezTo>
                  <a:cubicBezTo>
                    <a:pt x="0" y="345"/>
                    <a:pt x="0" y="345"/>
                    <a:pt x="0" y="29"/>
                  </a:cubicBezTo>
                  <a:cubicBezTo>
                    <a:pt x="0" y="13"/>
                    <a:pt x="12" y="0"/>
                    <a:pt x="29" y="0"/>
                  </a:cubicBezTo>
                  <a:lnTo>
                    <a:pt x="192" y="0"/>
                  </a:lnTo>
                  <a:close/>
                  <a:moveTo>
                    <a:pt x="181" y="311"/>
                  </a:moveTo>
                  <a:cubicBezTo>
                    <a:pt x="49" y="311"/>
                    <a:pt x="49" y="311"/>
                    <a:pt x="49" y="311"/>
                  </a:cubicBezTo>
                  <a:cubicBezTo>
                    <a:pt x="43" y="311"/>
                    <a:pt x="38" y="306"/>
                    <a:pt x="38" y="299"/>
                  </a:cubicBezTo>
                  <a:cubicBezTo>
                    <a:pt x="38" y="293"/>
                    <a:pt x="43" y="288"/>
                    <a:pt x="49" y="288"/>
                  </a:cubicBezTo>
                  <a:cubicBezTo>
                    <a:pt x="181" y="288"/>
                    <a:pt x="181" y="288"/>
                    <a:pt x="181" y="288"/>
                  </a:cubicBezTo>
                  <a:cubicBezTo>
                    <a:pt x="188" y="288"/>
                    <a:pt x="193" y="293"/>
                    <a:pt x="193" y="299"/>
                  </a:cubicBezTo>
                  <a:cubicBezTo>
                    <a:pt x="193" y="306"/>
                    <a:pt x="188" y="311"/>
                    <a:pt x="181" y="311"/>
                  </a:cubicBezTo>
                  <a:close/>
                  <a:moveTo>
                    <a:pt x="181" y="258"/>
                  </a:moveTo>
                  <a:cubicBezTo>
                    <a:pt x="49" y="258"/>
                    <a:pt x="49" y="258"/>
                    <a:pt x="49" y="258"/>
                  </a:cubicBezTo>
                  <a:cubicBezTo>
                    <a:pt x="43" y="258"/>
                    <a:pt x="38" y="253"/>
                    <a:pt x="38" y="246"/>
                  </a:cubicBezTo>
                  <a:cubicBezTo>
                    <a:pt x="38" y="240"/>
                    <a:pt x="43" y="235"/>
                    <a:pt x="49" y="235"/>
                  </a:cubicBezTo>
                  <a:cubicBezTo>
                    <a:pt x="181" y="235"/>
                    <a:pt x="181" y="235"/>
                    <a:pt x="181" y="235"/>
                  </a:cubicBezTo>
                  <a:cubicBezTo>
                    <a:pt x="188" y="235"/>
                    <a:pt x="193" y="240"/>
                    <a:pt x="193" y="246"/>
                  </a:cubicBezTo>
                  <a:cubicBezTo>
                    <a:pt x="193" y="253"/>
                    <a:pt x="188" y="258"/>
                    <a:pt x="181" y="258"/>
                  </a:cubicBezTo>
                  <a:close/>
                  <a:moveTo>
                    <a:pt x="177" y="194"/>
                  </a:moveTo>
                  <a:cubicBezTo>
                    <a:pt x="168" y="194"/>
                    <a:pt x="161" y="187"/>
                    <a:pt x="161" y="178"/>
                  </a:cubicBezTo>
                  <a:cubicBezTo>
                    <a:pt x="161" y="170"/>
                    <a:pt x="168" y="162"/>
                    <a:pt x="177" y="162"/>
                  </a:cubicBezTo>
                  <a:cubicBezTo>
                    <a:pt x="186" y="162"/>
                    <a:pt x="193" y="170"/>
                    <a:pt x="193" y="178"/>
                  </a:cubicBezTo>
                  <a:cubicBezTo>
                    <a:pt x="193" y="187"/>
                    <a:pt x="186" y="194"/>
                    <a:pt x="177" y="194"/>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56644805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2">
                                            <p:txEl>
                                              <p:pRg st="1" end="1"/>
                                            </p:txEl>
                                          </p:spTgt>
                                        </p:tgtEl>
                                        <p:attrNameLst>
                                          <p:attrName>style.visibility</p:attrName>
                                        </p:attrNameLst>
                                      </p:cBhvr>
                                      <p:to>
                                        <p:strVal val="visible"/>
                                      </p:to>
                                    </p:set>
                                    <p:animEffect transition="in" filter="fade">
                                      <p:cBhvr>
                                        <p:cTn id="7" dur="500"/>
                                        <p:tgtEl>
                                          <p:spTgt spid="42">
                                            <p:txEl>
                                              <p:pRg st="1" end="1"/>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8"/>
                                        </p:tgtEl>
                                        <p:attrNameLst>
                                          <p:attrName>style.visibility</p:attrName>
                                        </p:attrNameLst>
                                      </p:cBhvr>
                                      <p:to>
                                        <p:strVal val="visible"/>
                                      </p:to>
                                    </p:set>
                                    <p:animEffect transition="in" filter="fade">
                                      <p:cBhvr>
                                        <p:cTn id="11" dur="750"/>
                                        <p:tgtEl>
                                          <p:spTgt spid="48"/>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2" nodeType="clickEffect">
                                  <p:stCondLst>
                                    <p:cond delay="0"/>
                                  </p:stCondLst>
                                  <p:childTnLst>
                                    <p:set>
                                      <p:cBhvr>
                                        <p:cTn id="15" dur="1" fill="hold">
                                          <p:stCondLst>
                                            <p:cond delay="0"/>
                                          </p:stCondLst>
                                        </p:cTn>
                                        <p:tgtEl>
                                          <p:spTgt spid="56"/>
                                        </p:tgtEl>
                                        <p:attrNameLst>
                                          <p:attrName>style.visibility</p:attrName>
                                        </p:attrNameLst>
                                      </p:cBhvr>
                                      <p:to>
                                        <p:strVal val="visible"/>
                                      </p:to>
                                    </p:set>
                                    <p:animEffect transition="in" filter="fade">
                                      <p:cBhvr>
                                        <p:cTn id="16" dur="500"/>
                                        <p:tgtEl>
                                          <p:spTgt spid="56"/>
                                        </p:tgtEl>
                                      </p:cBhvr>
                                    </p:animEffect>
                                  </p:childTnLst>
                                </p:cTn>
                              </p:par>
                            </p:childTnLst>
                          </p:cTn>
                        </p:par>
                        <p:par>
                          <p:cTn id="17" fill="hold">
                            <p:stCondLst>
                              <p:cond delay="500"/>
                            </p:stCondLst>
                            <p:childTnLst>
                              <p:par>
                                <p:cTn id="18" presetID="10" presetClass="entr" presetSubtype="0" fill="hold" nodeType="afterEffect">
                                  <p:stCondLst>
                                    <p:cond delay="0"/>
                                  </p:stCondLst>
                                  <p:childTnLst>
                                    <p:set>
                                      <p:cBhvr>
                                        <p:cTn id="19" dur="1" fill="hold">
                                          <p:stCondLst>
                                            <p:cond delay="0"/>
                                          </p:stCondLst>
                                        </p:cTn>
                                        <p:tgtEl>
                                          <p:spTgt spid="42">
                                            <p:txEl>
                                              <p:pRg st="2" end="2"/>
                                            </p:txEl>
                                          </p:spTgt>
                                        </p:tgtEl>
                                        <p:attrNameLst>
                                          <p:attrName>style.visibility</p:attrName>
                                        </p:attrNameLst>
                                      </p:cBhvr>
                                      <p:to>
                                        <p:strVal val="visible"/>
                                      </p:to>
                                    </p:set>
                                    <p:animEffect transition="in" filter="fade">
                                      <p:cBhvr>
                                        <p:cTn id="20" dur="500"/>
                                        <p:tgtEl>
                                          <p:spTgt spid="42">
                                            <p:txEl>
                                              <p:pRg st="2" end="2"/>
                                            </p:txEl>
                                          </p:spTgt>
                                        </p:tgtEl>
                                      </p:cBhvr>
                                    </p:animEffect>
                                  </p:childTnLst>
                                </p:cTn>
                              </p:par>
                              <p:par>
                                <p:cTn id="21" presetID="10" presetClass="exit" presetSubtype="0" fill="hold" grpId="3" nodeType="withEffect">
                                  <p:stCondLst>
                                    <p:cond delay="0"/>
                                  </p:stCondLst>
                                  <p:childTnLst>
                                    <p:animEffect transition="out" filter="fade">
                                      <p:cBhvr>
                                        <p:cTn id="22" dur="500"/>
                                        <p:tgtEl>
                                          <p:spTgt spid="56"/>
                                        </p:tgtEl>
                                      </p:cBhvr>
                                    </p:animEffect>
                                    <p:set>
                                      <p:cBhvr>
                                        <p:cTn id="23" dur="1" fill="hold">
                                          <p:stCondLst>
                                            <p:cond delay="499"/>
                                          </p:stCondLst>
                                        </p:cTn>
                                        <p:tgtEl>
                                          <p:spTgt spid="56"/>
                                        </p:tgtEl>
                                        <p:attrNameLst>
                                          <p:attrName>style.visibility</p:attrName>
                                        </p:attrNameLst>
                                      </p:cBhvr>
                                      <p:to>
                                        <p:strVal val="hidden"/>
                                      </p:to>
                                    </p:set>
                                  </p:childTnLst>
                                </p:cTn>
                              </p:par>
                              <p:par>
                                <p:cTn id="24" presetID="10" presetClass="entr" presetSubtype="0" fill="hold" grpId="0" nodeType="withEffect">
                                  <p:stCondLst>
                                    <p:cond delay="0"/>
                                  </p:stCondLst>
                                  <p:childTnLst>
                                    <p:set>
                                      <p:cBhvr>
                                        <p:cTn id="25" dur="1" fill="hold">
                                          <p:stCondLst>
                                            <p:cond delay="0"/>
                                          </p:stCondLst>
                                        </p:cTn>
                                        <p:tgtEl>
                                          <p:spTgt spid="57"/>
                                        </p:tgtEl>
                                        <p:attrNameLst>
                                          <p:attrName>style.visibility</p:attrName>
                                        </p:attrNameLst>
                                      </p:cBhvr>
                                      <p:to>
                                        <p:strVal val="visible"/>
                                      </p:to>
                                    </p:set>
                                    <p:animEffect transition="in" filter="fade">
                                      <p:cBhvr>
                                        <p:cTn id="26" dur="500"/>
                                        <p:tgtEl>
                                          <p:spTgt spid="57"/>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46"/>
                                        </p:tgtEl>
                                        <p:attrNameLst>
                                          <p:attrName>style.visibility</p:attrName>
                                        </p:attrNameLst>
                                      </p:cBhvr>
                                      <p:to>
                                        <p:strVal val="visible"/>
                                      </p:to>
                                    </p:set>
                                    <p:animEffect transition="in" filter="fade">
                                      <p:cBhvr>
                                        <p:cTn id="31" dur="500"/>
                                        <p:tgtEl>
                                          <p:spTgt spid="46"/>
                                        </p:tgtEl>
                                      </p:cBhvr>
                                    </p:animEffect>
                                  </p:childTnLst>
                                </p:cTn>
                              </p:par>
                              <p:par>
                                <p:cTn id="32" presetID="10" presetClass="exit" presetSubtype="0" fill="hold" grpId="1" nodeType="withEffect">
                                  <p:stCondLst>
                                    <p:cond delay="0"/>
                                  </p:stCondLst>
                                  <p:childTnLst>
                                    <p:animEffect transition="out" filter="fade">
                                      <p:cBhvr>
                                        <p:cTn id="33" dur="500"/>
                                        <p:tgtEl>
                                          <p:spTgt spid="57"/>
                                        </p:tgtEl>
                                      </p:cBhvr>
                                    </p:animEffect>
                                    <p:set>
                                      <p:cBhvr>
                                        <p:cTn id="34" dur="1" fill="hold">
                                          <p:stCondLst>
                                            <p:cond delay="499"/>
                                          </p:stCondLst>
                                        </p:cTn>
                                        <p:tgtEl>
                                          <p:spTgt spid="57"/>
                                        </p:tgtEl>
                                        <p:attrNameLst>
                                          <p:attrName>style.visibility</p:attrName>
                                        </p:attrNameLst>
                                      </p:cBhvr>
                                      <p:to>
                                        <p:strVal val="hidden"/>
                                      </p:to>
                                    </p:set>
                                  </p:childTnLst>
                                </p:cTn>
                              </p:par>
                              <p:par>
                                <p:cTn id="35" presetID="10" presetClass="entr" presetSubtype="0" fill="hold" grpId="0" nodeType="withEffect">
                                  <p:stCondLst>
                                    <p:cond delay="0"/>
                                  </p:stCondLst>
                                  <p:childTnLst>
                                    <p:set>
                                      <p:cBhvr>
                                        <p:cTn id="36" dur="1" fill="hold">
                                          <p:stCondLst>
                                            <p:cond delay="0"/>
                                          </p:stCondLst>
                                        </p:cTn>
                                        <p:tgtEl>
                                          <p:spTgt spid="58"/>
                                        </p:tgtEl>
                                        <p:attrNameLst>
                                          <p:attrName>style.visibility</p:attrName>
                                        </p:attrNameLst>
                                      </p:cBhvr>
                                      <p:to>
                                        <p:strVal val="visible"/>
                                      </p:to>
                                    </p:set>
                                    <p:animEffect transition="in" filter="fade">
                                      <p:cBhvr>
                                        <p:cTn id="37" dur="500"/>
                                        <p:tgtEl>
                                          <p:spTgt spid="58"/>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xit" presetSubtype="0" fill="hold" grpId="1" nodeType="clickEffect">
                                  <p:stCondLst>
                                    <p:cond delay="0"/>
                                  </p:stCondLst>
                                  <p:childTnLst>
                                    <p:animEffect transition="out" filter="fade">
                                      <p:cBhvr>
                                        <p:cTn id="41" dur="500"/>
                                        <p:tgtEl>
                                          <p:spTgt spid="58"/>
                                        </p:tgtEl>
                                      </p:cBhvr>
                                    </p:animEffect>
                                    <p:set>
                                      <p:cBhvr>
                                        <p:cTn id="42" dur="1" fill="hold">
                                          <p:stCondLst>
                                            <p:cond delay="499"/>
                                          </p:stCondLst>
                                        </p:cTn>
                                        <p:tgtEl>
                                          <p:spTgt spid="58"/>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45"/>
                                        </p:tgtEl>
                                        <p:attrNameLst>
                                          <p:attrName>style.visibility</p:attrName>
                                        </p:attrNameLst>
                                      </p:cBhvr>
                                      <p:to>
                                        <p:strVal val="visible"/>
                                      </p:to>
                                    </p:set>
                                    <p:animEffect transition="in" filter="fade">
                                      <p:cBhvr>
                                        <p:cTn id="47" dur="500"/>
                                        <p:tgtEl>
                                          <p:spTgt spid="45"/>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56"/>
                                        </p:tgtEl>
                                        <p:attrNameLst>
                                          <p:attrName>style.visibility</p:attrName>
                                        </p:attrNameLst>
                                      </p:cBhvr>
                                      <p:to>
                                        <p:strVal val="visible"/>
                                      </p:to>
                                    </p:set>
                                    <p:animEffect transition="in" filter="fade">
                                      <p:cBhvr>
                                        <p:cTn id="52" dur="500"/>
                                        <p:tgtEl>
                                          <p:spTgt spid="56"/>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49"/>
                                        </p:tgtEl>
                                        <p:attrNameLst>
                                          <p:attrName>style.visibility</p:attrName>
                                        </p:attrNameLst>
                                      </p:cBhvr>
                                      <p:to>
                                        <p:strVal val="visible"/>
                                      </p:to>
                                    </p:set>
                                    <p:animEffect transition="in" filter="fade">
                                      <p:cBhvr>
                                        <p:cTn id="57" dur="500"/>
                                        <p:tgtEl>
                                          <p:spTgt spid="49"/>
                                        </p:tgtEl>
                                      </p:cBhvr>
                                    </p:animEffect>
                                  </p:childTnLst>
                                </p:cTn>
                              </p:par>
                              <p:par>
                                <p:cTn id="58" presetID="10" presetClass="exit" presetSubtype="0" fill="hold" grpId="1" nodeType="withEffect">
                                  <p:stCondLst>
                                    <p:cond delay="0"/>
                                  </p:stCondLst>
                                  <p:childTnLst>
                                    <p:animEffect transition="out" filter="fade">
                                      <p:cBhvr>
                                        <p:cTn id="59" dur="500"/>
                                        <p:tgtEl>
                                          <p:spTgt spid="56"/>
                                        </p:tgtEl>
                                      </p:cBhvr>
                                    </p:animEffect>
                                    <p:set>
                                      <p:cBhvr>
                                        <p:cTn id="60" dur="1" fill="hold">
                                          <p:stCondLst>
                                            <p:cond delay="499"/>
                                          </p:stCondLst>
                                        </p:cTn>
                                        <p:tgtEl>
                                          <p:spTgt spid="56"/>
                                        </p:tgtEl>
                                        <p:attrNameLst>
                                          <p:attrName>style.visibility</p:attrName>
                                        </p:attrNameLst>
                                      </p:cBhvr>
                                      <p:to>
                                        <p:strVal val="hidden"/>
                                      </p:to>
                                    </p:set>
                                  </p:childTnLst>
                                </p:cTn>
                              </p:par>
                            </p:childTnLst>
                          </p:cTn>
                        </p:par>
                        <p:par>
                          <p:cTn id="61" fill="hold">
                            <p:stCondLst>
                              <p:cond delay="500"/>
                            </p:stCondLst>
                            <p:childTnLst>
                              <p:par>
                                <p:cTn id="62" presetID="10" presetClass="entr" presetSubtype="0" fill="hold" nodeType="afterEffect">
                                  <p:stCondLst>
                                    <p:cond delay="0"/>
                                  </p:stCondLst>
                                  <p:childTnLst>
                                    <p:set>
                                      <p:cBhvr>
                                        <p:cTn id="63" dur="1" fill="hold">
                                          <p:stCondLst>
                                            <p:cond delay="0"/>
                                          </p:stCondLst>
                                        </p:cTn>
                                        <p:tgtEl>
                                          <p:spTgt spid="50"/>
                                        </p:tgtEl>
                                        <p:attrNameLst>
                                          <p:attrName>style.visibility</p:attrName>
                                        </p:attrNameLst>
                                      </p:cBhvr>
                                      <p:to>
                                        <p:strVal val="visible"/>
                                      </p:to>
                                    </p:set>
                                    <p:animEffect transition="in" filter="fade">
                                      <p:cBhvr>
                                        <p:cTn id="64" dur="500"/>
                                        <p:tgtEl>
                                          <p:spTgt spid="50"/>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51"/>
                                        </p:tgtEl>
                                        <p:attrNameLst>
                                          <p:attrName>style.visibility</p:attrName>
                                        </p:attrNameLst>
                                      </p:cBhvr>
                                      <p:to>
                                        <p:strVal val="visible"/>
                                      </p:to>
                                    </p:set>
                                    <p:animEffect transition="in" filter="fade">
                                      <p:cBhvr>
                                        <p:cTn id="67" dur="500"/>
                                        <p:tgtEl>
                                          <p:spTgt spid="51"/>
                                        </p:tgtEl>
                                      </p:cBhvr>
                                    </p:animEffect>
                                  </p:childTnLst>
                                </p:cTn>
                              </p:par>
                              <p:par>
                                <p:cTn id="68" presetID="0" presetClass="path" presetSubtype="0" decel="100000" fill="hold" grpId="1" nodeType="withEffect">
                                  <p:stCondLst>
                                    <p:cond delay="0"/>
                                  </p:stCondLst>
                                  <p:childTnLst>
                                    <p:animMotion origin="layout" path="M -4.16938E-6 4.81481E-6 L -0.11413 -0.41042 " pathEditMode="relative" rAng="0" ptsTypes="AA">
                                      <p:cBhvr>
                                        <p:cTn id="69" dur="1000" fill="hold"/>
                                        <p:tgtEl>
                                          <p:spTgt spid="51"/>
                                        </p:tgtEl>
                                        <p:attrNameLst>
                                          <p:attrName>ppt_x</p:attrName>
                                          <p:attrName>ppt_y</p:attrName>
                                        </p:attrNameLst>
                                      </p:cBhvr>
                                      <p:rCtr x="-5707" y="-20532"/>
                                    </p:animMotion>
                                  </p:childTnLst>
                                </p:cTn>
                              </p:par>
                            </p:childTnLst>
                          </p:cTn>
                        </p:par>
                      </p:childTnLst>
                    </p:cTn>
                  </p:par>
                  <p:par>
                    <p:cTn id="70" fill="hold">
                      <p:stCondLst>
                        <p:cond delay="indefinite"/>
                      </p:stCondLst>
                      <p:childTnLst>
                        <p:par>
                          <p:cTn id="71" fill="hold">
                            <p:stCondLst>
                              <p:cond delay="0"/>
                            </p:stCondLst>
                            <p:childTnLst>
                              <p:par>
                                <p:cTn id="72" presetID="10" presetClass="entr" presetSubtype="0" fill="hold" grpId="0" nodeType="clickEffect">
                                  <p:stCondLst>
                                    <p:cond delay="0"/>
                                  </p:stCondLst>
                                  <p:childTnLst>
                                    <p:set>
                                      <p:cBhvr>
                                        <p:cTn id="73" dur="1" fill="hold">
                                          <p:stCondLst>
                                            <p:cond delay="0"/>
                                          </p:stCondLst>
                                        </p:cTn>
                                        <p:tgtEl>
                                          <p:spTgt spid="64"/>
                                        </p:tgtEl>
                                        <p:attrNameLst>
                                          <p:attrName>style.visibility</p:attrName>
                                        </p:attrNameLst>
                                      </p:cBhvr>
                                      <p:to>
                                        <p:strVal val="visible"/>
                                      </p:to>
                                    </p:set>
                                    <p:animEffect transition="in" filter="fade">
                                      <p:cBhvr>
                                        <p:cTn id="74" dur="500"/>
                                        <p:tgtEl>
                                          <p:spTgt spid="64"/>
                                        </p:tgtEl>
                                      </p:cBhvr>
                                    </p:animEffect>
                                  </p:childTnLst>
                                </p:cTn>
                              </p:par>
                              <p:par>
                                <p:cTn id="75" presetID="10" presetClass="entr" presetSubtype="0" fill="hold" nodeType="withEffect">
                                  <p:stCondLst>
                                    <p:cond delay="0"/>
                                  </p:stCondLst>
                                  <p:childTnLst>
                                    <p:set>
                                      <p:cBhvr>
                                        <p:cTn id="76" dur="1" fill="hold">
                                          <p:stCondLst>
                                            <p:cond delay="0"/>
                                          </p:stCondLst>
                                        </p:cTn>
                                        <p:tgtEl>
                                          <p:spTgt spid="54">
                                            <p:txEl>
                                              <p:pRg st="0" end="0"/>
                                            </p:txEl>
                                          </p:spTgt>
                                        </p:tgtEl>
                                        <p:attrNameLst>
                                          <p:attrName>style.visibility</p:attrName>
                                        </p:attrNameLst>
                                      </p:cBhvr>
                                      <p:to>
                                        <p:strVal val="visible"/>
                                      </p:to>
                                    </p:set>
                                    <p:animEffect transition="in" filter="fade">
                                      <p:cBhvr>
                                        <p:cTn id="77" dur="500"/>
                                        <p:tgtEl>
                                          <p:spTgt spid="54">
                                            <p:txEl>
                                              <p:pRg st="0" end="0"/>
                                            </p:txEl>
                                          </p:spTgt>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nodeType="clickEffect">
                                  <p:stCondLst>
                                    <p:cond delay="0"/>
                                  </p:stCondLst>
                                  <p:childTnLst>
                                    <p:set>
                                      <p:cBhvr>
                                        <p:cTn id="81" dur="1" fill="hold">
                                          <p:stCondLst>
                                            <p:cond delay="0"/>
                                          </p:stCondLst>
                                        </p:cTn>
                                        <p:tgtEl>
                                          <p:spTgt spid="52"/>
                                        </p:tgtEl>
                                        <p:attrNameLst>
                                          <p:attrName>style.visibility</p:attrName>
                                        </p:attrNameLst>
                                      </p:cBhvr>
                                      <p:to>
                                        <p:strVal val="visible"/>
                                      </p:to>
                                    </p:set>
                                    <p:animEffect transition="in" filter="fade">
                                      <p:cBhvr>
                                        <p:cTn id="82" dur="500"/>
                                        <p:tgtEl>
                                          <p:spTgt spid="52"/>
                                        </p:tgtEl>
                                      </p:cBhvr>
                                    </p:animEffect>
                                  </p:childTnLst>
                                </p:cTn>
                              </p:par>
                            </p:childTnLst>
                          </p:cTn>
                        </p:par>
                      </p:childTnLst>
                    </p:cTn>
                  </p:par>
                  <p:par>
                    <p:cTn id="83" fill="hold">
                      <p:stCondLst>
                        <p:cond delay="indefinite"/>
                      </p:stCondLst>
                      <p:childTnLst>
                        <p:par>
                          <p:cTn id="84" fill="hold">
                            <p:stCondLst>
                              <p:cond delay="0"/>
                            </p:stCondLst>
                            <p:childTnLst>
                              <p:par>
                                <p:cTn id="85" presetID="10" presetClass="exit" presetSubtype="0" fill="hold" nodeType="clickEffect">
                                  <p:stCondLst>
                                    <p:cond delay="0"/>
                                  </p:stCondLst>
                                  <p:childTnLst>
                                    <p:animEffect transition="out" filter="fade">
                                      <p:cBhvr>
                                        <p:cTn id="86" dur="500"/>
                                        <p:tgtEl>
                                          <p:spTgt spid="52"/>
                                        </p:tgtEl>
                                      </p:cBhvr>
                                    </p:animEffect>
                                    <p:set>
                                      <p:cBhvr>
                                        <p:cTn id="87" dur="1" fill="hold">
                                          <p:stCondLst>
                                            <p:cond delay="499"/>
                                          </p:stCondLst>
                                        </p:cTn>
                                        <p:tgtEl>
                                          <p:spTgt spid="52"/>
                                        </p:tgtEl>
                                        <p:attrNameLst>
                                          <p:attrName>style.visibility</p:attrName>
                                        </p:attrNameLst>
                                      </p:cBhvr>
                                      <p:to>
                                        <p:strVal val="hidden"/>
                                      </p:to>
                                    </p:set>
                                  </p:childTnLst>
                                </p:cTn>
                              </p:par>
                              <p:par>
                                <p:cTn id="88" presetID="1" presetClass="exit" presetSubtype="0" fill="hold" nodeType="withEffect">
                                  <p:stCondLst>
                                    <p:cond delay="0"/>
                                  </p:stCondLst>
                                  <p:childTnLst>
                                    <p:set>
                                      <p:cBhvr>
                                        <p:cTn id="89" dur="1" fill="hold">
                                          <p:stCondLst>
                                            <p:cond delay="0"/>
                                          </p:stCondLst>
                                        </p:cTn>
                                        <p:tgtEl>
                                          <p:spTgt spid="45"/>
                                        </p:tgtEl>
                                        <p:attrNameLst>
                                          <p:attrName>style.visibility</p:attrName>
                                        </p:attrNameLst>
                                      </p:cBhvr>
                                      <p:to>
                                        <p:strVal val="hidden"/>
                                      </p:to>
                                    </p:set>
                                  </p:childTnLst>
                                </p:cTn>
                              </p:par>
                              <p:par>
                                <p:cTn id="90" presetID="10" presetClass="exit" presetSubtype="0" fill="hold" nodeType="withEffect">
                                  <p:stCondLst>
                                    <p:cond delay="0"/>
                                  </p:stCondLst>
                                  <p:childTnLst>
                                    <p:animEffect transition="out" filter="fade">
                                      <p:cBhvr>
                                        <p:cTn id="91" dur="500"/>
                                        <p:tgtEl>
                                          <p:spTgt spid="49"/>
                                        </p:tgtEl>
                                      </p:cBhvr>
                                    </p:animEffect>
                                    <p:set>
                                      <p:cBhvr>
                                        <p:cTn id="92" dur="1" fill="hold">
                                          <p:stCondLst>
                                            <p:cond delay="499"/>
                                          </p:stCondLst>
                                        </p:cTn>
                                        <p:tgtEl>
                                          <p:spTgt spid="49"/>
                                        </p:tgtEl>
                                        <p:attrNameLst>
                                          <p:attrName>style.visibility</p:attrName>
                                        </p:attrNameLst>
                                      </p:cBhvr>
                                      <p:to>
                                        <p:strVal val="hidden"/>
                                      </p:to>
                                    </p:set>
                                  </p:childTnLst>
                                </p:cTn>
                              </p:par>
                              <p:par>
                                <p:cTn id="93" presetID="10" presetClass="exit" presetSubtype="0" fill="hold" nodeType="withEffect">
                                  <p:stCondLst>
                                    <p:cond delay="0"/>
                                  </p:stCondLst>
                                  <p:childTnLst>
                                    <p:animEffect transition="out" filter="fade">
                                      <p:cBhvr>
                                        <p:cTn id="94" dur="500"/>
                                        <p:tgtEl>
                                          <p:spTgt spid="50"/>
                                        </p:tgtEl>
                                      </p:cBhvr>
                                    </p:animEffect>
                                    <p:set>
                                      <p:cBhvr>
                                        <p:cTn id="95" dur="1" fill="hold">
                                          <p:stCondLst>
                                            <p:cond delay="499"/>
                                          </p:stCondLst>
                                        </p:cTn>
                                        <p:tgtEl>
                                          <p:spTgt spid="50"/>
                                        </p:tgtEl>
                                        <p:attrNameLst>
                                          <p:attrName>style.visibility</p:attrName>
                                        </p:attrNameLst>
                                      </p:cBhvr>
                                      <p:to>
                                        <p:strVal val="hidden"/>
                                      </p:to>
                                    </p:set>
                                  </p:childTnLst>
                                </p:cTn>
                              </p:par>
                            </p:childTnLst>
                          </p:cTn>
                        </p:par>
                      </p:childTnLst>
                    </p:cTn>
                  </p:par>
                  <p:par>
                    <p:cTn id="96" fill="hold">
                      <p:stCondLst>
                        <p:cond delay="indefinite"/>
                      </p:stCondLst>
                      <p:childTnLst>
                        <p:par>
                          <p:cTn id="97" fill="hold">
                            <p:stCondLst>
                              <p:cond delay="0"/>
                            </p:stCondLst>
                            <p:childTnLst>
                              <p:par>
                                <p:cTn id="98" presetID="10" presetClass="entr" presetSubtype="0" fill="hold" nodeType="clickEffect">
                                  <p:stCondLst>
                                    <p:cond delay="0"/>
                                  </p:stCondLst>
                                  <p:childTnLst>
                                    <p:set>
                                      <p:cBhvr>
                                        <p:cTn id="99" dur="1" fill="hold">
                                          <p:stCondLst>
                                            <p:cond delay="0"/>
                                          </p:stCondLst>
                                        </p:cTn>
                                        <p:tgtEl>
                                          <p:spTgt spid="45"/>
                                        </p:tgtEl>
                                        <p:attrNameLst>
                                          <p:attrName>style.visibility</p:attrName>
                                        </p:attrNameLst>
                                      </p:cBhvr>
                                      <p:to>
                                        <p:strVal val="visible"/>
                                      </p:to>
                                    </p:set>
                                    <p:animEffect transition="in" filter="fade">
                                      <p:cBhvr>
                                        <p:cTn id="100" dur="500"/>
                                        <p:tgtEl>
                                          <p:spTgt spid="45"/>
                                        </p:tgtEl>
                                      </p:cBhvr>
                                    </p:animEffect>
                                  </p:childTnLst>
                                </p:cTn>
                              </p:par>
                            </p:childTnLst>
                          </p:cTn>
                        </p:par>
                        <p:par>
                          <p:cTn id="101" fill="hold">
                            <p:stCondLst>
                              <p:cond delay="500"/>
                            </p:stCondLst>
                            <p:childTnLst>
                              <p:par>
                                <p:cTn id="102" presetID="26" presetClass="emph" presetSubtype="0" fill="hold" grpId="2" nodeType="afterEffect">
                                  <p:stCondLst>
                                    <p:cond delay="0"/>
                                  </p:stCondLst>
                                  <p:childTnLst>
                                    <p:animEffect transition="out" filter="fade">
                                      <p:cBhvr>
                                        <p:cTn id="103" dur="500" tmFilter="0, 0; .2, .5; .8, .5; 1, 0"/>
                                        <p:tgtEl>
                                          <p:spTgt spid="51"/>
                                        </p:tgtEl>
                                      </p:cBhvr>
                                    </p:animEffect>
                                    <p:animScale>
                                      <p:cBhvr>
                                        <p:cTn id="104" dur="250" autoRev="1" fill="hold"/>
                                        <p:tgtEl>
                                          <p:spTgt spid="51"/>
                                        </p:tgtEl>
                                      </p:cBhvr>
                                      <p:by x="105000" y="105000"/>
                                    </p:animScale>
                                  </p:childTnLst>
                                </p:cTn>
                              </p:par>
                            </p:childTnLst>
                          </p:cTn>
                        </p:par>
                        <p:par>
                          <p:cTn id="105" fill="hold">
                            <p:stCondLst>
                              <p:cond delay="1000"/>
                            </p:stCondLst>
                            <p:childTnLst>
                              <p:par>
                                <p:cTn id="106" presetID="10" presetClass="entr" presetSubtype="0" fill="hold" nodeType="afterEffect">
                                  <p:stCondLst>
                                    <p:cond delay="0"/>
                                  </p:stCondLst>
                                  <p:childTnLst>
                                    <p:set>
                                      <p:cBhvr>
                                        <p:cTn id="107" dur="1" fill="hold">
                                          <p:stCondLst>
                                            <p:cond delay="0"/>
                                          </p:stCondLst>
                                        </p:cTn>
                                        <p:tgtEl>
                                          <p:spTgt spid="52"/>
                                        </p:tgtEl>
                                        <p:attrNameLst>
                                          <p:attrName>style.visibility</p:attrName>
                                        </p:attrNameLst>
                                      </p:cBhvr>
                                      <p:to>
                                        <p:strVal val="visible"/>
                                      </p:to>
                                    </p:set>
                                    <p:animEffect transition="in" filter="fade">
                                      <p:cBhvr>
                                        <p:cTn id="108" dur="500"/>
                                        <p:tgtEl>
                                          <p:spTgt spid="52"/>
                                        </p:tgtEl>
                                      </p:cBhvr>
                                    </p:animEffect>
                                  </p:childTnLst>
                                </p:cTn>
                              </p:par>
                            </p:childTnLst>
                          </p:cTn>
                        </p:par>
                      </p:childTnLst>
                    </p:cTn>
                  </p:par>
                  <p:par>
                    <p:cTn id="109" fill="hold">
                      <p:stCondLst>
                        <p:cond delay="indefinite"/>
                      </p:stCondLst>
                      <p:childTnLst>
                        <p:par>
                          <p:cTn id="110" fill="hold">
                            <p:stCondLst>
                              <p:cond delay="0"/>
                            </p:stCondLst>
                            <p:childTnLst>
                              <p:par>
                                <p:cTn id="111" presetID="10" presetClass="exit" presetSubtype="0" fill="hold" nodeType="clickEffect">
                                  <p:stCondLst>
                                    <p:cond delay="0"/>
                                  </p:stCondLst>
                                  <p:childTnLst>
                                    <p:animEffect transition="out" filter="fade">
                                      <p:cBhvr>
                                        <p:cTn id="112" dur="500"/>
                                        <p:tgtEl>
                                          <p:spTgt spid="52"/>
                                        </p:tgtEl>
                                      </p:cBhvr>
                                    </p:animEffect>
                                    <p:set>
                                      <p:cBhvr>
                                        <p:cTn id="113" dur="1" fill="hold">
                                          <p:stCondLst>
                                            <p:cond delay="499"/>
                                          </p:stCondLst>
                                        </p:cTn>
                                        <p:tgtEl>
                                          <p:spTgt spid="52"/>
                                        </p:tgtEl>
                                        <p:attrNameLst>
                                          <p:attrName>style.visibility</p:attrName>
                                        </p:attrNameLst>
                                      </p:cBhvr>
                                      <p:to>
                                        <p:strVal val="hidden"/>
                                      </p:to>
                                    </p:set>
                                  </p:childTnLst>
                                </p:cTn>
                              </p:par>
                              <p:par>
                                <p:cTn id="114" presetID="10" presetClass="exit" presetSubtype="0" fill="hold" nodeType="withEffect">
                                  <p:stCondLst>
                                    <p:cond delay="0"/>
                                  </p:stCondLst>
                                  <p:childTnLst>
                                    <p:animEffect transition="out" filter="fade">
                                      <p:cBhvr>
                                        <p:cTn id="115" dur="500"/>
                                        <p:tgtEl>
                                          <p:spTgt spid="45"/>
                                        </p:tgtEl>
                                      </p:cBhvr>
                                    </p:animEffect>
                                    <p:set>
                                      <p:cBhvr>
                                        <p:cTn id="116" dur="1" fill="hold">
                                          <p:stCondLst>
                                            <p:cond delay="499"/>
                                          </p:stCondLst>
                                        </p:cTn>
                                        <p:tgtEl>
                                          <p:spTgt spid="45"/>
                                        </p:tgtEl>
                                        <p:attrNameLst>
                                          <p:attrName>style.visibility</p:attrName>
                                        </p:attrNameLst>
                                      </p:cBhvr>
                                      <p:to>
                                        <p:strVal val="hidden"/>
                                      </p:to>
                                    </p:set>
                                  </p:childTnLst>
                                </p:cTn>
                              </p:par>
                            </p:childTnLst>
                          </p:cTn>
                        </p:par>
                        <p:par>
                          <p:cTn id="117" fill="hold">
                            <p:stCondLst>
                              <p:cond delay="500"/>
                            </p:stCondLst>
                            <p:childTnLst>
                              <p:par>
                                <p:cTn id="118" presetID="10" presetClass="exit" presetSubtype="0" fill="hold" grpId="1" nodeType="afterEffect">
                                  <p:stCondLst>
                                    <p:cond delay="0"/>
                                  </p:stCondLst>
                                  <p:childTnLst>
                                    <p:animEffect transition="out" filter="fade">
                                      <p:cBhvr>
                                        <p:cTn id="119" dur="500"/>
                                        <p:tgtEl>
                                          <p:spTgt spid="64"/>
                                        </p:tgtEl>
                                      </p:cBhvr>
                                    </p:animEffect>
                                    <p:set>
                                      <p:cBhvr>
                                        <p:cTn id="120" dur="1" fill="hold">
                                          <p:stCondLst>
                                            <p:cond delay="499"/>
                                          </p:stCondLst>
                                        </p:cTn>
                                        <p:tgtEl>
                                          <p:spTgt spid="64"/>
                                        </p:tgtEl>
                                        <p:attrNameLst>
                                          <p:attrName>style.visibility</p:attrName>
                                        </p:attrNameLst>
                                      </p:cBhvr>
                                      <p:to>
                                        <p:strVal val="hidden"/>
                                      </p:to>
                                    </p:set>
                                  </p:childTnLst>
                                </p:cTn>
                              </p:par>
                              <p:par>
                                <p:cTn id="121" presetID="10" presetClass="exit" presetSubtype="0" fill="hold" grpId="0" nodeType="withEffect">
                                  <p:stCondLst>
                                    <p:cond delay="0"/>
                                  </p:stCondLst>
                                  <p:childTnLst>
                                    <p:animEffect transition="out" filter="fade">
                                      <p:cBhvr>
                                        <p:cTn id="122" dur="500"/>
                                        <p:tgtEl>
                                          <p:spTgt spid="54">
                                            <p:txEl>
                                              <p:pRg st="0" end="0"/>
                                            </p:txEl>
                                          </p:spTgt>
                                        </p:tgtEl>
                                      </p:cBhvr>
                                    </p:animEffect>
                                    <p:set>
                                      <p:cBhvr>
                                        <p:cTn id="123" dur="1" fill="hold">
                                          <p:stCondLst>
                                            <p:cond delay="499"/>
                                          </p:stCondLst>
                                        </p:cTn>
                                        <p:tgtEl>
                                          <p:spTgt spid="54">
                                            <p:txEl>
                                              <p:pRg st="0" end="0"/>
                                            </p:txEl>
                                          </p:spTgt>
                                        </p:tgtEl>
                                        <p:attrNameLst>
                                          <p:attrName>style.visibility</p:attrName>
                                        </p:attrNameLst>
                                      </p:cBhvr>
                                      <p:to>
                                        <p:strVal val="hidden"/>
                                      </p:to>
                                    </p:set>
                                  </p:childTnLst>
                                </p:cTn>
                              </p:par>
                              <p:par>
                                <p:cTn id="124" presetID="10" presetClass="exit" presetSubtype="0" fill="hold" grpId="3" nodeType="withEffect">
                                  <p:stCondLst>
                                    <p:cond delay="0"/>
                                  </p:stCondLst>
                                  <p:childTnLst>
                                    <p:animEffect transition="out" filter="fade">
                                      <p:cBhvr>
                                        <p:cTn id="125" dur="500"/>
                                        <p:tgtEl>
                                          <p:spTgt spid="51"/>
                                        </p:tgtEl>
                                      </p:cBhvr>
                                    </p:animEffect>
                                    <p:set>
                                      <p:cBhvr>
                                        <p:cTn id="126" dur="1" fill="hold">
                                          <p:stCondLst>
                                            <p:cond delay="499"/>
                                          </p:stCondLst>
                                        </p:cTn>
                                        <p:tgtEl>
                                          <p:spTgt spid="51"/>
                                        </p:tgtEl>
                                        <p:attrNameLst>
                                          <p:attrName>style.visibility</p:attrName>
                                        </p:attrNameLst>
                                      </p:cBhvr>
                                      <p:to>
                                        <p:strVal val="hidden"/>
                                      </p:to>
                                    </p:set>
                                  </p:childTnLst>
                                </p:cTn>
                              </p:par>
                            </p:childTnLst>
                          </p:cTn>
                        </p:par>
                      </p:childTnLst>
                    </p:cTn>
                  </p:par>
                  <p:par>
                    <p:cTn id="127" fill="hold">
                      <p:stCondLst>
                        <p:cond delay="indefinite"/>
                      </p:stCondLst>
                      <p:childTnLst>
                        <p:par>
                          <p:cTn id="128" fill="hold">
                            <p:stCondLst>
                              <p:cond delay="0"/>
                            </p:stCondLst>
                            <p:childTnLst>
                              <p:par>
                                <p:cTn id="129" presetID="10" presetClass="entr" presetSubtype="0" fill="hold" nodeType="clickEffect">
                                  <p:stCondLst>
                                    <p:cond delay="0"/>
                                  </p:stCondLst>
                                  <p:childTnLst>
                                    <p:set>
                                      <p:cBhvr>
                                        <p:cTn id="130" dur="1" fill="hold">
                                          <p:stCondLst>
                                            <p:cond delay="0"/>
                                          </p:stCondLst>
                                        </p:cTn>
                                        <p:tgtEl>
                                          <p:spTgt spid="45"/>
                                        </p:tgtEl>
                                        <p:attrNameLst>
                                          <p:attrName>style.visibility</p:attrName>
                                        </p:attrNameLst>
                                      </p:cBhvr>
                                      <p:to>
                                        <p:strVal val="visible"/>
                                      </p:to>
                                    </p:set>
                                    <p:animEffect transition="in" filter="fade">
                                      <p:cBhvr>
                                        <p:cTn id="131" dur="500"/>
                                        <p:tgtEl>
                                          <p:spTgt spid="45"/>
                                        </p:tgtEl>
                                      </p:cBhvr>
                                    </p:animEffect>
                                  </p:childTnLst>
                                </p:cTn>
                              </p:par>
                            </p:childTnLst>
                          </p:cTn>
                        </p:par>
                        <p:par>
                          <p:cTn id="132" fill="hold">
                            <p:stCondLst>
                              <p:cond delay="500"/>
                            </p:stCondLst>
                            <p:childTnLst>
                              <p:par>
                                <p:cTn id="133" presetID="10" presetClass="entr" presetSubtype="0" fill="hold" nodeType="afterEffect">
                                  <p:stCondLst>
                                    <p:cond delay="0"/>
                                  </p:stCondLst>
                                  <p:childTnLst>
                                    <p:set>
                                      <p:cBhvr>
                                        <p:cTn id="134" dur="1" fill="hold">
                                          <p:stCondLst>
                                            <p:cond delay="0"/>
                                          </p:stCondLst>
                                        </p:cTn>
                                        <p:tgtEl>
                                          <p:spTgt spid="49"/>
                                        </p:tgtEl>
                                        <p:attrNameLst>
                                          <p:attrName>style.visibility</p:attrName>
                                        </p:attrNameLst>
                                      </p:cBhvr>
                                      <p:to>
                                        <p:strVal val="visible"/>
                                      </p:to>
                                    </p:set>
                                    <p:animEffect transition="in" filter="fade">
                                      <p:cBhvr>
                                        <p:cTn id="135" dur="500"/>
                                        <p:tgtEl>
                                          <p:spTgt spid="49"/>
                                        </p:tgtEl>
                                      </p:cBhvr>
                                    </p:animEffect>
                                  </p:childTnLst>
                                </p:cTn>
                              </p:par>
                            </p:childTnLst>
                          </p:cTn>
                        </p:par>
                      </p:childTnLst>
                    </p:cTn>
                  </p:par>
                  <p:par>
                    <p:cTn id="136" fill="hold">
                      <p:stCondLst>
                        <p:cond delay="indefinite"/>
                      </p:stCondLst>
                      <p:childTnLst>
                        <p:par>
                          <p:cTn id="137" fill="hold">
                            <p:stCondLst>
                              <p:cond delay="0"/>
                            </p:stCondLst>
                            <p:childTnLst>
                              <p:par>
                                <p:cTn id="138" presetID="10" presetClass="entr" presetSubtype="0" fill="hold" nodeType="clickEffect">
                                  <p:stCondLst>
                                    <p:cond delay="0"/>
                                  </p:stCondLst>
                                  <p:childTnLst>
                                    <p:set>
                                      <p:cBhvr>
                                        <p:cTn id="139" dur="1" fill="hold">
                                          <p:stCondLst>
                                            <p:cond delay="0"/>
                                          </p:stCondLst>
                                        </p:cTn>
                                        <p:tgtEl>
                                          <p:spTgt spid="50"/>
                                        </p:tgtEl>
                                        <p:attrNameLst>
                                          <p:attrName>style.visibility</p:attrName>
                                        </p:attrNameLst>
                                      </p:cBhvr>
                                      <p:to>
                                        <p:strVal val="visible"/>
                                      </p:to>
                                    </p:set>
                                    <p:animEffect transition="in" filter="fade">
                                      <p:cBhvr>
                                        <p:cTn id="140" dur="500"/>
                                        <p:tgtEl>
                                          <p:spTgt spid="50"/>
                                        </p:tgtEl>
                                      </p:cBhvr>
                                    </p:animEffect>
                                  </p:childTnLst>
                                </p:cTn>
                              </p:par>
                            </p:childTnLst>
                          </p:cTn>
                        </p:par>
                        <p:par>
                          <p:cTn id="141" fill="hold">
                            <p:stCondLst>
                              <p:cond delay="500"/>
                            </p:stCondLst>
                            <p:childTnLst>
                              <p:par>
                                <p:cTn id="142" presetID="1" presetClass="entr" presetSubtype="0" fill="hold" grpId="0" nodeType="afterEffect">
                                  <p:stCondLst>
                                    <p:cond delay="0"/>
                                  </p:stCondLst>
                                  <p:childTnLst>
                                    <p:set>
                                      <p:cBhvr>
                                        <p:cTn id="143" dur="1" fill="hold">
                                          <p:stCondLst>
                                            <p:cond delay="0"/>
                                          </p:stCondLst>
                                        </p:cTn>
                                        <p:tgtEl>
                                          <p:spTgt spid="41"/>
                                        </p:tgtEl>
                                        <p:attrNameLst>
                                          <p:attrName>style.visibility</p:attrName>
                                        </p:attrNameLst>
                                      </p:cBhvr>
                                      <p:to>
                                        <p:strVal val="visible"/>
                                      </p:to>
                                    </p:set>
                                  </p:childTnLst>
                                </p:cTn>
                              </p:par>
                            </p:childTnLst>
                          </p:cTn>
                        </p:par>
                        <p:par>
                          <p:cTn id="144" fill="hold">
                            <p:stCondLst>
                              <p:cond delay="500"/>
                            </p:stCondLst>
                            <p:childTnLst>
                              <p:par>
                                <p:cTn id="145" presetID="0" presetClass="path" presetSubtype="0" accel="50000" decel="50000" fill="hold" grpId="1" nodeType="afterEffect">
                                  <p:stCondLst>
                                    <p:cond delay="0"/>
                                  </p:stCondLst>
                                  <p:childTnLst>
                                    <p:animMotion origin="layout" path="M -4.9759E-7 -3.7037E-7 L -0.10225 -0.40509 " pathEditMode="relative" rAng="0" ptsTypes="AA">
                                      <p:cBhvr>
                                        <p:cTn id="146" dur="750" fill="hold"/>
                                        <p:tgtEl>
                                          <p:spTgt spid="41"/>
                                        </p:tgtEl>
                                        <p:attrNameLst>
                                          <p:attrName>ppt_x</p:attrName>
                                          <p:attrName>ppt_y</p:attrName>
                                        </p:attrNameLst>
                                      </p:cBhvr>
                                      <p:rCtr x="-5119" y="-20255"/>
                                    </p:animMotion>
                                  </p:childTnLst>
                                </p:cTn>
                              </p:par>
                            </p:childTnLst>
                          </p:cTn>
                        </p:par>
                        <p:par>
                          <p:cTn id="147" fill="hold">
                            <p:stCondLst>
                              <p:cond delay="1250"/>
                            </p:stCondLst>
                            <p:childTnLst>
                              <p:par>
                                <p:cTn id="148" presetID="10" presetClass="entr" presetSubtype="0" fill="hold" grpId="2" nodeType="afterEffect">
                                  <p:stCondLst>
                                    <p:cond delay="0"/>
                                  </p:stCondLst>
                                  <p:childTnLst>
                                    <p:set>
                                      <p:cBhvr>
                                        <p:cTn id="149" dur="1" fill="hold">
                                          <p:stCondLst>
                                            <p:cond delay="0"/>
                                          </p:stCondLst>
                                        </p:cTn>
                                        <p:tgtEl>
                                          <p:spTgt spid="64"/>
                                        </p:tgtEl>
                                        <p:attrNameLst>
                                          <p:attrName>style.visibility</p:attrName>
                                        </p:attrNameLst>
                                      </p:cBhvr>
                                      <p:to>
                                        <p:strVal val="visible"/>
                                      </p:to>
                                    </p:set>
                                    <p:animEffect transition="in" filter="fade">
                                      <p:cBhvr>
                                        <p:cTn id="150" dur="500"/>
                                        <p:tgtEl>
                                          <p:spTgt spid="64"/>
                                        </p:tgtEl>
                                      </p:cBhvr>
                                    </p:animEffect>
                                  </p:childTnLst>
                                </p:cTn>
                              </p:par>
                              <p:par>
                                <p:cTn id="151" presetID="10" presetClass="entr" presetSubtype="0" fill="hold" grpId="1" nodeType="withEffect">
                                  <p:stCondLst>
                                    <p:cond delay="0"/>
                                  </p:stCondLst>
                                  <p:childTnLst>
                                    <p:set>
                                      <p:cBhvr>
                                        <p:cTn id="152" dur="1" fill="hold">
                                          <p:stCondLst>
                                            <p:cond delay="0"/>
                                          </p:stCondLst>
                                        </p:cTn>
                                        <p:tgtEl>
                                          <p:spTgt spid="54">
                                            <p:txEl>
                                              <p:pRg st="0" end="0"/>
                                            </p:txEl>
                                          </p:spTgt>
                                        </p:tgtEl>
                                        <p:attrNameLst>
                                          <p:attrName>style.visibility</p:attrName>
                                        </p:attrNameLst>
                                      </p:cBhvr>
                                      <p:to>
                                        <p:strVal val="visible"/>
                                      </p:to>
                                    </p:set>
                                    <p:animEffect transition="in" filter="fade">
                                      <p:cBhvr>
                                        <p:cTn id="153" dur="500"/>
                                        <p:tgtEl>
                                          <p:spTgt spid="54">
                                            <p:txEl>
                                              <p:pRg st="0" end="0"/>
                                            </p:txEl>
                                          </p:spTgt>
                                        </p:tgtEl>
                                      </p:cBhvr>
                                    </p:animEffect>
                                  </p:childTnLst>
                                </p:cTn>
                              </p:par>
                            </p:childTnLst>
                          </p:cTn>
                        </p:par>
                        <p:par>
                          <p:cTn id="154" fill="hold">
                            <p:stCondLst>
                              <p:cond delay="1750"/>
                            </p:stCondLst>
                            <p:childTnLst>
                              <p:par>
                                <p:cTn id="155" presetID="10" presetClass="entr" presetSubtype="0" fill="hold" nodeType="afterEffect">
                                  <p:stCondLst>
                                    <p:cond delay="0"/>
                                  </p:stCondLst>
                                  <p:childTnLst>
                                    <p:set>
                                      <p:cBhvr>
                                        <p:cTn id="156" dur="1" fill="hold">
                                          <p:stCondLst>
                                            <p:cond delay="0"/>
                                          </p:stCondLst>
                                        </p:cTn>
                                        <p:tgtEl>
                                          <p:spTgt spid="52"/>
                                        </p:tgtEl>
                                        <p:attrNameLst>
                                          <p:attrName>style.visibility</p:attrName>
                                        </p:attrNameLst>
                                      </p:cBhvr>
                                      <p:to>
                                        <p:strVal val="visible"/>
                                      </p:to>
                                    </p:set>
                                    <p:animEffect transition="in" filter="fade">
                                      <p:cBhvr>
                                        <p:cTn id="157" dur="500"/>
                                        <p:tgtEl>
                                          <p:spTgt spid="52"/>
                                        </p:tgtEl>
                                      </p:cBhvr>
                                    </p:animEffect>
                                  </p:childTnLst>
                                </p:cTn>
                              </p:par>
                            </p:childTnLst>
                          </p:cTn>
                        </p:par>
                      </p:childTnLst>
                    </p:cTn>
                  </p:par>
                  <p:par>
                    <p:cTn id="158" fill="hold">
                      <p:stCondLst>
                        <p:cond delay="indefinite"/>
                      </p:stCondLst>
                      <p:childTnLst>
                        <p:par>
                          <p:cTn id="159" fill="hold">
                            <p:stCondLst>
                              <p:cond delay="0"/>
                            </p:stCondLst>
                            <p:childTnLst>
                              <p:par>
                                <p:cTn id="160" presetID="10" presetClass="exit" presetSubtype="0" fill="hold" nodeType="clickEffect">
                                  <p:stCondLst>
                                    <p:cond delay="0"/>
                                  </p:stCondLst>
                                  <p:childTnLst>
                                    <p:animEffect transition="out" filter="fade">
                                      <p:cBhvr>
                                        <p:cTn id="161" dur="500"/>
                                        <p:tgtEl>
                                          <p:spTgt spid="50"/>
                                        </p:tgtEl>
                                      </p:cBhvr>
                                    </p:animEffect>
                                    <p:set>
                                      <p:cBhvr>
                                        <p:cTn id="162" dur="1" fill="hold">
                                          <p:stCondLst>
                                            <p:cond delay="499"/>
                                          </p:stCondLst>
                                        </p:cTn>
                                        <p:tgtEl>
                                          <p:spTgt spid="50"/>
                                        </p:tgtEl>
                                        <p:attrNameLst>
                                          <p:attrName>style.visibility</p:attrName>
                                        </p:attrNameLst>
                                      </p:cBhvr>
                                      <p:to>
                                        <p:strVal val="hidden"/>
                                      </p:to>
                                    </p:set>
                                  </p:childTnLst>
                                </p:cTn>
                              </p:par>
                              <p:par>
                                <p:cTn id="163" presetID="10" presetClass="exit" presetSubtype="0" fill="hold" nodeType="withEffect">
                                  <p:stCondLst>
                                    <p:cond delay="0"/>
                                  </p:stCondLst>
                                  <p:childTnLst>
                                    <p:animEffect transition="out" filter="fade">
                                      <p:cBhvr>
                                        <p:cTn id="164" dur="500"/>
                                        <p:tgtEl>
                                          <p:spTgt spid="49"/>
                                        </p:tgtEl>
                                      </p:cBhvr>
                                    </p:animEffect>
                                    <p:set>
                                      <p:cBhvr>
                                        <p:cTn id="165" dur="1" fill="hold">
                                          <p:stCondLst>
                                            <p:cond delay="499"/>
                                          </p:stCondLst>
                                        </p:cTn>
                                        <p:tgtEl>
                                          <p:spTgt spid="49"/>
                                        </p:tgtEl>
                                        <p:attrNameLst>
                                          <p:attrName>style.visibility</p:attrName>
                                        </p:attrNameLst>
                                      </p:cBhvr>
                                      <p:to>
                                        <p:strVal val="hidden"/>
                                      </p:to>
                                    </p:set>
                                  </p:childTnLst>
                                </p:cTn>
                              </p:par>
                              <p:par>
                                <p:cTn id="166" presetID="10" presetClass="exit" presetSubtype="0" fill="hold" nodeType="withEffect">
                                  <p:stCondLst>
                                    <p:cond delay="0"/>
                                  </p:stCondLst>
                                  <p:childTnLst>
                                    <p:animEffect transition="out" filter="fade">
                                      <p:cBhvr>
                                        <p:cTn id="167" dur="500"/>
                                        <p:tgtEl>
                                          <p:spTgt spid="52"/>
                                        </p:tgtEl>
                                      </p:cBhvr>
                                    </p:animEffect>
                                    <p:set>
                                      <p:cBhvr>
                                        <p:cTn id="168" dur="1" fill="hold">
                                          <p:stCondLst>
                                            <p:cond delay="499"/>
                                          </p:stCondLst>
                                        </p:cTn>
                                        <p:tgtEl>
                                          <p:spTgt spid="52"/>
                                        </p:tgtEl>
                                        <p:attrNameLst>
                                          <p:attrName>style.visibility</p:attrName>
                                        </p:attrNameLst>
                                      </p:cBhvr>
                                      <p:to>
                                        <p:strVal val="hidden"/>
                                      </p:to>
                                    </p:set>
                                  </p:childTnLst>
                                </p:cTn>
                              </p:par>
                              <p:par>
                                <p:cTn id="169" presetID="10" presetClass="exit" presetSubtype="0" fill="hold" nodeType="withEffect">
                                  <p:stCondLst>
                                    <p:cond delay="0"/>
                                  </p:stCondLst>
                                  <p:childTnLst>
                                    <p:animEffect transition="out" filter="fade">
                                      <p:cBhvr>
                                        <p:cTn id="170" dur="500"/>
                                        <p:tgtEl>
                                          <p:spTgt spid="45"/>
                                        </p:tgtEl>
                                      </p:cBhvr>
                                    </p:animEffect>
                                    <p:set>
                                      <p:cBhvr>
                                        <p:cTn id="171" dur="1" fill="hold">
                                          <p:stCondLst>
                                            <p:cond delay="499"/>
                                          </p:stCondLst>
                                        </p:cTn>
                                        <p:tgtEl>
                                          <p:spTgt spid="45"/>
                                        </p:tgtEl>
                                        <p:attrNameLst>
                                          <p:attrName>style.visibility</p:attrName>
                                        </p:attrNameLst>
                                      </p:cBhvr>
                                      <p:to>
                                        <p:strVal val="hidden"/>
                                      </p:to>
                                    </p:set>
                                  </p:childTnLst>
                                </p:cTn>
                              </p:par>
                            </p:childTnLst>
                          </p:cTn>
                        </p:par>
                        <p:par>
                          <p:cTn id="172" fill="hold">
                            <p:stCondLst>
                              <p:cond delay="500"/>
                            </p:stCondLst>
                            <p:childTnLst>
                              <p:par>
                                <p:cTn id="173" presetID="10" presetClass="exit" presetSubtype="0" fill="hold" grpId="0" nodeType="afterEffect">
                                  <p:stCondLst>
                                    <p:cond delay="0"/>
                                  </p:stCondLst>
                                  <p:childTnLst>
                                    <p:animEffect transition="out" filter="fade">
                                      <p:cBhvr>
                                        <p:cTn id="174" dur="750"/>
                                        <p:tgtEl>
                                          <p:spTgt spid="44"/>
                                        </p:tgtEl>
                                      </p:cBhvr>
                                    </p:animEffect>
                                    <p:set>
                                      <p:cBhvr>
                                        <p:cTn id="175" dur="1" fill="hold">
                                          <p:stCondLst>
                                            <p:cond delay="749"/>
                                          </p:stCondLst>
                                        </p:cTn>
                                        <p:tgtEl>
                                          <p:spTgt spid="44"/>
                                        </p:tgtEl>
                                        <p:attrNameLst>
                                          <p:attrName>style.visibility</p:attrName>
                                        </p:attrNameLst>
                                      </p:cBhvr>
                                      <p:to>
                                        <p:strVal val="hidden"/>
                                      </p:to>
                                    </p:set>
                                  </p:childTnLst>
                                </p:cTn>
                              </p:par>
                              <p:par>
                                <p:cTn id="176" presetID="10" presetClass="exit" presetSubtype="0" fill="hold" grpId="0" nodeType="withEffect">
                                  <p:stCondLst>
                                    <p:cond delay="0"/>
                                  </p:stCondLst>
                                  <p:childTnLst>
                                    <p:animEffect transition="out" filter="fade">
                                      <p:cBhvr>
                                        <p:cTn id="177" dur="750"/>
                                        <p:tgtEl>
                                          <p:spTgt spid="47"/>
                                        </p:tgtEl>
                                      </p:cBhvr>
                                    </p:animEffect>
                                    <p:set>
                                      <p:cBhvr>
                                        <p:cTn id="178" dur="1" fill="hold">
                                          <p:stCondLst>
                                            <p:cond delay="749"/>
                                          </p:stCondLst>
                                        </p:cTn>
                                        <p:tgtEl>
                                          <p:spTgt spid="47"/>
                                        </p:tgtEl>
                                        <p:attrNameLst>
                                          <p:attrName>style.visibility</p:attrName>
                                        </p:attrNameLst>
                                      </p:cBhvr>
                                      <p:to>
                                        <p:strVal val="hidden"/>
                                      </p:to>
                                    </p:set>
                                  </p:childTnLst>
                                </p:cTn>
                              </p:par>
                            </p:childTnLst>
                          </p:cTn>
                        </p:par>
                      </p:childTnLst>
                    </p:cTn>
                  </p:par>
                  <p:par>
                    <p:cTn id="179" fill="hold">
                      <p:stCondLst>
                        <p:cond delay="indefinite"/>
                      </p:stCondLst>
                      <p:childTnLst>
                        <p:par>
                          <p:cTn id="180" fill="hold">
                            <p:stCondLst>
                              <p:cond delay="0"/>
                            </p:stCondLst>
                            <p:childTnLst>
                              <p:par>
                                <p:cTn id="181" presetID="10" presetClass="entr" presetSubtype="0" fill="hold" nodeType="clickEffect">
                                  <p:stCondLst>
                                    <p:cond delay="0"/>
                                  </p:stCondLst>
                                  <p:childTnLst>
                                    <p:set>
                                      <p:cBhvr>
                                        <p:cTn id="182" dur="1" fill="hold">
                                          <p:stCondLst>
                                            <p:cond delay="0"/>
                                          </p:stCondLst>
                                        </p:cTn>
                                        <p:tgtEl>
                                          <p:spTgt spid="45"/>
                                        </p:tgtEl>
                                        <p:attrNameLst>
                                          <p:attrName>style.visibility</p:attrName>
                                        </p:attrNameLst>
                                      </p:cBhvr>
                                      <p:to>
                                        <p:strVal val="visible"/>
                                      </p:to>
                                    </p:set>
                                    <p:animEffect transition="in" filter="fade">
                                      <p:cBhvr>
                                        <p:cTn id="183" dur="500"/>
                                        <p:tgtEl>
                                          <p:spTgt spid="45"/>
                                        </p:tgtEl>
                                      </p:cBhvr>
                                    </p:animEffect>
                                  </p:childTnLst>
                                </p:cTn>
                              </p:par>
                            </p:childTnLst>
                          </p:cTn>
                        </p:par>
                        <p:par>
                          <p:cTn id="184" fill="hold">
                            <p:stCondLst>
                              <p:cond delay="500"/>
                            </p:stCondLst>
                            <p:childTnLst>
                              <p:par>
                                <p:cTn id="185" presetID="26" presetClass="emph" presetSubtype="0" fill="hold" grpId="2" nodeType="afterEffect">
                                  <p:stCondLst>
                                    <p:cond delay="0"/>
                                  </p:stCondLst>
                                  <p:childTnLst>
                                    <p:animEffect transition="out" filter="fade">
                                      <p:cBhvr>
                                        <p:cTn id="186" dur="500" tmFilter="0, 0; .2, .5; .8, .5; 1, 0"/>
                                        <p:tgtEl>
                                          <p:spTgt spid="41"/>
                                        </p:tgtEl>
                                      </p:cBhvr>
                                    </p:animEffect>
                                    <p:animScale>
                                      <p:cBhvr>
                                        <p:cTn id="187" dur="250" autoRev="1" fill="hold"/>
                                        <p:tgtEl>
                                          <p:spTgt spid="41"/>
                                        </p:tgtEl>
                                      </p:cBhvr>
                                      <p:by x="105000" y="105000"/>
                                    </p:animScale>
                                  </p:childTnLst>
                                </p:cTn>
                              </p:par>
                            </p:childTnLst>
                          </p:cTn>
                        </p:par>
                        <p:par>
                          <p:cTn id="188" fill="hold">
                            <p:stCondLst>
                              <p:cond delay="1000"/>
                            </p:stCondLst>
                            <p:childTnLst>
                              <p:par>
                                <p:cTn id="189" presetID="10" presetClass="entr" presetSubtype="0" fill="hold" nodeType="afterEffect">
                                  <p:stCondLst>
                                    <p:cond delay="0"/>
                                  </p:stCondLst>
                                  <p:childTnLst>
                                    <p:set>
                                      <p:cBhvr>
                                        <p:cTn id="190" dur="1" fill="hold">
                                          <p:stCondLst>
                                            <p:cond delay="0"/>
                                          </p:stCondLst>
                                        </p:cTn>
                                        <p:tgtEl>
                                          <p:spTgt spid="52"/>
                                        </p:tgtEl>
                                        <p:attrNameLst>
                                          <p:attrName>style.visibility</p:attrName>
                                        </p:attrNameLst>
                                      </p:cBhvr>
                                      <p:to>
                                        <p:strVal val="visible"/>
                                      </p:to>
                                    </p:set>
                                    <p:animEffect transition="in" filter="fade">
                                      <p:cBhvr>
                                        <p:cTn id="191" dur="500"/>
                                        <p:tgtEl>
                                          <p:spTgt spid="52"/>
                                        </p:tgtEl>
                                      </p:cBhvr>
                                    </p:animEffect>
                                  </p:childTnLst>
                                </p:cTn>
                              </p:par>
                            </p:childTnLst>
                          </p:cTn>
                        </p:par>
                      </p:childTnLst>
                    </p:cTn>
                  </p:par>
                  <p:par>
                    <p:cTn id="192" fill="hold">
                      <p:stCondLst>
                        <p:cond delay="indefinite"/>
                      </p:stCondLst>
                      <p:childTnLst>
                        <p:par>
                          <p:cTn id="193" fill="hold">
                            <p:stCondLst>
                              <p:cond delay="0"/>
                            </p:stCondLst>
                            <p:childTnLst>
                              <p:par>
                                <p:cTn id="194" presetID="10" presetClass="exit" presetSubtype="0" fill="hold" nodeType="clickEffect">
                                  <p:stCondLst>
                                    <p:cond delay="0"/>
                                  </p:stCondLst>
                                  <p:childTnLst>
                                    <p:animEffect transition="out" filter="fade">
                                      <p:cBhvr>
                                        <p:cTn id="195" dur="500"/>
                                        <p:tgtEl>
                                          <p:spTgt spid="52"/>
                                        </p:tgtEl>
                                      </p:cBhvr>
                                    </p:animEffect>
                                    <p:set>
                                      <p:cBhvr>
                                        <p:cTn id="196" dur="1" fill="hold">
                                          <p:stCondLst>
                                            <p:cond delay="499"/>
                                          </p:stCondLst>
                                        </p:cTn>
                                        <p:tgtEl>
                                          <p:spTgt spid="52"/>
                                        </p:tgtEl>
                                        <p:attrNameLst>
                                          <p:attrName>style.visibility</p:attrName>
                                        </p:attrNameLst>
                                      </p:cBhvr>
                                      <p:to>
                                        <p:strVal val="hidden"/>
                                      </p:to>
                                    </p:set>
                                  </p:childTnLst>
                                </p:cTn>
                              </p:par>
                              <p:par>
                                <p:cTn id="197" presetID="10" presetClass="exit" presetSubtype="0" fill="hold" nodeType="withEffect">
                                  <p:stCondLst>
                                    <p:cond delay="0"/>
                                  </p:stCondLst>
                                  <p:childTnLst>
                                    <p:animEffect transition="out" filter="fade">
                                      <p:cBhvr>
                                        <p:cTn id="198" dur="500"/>
                                        <p:tgtEl>
                                          <p:spTgt spid="45"/>
                                        </p:tgtEl>
                                      </p:cBhvr>
                                    </p:animEffect>
                                    <p:set>
                                      <p:cBhvr>
                                        <p:cTn id="199" dur="1" fill="hold">
                                          <p:stCondLst>
                                            <p:cond delay="499"/>
                                          </p:stCondLst>
                                        </p:cTn>
                                        <p:tgtEl>
                                          <p:spTgt spid="45"/>
                                        </p:tgtEl>
                                        <p:attrNameLst>
                                          <p:attrName>style.visibility</p:attrName>
                                        </p:attrNameLst>
                                      </p:cBhvr>
                                      <p:to>
                                        <p:strVal val="hidden"/>
                                      </p:to>
                                    </p:set>
                                  </p:childTnLst>
                                </p:cTn>
                              </p:par>
                            </p:childTnLst>
                          </p:cTn>
                        </p:par>
                        <p:par>
                          <p:cTn id="200" fill="hold">
                            <p:stCondLst>
                              <p:cond delay="500"/>
                            </p:stCondLst>
                            <p:childTnLst>
                              <p:par>
                                <p:cTn id="201" presetID="10" presetClass="exit" presetSubtype="0" fill="hold" grpId="3" nodeType="afterEffect">
                                  <p:stCondLst>
                                    <p:cond delay="0"/>
                                  </p:stCondLst>
                                  <p:childTnLst>
                                    <p:animEffect transition="out" filter="fade">
                                      <p:cBhvr>
                                        <p:cTn id="202" dur="500"/>
                                        <p:tgtEl>
                                          <p:spTgt spid="64"/>
                                        </p:tgtEl>
                                      </p:cBhvr>
                                    </p:animEffect>
                                    <p:set>
                                      <p:cBhvr>
                                        <p:cTn id="203" dur="1" fill="hold">
                                          <p:stCondLst>
                                            <p:cond delay="499"/>
                                          </p:stCondLst>
                                        </p:cTn>
                                        <p:tgtEl>
                                          <p:spTgt spid="64"/>
                                        </p:tgtEl>
                                        <p:attrNameLst>
                                          <p:attrName>style.visibility</p:attrName>
                                        </p:attrNameLst>
                                      </p:cBhvr>
                                      <p:to>
                                        <p:strVal val="hidden"/>
                                      </p:to>
                                    </p:set>
                                  </p:childTnLst>
                                </p:cTn>
                              </p:par>
                              <p:par>
                                <p:cTn id="204" presetID="10" presetClass="exit" presetSubtype="0" fill="hold" grpId="2" nodeType="withEffect">
                                  <p:stCondLst>
                                    <p:cond delay="0"/>
                                  </p:stCondLst>
                                  <p:childTnLst>
                                    <p:animEffect transition="out" filter="fade">
                                      <p:cBhvr>
                                        <p:cTn id="205" dur="500"/>
                                        <p:tgtEl>
                                          <p:spTgt spid="54">
                                            <p:txEl>
                                              <p:pRg st="0" end="0"/>
                                            </p:txEl>
                                          </p:spTgt>
                                        </p:tgtEl>
                                      </p:cBhvr>
                                    </p:animEffect>
                                    <p:set>
                                      <p:cBhvr>
                                        <p:cTn id="206" dur="1" fill="hold">
                                          <p:stCondLst>
                                            <p:cond delay="499"/>
                                          </p:stCondLst>
                                        </p:cTn>
                                        <p:tgtEl>
                                          <p:spTgt spid="54">
                                            <p:txEl>
                                              <p:pRg st="0" end="0"/>
                                            </p:txEl>
                                          </p:spTgt>
                                        </p:tgtEl>
                                        <p:attrNameLst>
                                          <p:attrName>style.visibility</p:attrName>
                                        </p:attrNameLst>
                                      </p:cBhvr>
                                      <p:to>
                                        <p:strVal val="hidden"/>
                                      </p:to>
                                    </p:set>
                                  </p:childTnLst>
                                </p:cTn>
                              </p:par>
                              <p:par>
                                <p:cTn id="207" presetID="10" presetClass="exit" presetSubtype="0" fill="hold" grpId="3" nodeType="withEffect">
                                  <p:stCondLst>
                                    <p:cond delay="0"/>
                                  </p:stCondLst>
                                  <p:childTnLst>
                                    <p:animEffect transition="out" filter="fade">
                                      <p:cBhvr>
                                        <p:cTn id="208" dur="500"/>
                                        <p:tgtEl>
                                          <p:spTgt spid="41"/>
                                        </p:tgtEl>
                                      </p:cBhvr>
                                    </p:animEffect>
                                    <p:set>
                                      <p:cBhvr>
                                        <p:cTn id="209" dur="1" fill="hold">
                                          <p:stCondLst>
                                            <p:cond delay="499"/>
                                          </p:stCondLst>
                                        </p:cTn>
                                        <p:tgtEl>
                                          <p:spTgt spid="41"/>
                                        </p:tgtEl>
                                        <p:attrNameLst>
                                          <p:attrName>style.visibility</p:attrName>
                                        </p:attrNameLst>
                                      </p:cBhvr>
                                      <p:to>
                                        <p:strVal val="hidden"/>
                                      </p:to>
                                    </p:set>
                                  </p:childTnLst>
                                </p:cTn>
                              </p:par>
                            </p:childTnLst>
                          </p:cTn>
                        </p:par>
                      </p:childTnLst>
                    </p:cTn>
                  </p:par>
                  <p:par>
                    <p:cTn id="210" fill="hold">
                      <p:stCondLst>
                        <p:cond delay="indefinite"/>
                      </p:stCondLst>
                      <p:childTnLst>
                        <p:par>
                          <p:cTn id="211" fill="hold">
                            <p:stCondLst>
                              <p:cond delay="0"/>
                            </p:stCondLst>
                            <p:childTnLst>
                              <p:par>
                                <p:cTn id="212" presetID="10" presetClass="entr" presetSubtype="0" fill="hold" nodeType="clickEffect">
                                  <p:stCondLst>
                                    <p:cond delay="0"/>
                                  </p:stCondLst>
                                  <p:childTnLst>
                                    <p:set>
                                      <p:cBhvr>
                                        <p:cTn id="213" dur="1" fill="hold">
                                          <p:stCondLst>
                                            <p:cond delay="0"/>
                                          </p:stCondLst>
                                        </p:cTn>
                                        <p:tgtEl>
                                          <p:spTgt spid="45"/>
                                        </p:tgtEl>
                                        <p:attrNameLst>
                                          <p:attrName>style.visibility</p:attrName>
                                        </p:attrNameLst>
                                      </p:cBhvr>
                                      <p:to>
                                        <p:strVal val="visible"/>
                                      </p:to>
                                    </p:set>
                                    <p:animEffect transition="in" filter="fade">
                                      <p:cBhvr>
                                        <p:cTn id="214" dur="500"/>
                                        <p:tgtEl>
                                          <p:spTgt spid="45"/>
                                        </p:tgtEl>
                                      </p:cBhvr>
                                    </p:animEffect>
                                  </p:childTnLst>
                                </p:cTn>
                              </p:par>
                              <p:par>
                                <p:cTn id="215" presetID="10" presetClass="entr" presetSubtype="0" fill="hold" nodeType="withEffect">
                                  <p:stCondLst>
                                    <p:cond delay="1000"/>
                                  </p:stCondLst>
                                  <p:childTnLst>
                                    <p:set>
                                      <p:cBhvr>
                                        <p:cTn id="216" dur="1" fill="hold">
                                          <p:stCondLst>
                                            <p:cond delay="0"/>
                                          </p:stCondLst>
                                        </p:cTn>
                                        <p:tgtEl>
                                          <p:spTgt spid="49"/>
                                        </p:tgtEl>
                                        <p:attrNameLst>
                                          <p:attrName>style.visibility</p:attrName>
                                        </p:attrNameLst>
                                      </p:cBhvr>
                                      <p:to>
                                        <p:strVal val="visible"/>
                                      </p:to>
                                    </p:set>
                                    <p:animEffect transition="in" filter="fade">
                                      <p:cBhvr>
                                        <p:cTn id="217" dur="500"/>
                                        <p:tgtEl>
                                          <p:spTgt spid="49"/>
                                        </p:tgtEl>
                                      </p:cBhvr>
                                    </p:animEffect>
                                  </p:childTnLst>
                                </p:cTn>
                              </p:par>
                            </p:childTnLst>
                          </p:cTn>
                        </p:par>
                      </p:childTnLst>
                    </p:cTn>
                  </p:par>
                  <p:par>
                    <p:cTn id="218" fill="hold">
                      <p:stCondLst>
                        <p:cond delay="indefinite"/>
                      </p:stCondLst>
                      <p:childTnLst>
                        <p:par>
                          <p:cTn id="219" fill="hold">
                            <p:stCondLst>
                              <p:cond delay="0"/>
                            </p:stCondLst>
                            <p:childTnLst>
                              <p:par>
                                <p:cTn id="220" presetID="10" presetClass="entr" presetSubtype="0" fill="hold" nodeType="clickEffect">
                                  <p:stCondLst>
                                    <p:cond delay="0"/>
                                  </p:stCondLst>
                                  <p:childTnLst>
                                    <p:set>
                                      <p:cBhvr>
                                        <p:cTn id="221" dur="1" fill="hold">
                                          <p:stCondLst>
                                            <p:cond delay="0"/>
                                          </p:stCondLst>
                                        </p:cTn>
                                        <p:tgtEl>
                                          <p:spTgt spid="53">
                                            <p:txEl>
                                              <p:pRg st="0" end="0"/>
                                            </p:txEl>
                                          </p:spTgt>
                                        </p:tgtEl>
                                        <p:attrNameLst>
                                          <p:attrName>style.visibility</p:attrName>
                                        </p:attrNameLst>
                                      </p:cBhvr>
                                      <p:to>
                                        <p:strVal val="visible"/>
                                      </p:to>
                                    </p:set>
                                    <p:animEffect transition="in" filter="fade">
                                      <p:cBhvr>
                                        <p:cTn id="222" dur="500"/>
                                        <p:tgtEl>
                                          <p:spTgt spid="5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1" grpId="1" animBg="1"/>
      <p:bldP spid="41" grpId="2" animBg="1"/>
      <p:bldP spid="41" grpId="3" animBg="1"/>
      <p:bldP spid="44" grpId="0" animBg="1"/>
      <p:bldP spid="46" grpId="0"/>
      <p:bldP spid="47" grpId="0"/>
      <p:bldP spid="48" grpId="0"/>
      <p:bldP spid="51" grpId="0" animBg="1"/>
      <p:bldP spid="51" grpId="1" animBg="1"/>
      <p:bldP spid="51" grpId="2" animBg="1"/>
      <p:bldP spid="51" grpId="3" animBg="1"/>
      <p:bldP spid="54" grpId="0" build="allAtOnce"/>
      <p:bldP spid="54" grpId="1" build="allAtOnce"/>
      <p:bldP spid="54" grpId="2" build="allAtOnce"/>
      <p:bldP spid="56" grpId="0" animBg="1"/>
      <p:bldP spid="56" grpId="1" animBg="1"/>
      <p:bldP spid="56" grpId="2" animBg="1"/>
      <p:bldP spid="56" grpId="3" animBg="1"/>
      <p:bldP spid="57" grpId="0" animBg="1"/>
      <p:bldP spid="57" grpId="1" animBg="1"/>
      <p:bldP spid="58" grpId="0" animBg="1"/>
      <p:bldP spid="58" grpId="1" animBg="1"/>
      <p:bldP spid="64" grpId="0" animBg="1"/>
      <p:bldP spid="64" grpId="1" animBg="1"/>
      <p:bldP spid="64" grpId="2" animBg="1"/>
      <p:bldP spid="64" grpId="3"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Windows Azure Traffic Manager</a:t>
            </a:r>
          </a:p>
        </p:txBody>
      </p:sp>
      <p:sp>
        <p:nvSpPr>
          <p:cNvPr id="21" name="Rectangle 20"/>
          <p:cNvSpPr/>
          <p:nvPr/>
        </p:nvSpPr>
        <p:spPr bwMode="auto">
          <a:xfrm>
            <a:off x="529182" y="2501168"/>
            <a:ext cx="11138943" cy="3748820"/>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4" tIns="45703" rIns="91404" bIns="45703" numCol="1" spcCol="0" rtlCol="0" anchor="t" anchorCtr="0" compatLnSpc="1">
            <a:prstTxWarp prst="textNoShape">
              <a:avLst/>
            </a:prstTxWarp>
          </a:bodyPr>
          <a:lstStyle/>
          <a:p>
            <a:pPr defTabSz="913788" fontAlgn="base">
              <a:spcBef>
                <a:spcPts val="600"/>
              </a:spcBef>
              <a:spcAft>
                <a:spcPts val="600"/>
              </a:spcAft>
            </a:pPr>
            <a:endParaRPr lang="en-US" sz="2000" dirty="0">
              <a:ln>
                <a:solidFill>
                  <a:schemeClr val="bg1">
                    <a:alpha val="0"/>
                  </a:schemeClr>
                </a:solidFill>
              </a:ln>
              <a:solidFill>
                <a:schemeClr val="bg2">
                  <a:lumMod val="50000"/>
                  <a:alpha val="99000"/>
                </a:schemeClr>
              </a:solidFill>
            </a:endParaRPr>
          </a:p>
        </p:txBody>
      </p:sp>
      <p:sp>
        <p:nvSpPr>
          <p:cNvPr id="19" name="Content Placeholder 18"/>
          <p:cNvSpPr>
            <a:spLocks noGrp="1"/>
          </p:cNvSpPr>
          <p:nvPr>
            <p:ph type="body" sz="quarter" idx="10"/>
          </p:nvPr>
        </p:nvSpPr>
        <p:spPr>
          <a:xfrm>
            <a:off x="516572" y="1420812"/>
            <a:ext cx="11155680" cy="664797"/>
          </a:xfrm>
        </p:spPr>
        <p:txBody>
          <a:bodyPr/>
          <a:lstStyle/>
          <a:p>
            <a:r>
              <a:rPr lang="en-US" sz="2400" dirty="0"/>
              <a:t>Direct users to the service in the closest region </a:t>
            </a:r>
            <a:r>
              <a:rPr lang="en-US" sz="2400" dirty="0" smtClean="0"/>
              <a:t/>
            </a:r>
            <a:br>
              <a:rPr lang="en-US" sz="2400" dirty="0" smtClean="0"/>
            </a:br>
            <a:r>
              <a:rPr lang="en-US" sz="2400" dirty="0" smtClean="0"/>
              <a:t>with </a:t>
            </a:r>
            <a:r>
              <a:rPr lang="en-US" sz="2400" dirty="0"/>
              <a:t>the Windows Azure Traffic Manager</a:t>
            </a:r>
          </a:p>
        </p:txBody>
      </p:sp>
      <p:sp>
        <p:nvSpPr>
          <p:cNvPr id="8" name="Rectangle 7"/>
          <p:cNvSpPr/>
          <p:nvPr/>
        </p:nvSpPr>
        <p:spPr>
          <a:xfrm>
            <a:off x="7829550" y="3118572"/>
            <a:ext cx="3651249" cy="797641"/>
          </a:xfrm>
          <a:prstGeom prst="rect">
            <a:avLst/>
          </a:prstGeom>
          <a:solidFill>
            <a:schemeClr val="accent4"/>
          </a:solidFill>
          <a:ln w="9525" cap="flat" cmpd="sng" algn="ctr">
            <a:noFill/>
            <a:prstDash val="solid"/>
          </a:ln>
          <a:effectLst/>
        </p:spPr>
        <p:txBody>
          <a:bodyPr lIns="45720" rIns="45720" rtlCol="0" anchor="ctr"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defTabSz="914363">
              <a:spcBef>
                <a:spcPts val="1000"/>
              </a:spcBef>
              <a:buSzPct val="80000"/>
            </a:pPr>
            <a:r>
              <a:rPr lang="en-IN" sz="2000" dirty="0">
                <a:ln>
                  <a:solidFill>
                    <a:schemeClr val="bg1">
                      <a:alpha val="0"/>
                    </a:schemeClr>
                  </a:solidFill>
                </a:ln>
                <a:solidFill>
                  <a:schemeClr val="bg1">
                    <a:alpha val="99000"/>
                  </a:schemeClr>
                </a:solidFill>
              </a:rPr>
              <a:t>foo-us.cloudapp.net</a:t>
            </a:r>
          </a:p>
        </p:txBody>
      </p:sp>
      <p:sp>
        <p:nvSpPr>
          <p:cNvPr id="9" name="Rectangle 8"/>
          <p:cNvSpPr/>
          <p:nvPr/>
        </p:nvSpPr>
        <p:spPr>
          <a:xfrm>
            <a:off x="7829550" y="4014571"/>
            <a:ext cx="3651249" cy="797641"/>
          </a:xfrm>
          <a:prstGeom prst="rect">
            <a:avLst/>
          </a:prstGeom>
          <a:solidFill>
            <a:schemeClr val="accent4"/>
          </a:solidFill>
          <a:ln w="9525" cap="flat" cmpd="sng" algn="ctr">
            <a:noFill/>
            <a:prstDash val="solid"/>
          </a:ln>
          <a:effectLst/>
        </p:spPr>
        <p:txBody>
          <a:bodyPr lIns="45720" rIns="45720" rtlCol="0" anchor="ctr"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defTabSz="914363">
              <a:spcBef>
                <a:spcPts val="1000"/>
              </a:spcBef>
              <a:buSzPct val="80000"/>
            </a:pPr>
            <a:r>
              <a:rPr lang="en-IN" sz="2000" dirty="0">
                <a:ln>
                  <a:solidFill>
                    <a:schemeClr val="bg1">
                      <a:alpha val="0"/>
                    </a:schemeClr>
                  </a:solidFill>
                </a:ln>
                <a:solidFill>
                  <a:schemeClr val="bg1">
                    <a:alpha val="99000"/>
                  </a:schemeClr>
                </a:solidFill>
              </a:rPr>
              <a:t>foo-europe.cloudapp.net</a:t>
            </a:r>
          </a:p>
        </p:txBody>
      </p:sp>
      <p:sp>
        <p:nvSpPr>
          <p:cNvPr id="10" name="Rectangle 9"/>
          <p:cNvSpPr/>
          <p:nvPr/>
        </p:nvSpPr>
        <p:spPr>
          <a:xfrm>
            <a:off x="7829550" y="4910566"/>
            <a:ext cx="3651249" cy="797641"/>
          </a:xfrm>
          <a:prstGeom prst="rect">
            <a:avLst/>
          </a:prstGeom>
          <a:solidFill>
            <a:schemeClr val="accent4"/>
          </a:solidFill>
          <a:ln w="9525" cap="flat" cmpd="sng" algn="ctr">
            <a:noFill/>
            <a:prstDash val="solid"/>
          </a:ln>
          <a:effectLst/>
        </p:spPr>
        <p:txBody>
          <a:bodyPr lIns="45720" rIns="45720" rtlCol="0" anchor="ctr"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defTabSz="914363">
              <a:spcBef>
                <a:spcPts val="1000"/>
              </a:spcBef>
              <a:buSzPct val="80000"/>
            </a:pPr>
            <a:r>
              <a:rPr lang="en-IN" sz="2000" dirty="0">
                <a:ln>
                  <a:solidFill>
                    <a:schemeClr val="bg1">
                      <a:alpha val="0"/>
                    </a:schemeClr>
                  </a:solidFill>
                </a:ln>
                <a:solidFill>
                  <a:schemeClr val="bg1">
                    <a:alpha val="99000"/>
                  </a:schemeClr>
                </a:solidFill>
              </a:rPr>
              <a:t>foo-asia.cloudapp.net</a:t>
            </a:r>
          </a:p>
        </p:txBody>
      </p:sp>
      <p:sp>
        <p:nvSpPr>
          <p:cNvPr id="11" name="Rectangle 10"/>
          <p:cNvSpPr/>
          <p:nvPr/>
        </p:nvSpPr>
        <p:spPr>
          <a:xfrm>
            <a:off x="4443413" y="3118572"/>
            <a:ext cx="3166248" cy="1693640"/>
          </a:xfrm>
          <a:prstGeom prst="rect">
            <a:avLst/>
          </a:prstGeom>
          <a:solidFill>
            <a:schemeClr val="accent2"/>
          </a:solidFill>
          <a:ln w="9525" cap="flat" cmpd="sng" algn="ctr">
            <a:noFill/>
            <a:prstDash val="solid"/>
          </a:ln>
          <a:effectLst/>
        </p:spPr>
        <p:txBody>
          <a:bodyPr lIns="0" tIns="365760" rIns="0" rtlCol="0" anchor="t"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defTabSz="1218936"/>
            <a:r>
              <a:rPr lang="en-US" sz="2000" dirty="0">
                <a:ln>
                  <a:solidFill>
                    <a:schemeClr val="bg1">
                      <a:alpha val="0"/>
                    </a:schemeClr>
                  </a:solidFill>
                </a:ln>
                <a:solidFill>
                  <a:schemeClr val="bg1">
                    <a:alpha val="99000"/>
                  </a:schemeClr>
                </a:solidFill>
                <a:ea typeface="Segoe UI" pitchFamily="34" charset="0"/>
                <a:cs typeface="Segoe UI" pitchFamily="34" charset="0"/>
              </a:rPr>
              <a:t>Traffic Manager</a:t>
            </a:r>
          </a:p>
        </p:txBody>
      </p:sp>
      <p:sp>
        <p:nvSpPr>
          <p:cNvPr id="12" name="Rectangle 11"/>
          <p:cNvSpPr/>
          <p:nvPr/>
        </p:nvSpPr>
        <p:spPr>
          <a:xfrm>
            <a:off x="4586284" y="4081555"/>
            <a:ext cx="1371600" cy="569745"/>
          </a:xfrm>
          <a:prstGeom prst="rect">
            <a:avLst/>
          </a:prstGeom>
          <a:solidFill>
            <a:schemeClr val="accent2">
              <a:lumMod val="20000"/>
              <a:lumOff val="80000"/>
            </a:schemeClr>
          </a:solidFill>
          <a:ln w="9525" cap="flat" cmpd="sng" algn="ctr">
            <a:noFill/>
            <a:prstDash val="solid"/>
          </a:ln>
          <a:effectLst/>
        </p:spPr>
        <p:txBody>
          <a:bodyPr lIns="45720" rIns="45720" rtlCol="0" anchor="ctr"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defTabSz="914363">
              <a:spcBef>
                <a:spcPts val="1000"/>
              </a:spcBef>
              <a:buSzPct val="80000"/>
            </a:pPr>
            <a:r>
              <a:rPr lang="en-IN" dirty="0">
                <a:ln>
                  <a:solidFill>
                    <a:schemeClr val="bg1">
                      <a:alpha val="0"/>
                    </a:schemeClr>
                  </a:solidFill>
                </a:ln>
                <a:gradFill>
                  <a:gsLst>
                    <a:gs pos="0">
                      <a:srgbClr val="595959"/>
                    </a:gs>
                    <a:gs pos="86000">
                      <a:srgbClr val="595959"/>
                    </a:gs>
                  </a:gsLst>
                  <a:lin ang="5400000" scaled="0"/>
                </a:gradFill>
              </a:rPr>
              <a:t>Policies</a:t>
            </a:r>
          </a:p>
        </p:txBody>
      </p:sp>
      <p:grpSp>
        <p:nvGrpSpPr>
          <p:cNvPr id="3" name="Group 2"/>
          <p:cNvGrpSpPr/>
          <p:nvPr/>
        </p:nvGrpSpPr>
        <p:grpSpPr>
          <a:xfrm>
            <a:off x="662111" y="3705512"/>
            <a:ext cx="1736861" cy="1045934"/>
            <a:chOff x="614416" y="3798520"/>
            <a:chExt cx="1112066" cy="669684"/>
          </a:xfrm>
        </p:grpSpPr>
        <p:sp>
          <p:nvSpPr>
            <p:cNvPr id="22" name="Rectangle 21"/>
            <p:cNvSpPr/>
            <p:nvPr/>
          </p:nvSpPr>
          <p:spPr bwMode="black">
            <a:xfrm>
              <a:off x="631223" y="3806390"/>
              <a:ext cx="749405" cy="552180"/>
            </a:xfrm>
            <a:prstGeom prst="rect">
              <a:avLst/>
            </a:prstGeom>
            <a:solidFill>
              <a:schemeClr val="bg1">
                <a:lumMod val="85000"/>
              </a:schemeClr>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822781" fontAlgn="base">
                <a:spcBef>
                  <a:spcPct val="0"/>
                </a:spcBef>
                <a:spcAft>
                  <a:spcPct val="0"/>
                </a:spcAft>
              </a:pPr>
              <a:endParaRPr lang="en-US" sz="1200" dirty="0">
                <a:gradFill>
                  <a:gsLst>
                    <a:gs pos="0">
                      <a:srgbClr val="FFFFFF"/>
                    </a:gs>
                    <a:gs pos="100000">
                      <a:srgbClr val="FFFFFF"/>
                    </a:gs>
                  </a:gsLst>
                  <a:lin ang="5400000" scaled="0"/>
                </a:gradFill>
              </a:endParaRPr>
            </a:p>
          </p:txBody>
        </p:sp>
        <p:sp>
          <p:nvSpPr>
            <p:cNvPr id="23" name="Freeform 22"/>
            <p:cNvSpPr>
              <a:spLocks noEditPoints="1"/>
            </p:cNvSpPr>
            <p:nvPr/>
          </p:nvSpPr>
          <p:spPr bwMode="black">
            <a:xfrm>
              <a:off x="1449869" y="3910392"/>
              <a:ext cx="276613" cy="557812"/>
            </a:xfrm>
            <a:custGeom>
              <a:avLst/>
              <a:gdLst/>
              <a:ahLst/>
              <a:cxnLst>
                <a:cxn ang="0">
                  <a:pos x="260" y="0"/>
                </a:cxn>
                <a:cxn ang="0">
                  <a:pos x="7" y="0"/>
                </a:cxn>
                <a:cxn ang="0">
                  <a:pos x="0" y="7"/>
                </a:cxn>
                <a:cxn ang="0">
                  <a:pos x="0" y="112"/>
                </a:cxn>
                <a:cxn ang="0">
                  <a:pos x="0" y="119"/>
                </a:cxn>
                <a:cxn ang="0">
                  <a:pos x="0" y="531"/>
                </a:cxn>
                <a:cxn ang="0">
                  <a:pos x="7" y="538"/>
                </a:cxn>
                <a:cxn ang="0">
                  <a:pos x="260" y="538"/>
                </a:cxn>
                <a:cxn ang="0">
                  <a:pos x="267" y="531"/>
                </a:cxn>
                <a:cxn ang="0">
                  <a:pos x="267" y="119"/>
                </a:cxn>
                <a:cxn ang="0">
                  <a:pos x="267" y="112"/>
                </a:cxn>
                <a:cxn ang="0">
                  <a:pos x="267" y="7"/>
                </a:cxn>
                <a:cxn ang="0">
                  <a:pos x="260" y="0"/>
                </a:cxn>
                <a:cxn ang="0">
                  <a:pos x="32" y="82"/>
                </a:cxn>
                <a:cxn ang="0">
                  <a:pos x="32" y="57"/>
                </a:cxn>
                <a:cxn ang="0">
                  <a:pos x="39" y="50"/>
                </a:cxn>
                <a:cxn ang="0">
                  <a:pos x="228" y="50"/>
                </a:cxn>
                <a:cxn ang="0">
                  <a:pos x="235" y="57"/>
                </a:cxn>
                <a:cxn ang="0">
                  <a:pos x="235" y="82"/>
                </a:cxn>
                <a:cxn ang="0">
                  <a:pos x="228" y="89"/>
                </a:cxn>
                <a:cxn ang="0">
                  <a:pos x="39" y="89"/>
                </a:cxn>
                <a:cxn ang="0">
                  <a:pos x="32" y="82"/>
                </a:cxn>
                <a:cxn ang="0">
                  <a:pos x="213" y="254"/>
                </a:cxn>
                <a:cxn ang="0">
                  <a:pos x="195" y="236"/>
                </a:cxn>
                <a:cxn ang="0">
                  <a:pos x="213" y="218"/>
                </a:cxn>
                <a:cxn ang="0">
                  <a:pos x="232" y="236"/>
                </a:cxn>
                <a:cxn ang="0">
                  <a:pos x="213" y="254"/>
                </a:cxn>
                <a:cxn ang="0">
                  <a:pos x="213" y="194"/>
                </a:cxn>
                <a:cxn ang="0">
                  <a:pos x="189" y="170"/>
                </a:cxn>
                <a:cxn ang="0">
                  <a:pos x="213" y="146"/>
                </a:cxn>
                <a:cxn ang="0">
                  <a:pos x="238" y="170"/>
                </a:cxn>
                <a:cxn ang="0">
                  <a:pos x="213" y="194"/>
                </a:cxn>
              </a:cxnLst>
              <a:rect l="0" t="0" r="r" b="b"/>
              <a:pathLst>
                <a:path w="267" h="538">
                  <a:moveTo>
                    <a:pt x="260" y="0"/>
                  </a:moveTo>
                  <a:cubicBezTo>
                    <a:pt x="7" y="0"/>
                    <a:pt x="7" y="0"/>
                    <a:pt x="7" y="0"/>
                  </a:cubicBezTo>
                  <a:cubicBezTo>
                    <a:pt x="3" y="0"/>
                    <a:pt x="0" y="3"/>
                    <a:pt x="0" y="7"/>
                  </a:cubicBezTo>
                  <a:cubicBezTo>
                    <a:pt x="0" y="112"/>
                    <a:pt x="0" y="112"/>
                    <a:pt x="0" y="112"/>
                  </a:cubicBezTo>
                  <a:cubicBezTo>
                    <a:pt x="0" y="119"/>
                    <a:pt x="0" y="119"/>
                    <a:pt x="0" y="119"/>
                  </a:cubicBezTo>
                  <a:cubicBezTo>
                    <a:pt x="0" y="531"/>
                    <a:pt x="0" y="531"/>
                    <a:pt x="0" y="531"/>
                  </a:cubicBezTo>
                  <a:cubicBezTo>
                    <a:pt x="0" y="535"/>
                    <a:pt x="3" y="538"/>
                    <a:pt x="7" y="538"/>
                  </a:cubicBezTo>
                  <a:cubicBezTo>
                    <a:pt x="260" y="538"/>
                    <a:pt x="260" y="538"/>
                    <a:pt x="260" y="538"/>
                  </a:cubicBezTo>
                  <a:cubicBezTo>
                    <a:pt x="264" y="538"/>
                    <a:pt x="267" y="535"/>
                    <a:pt x="267" y="531"/>
                  </a:cubicBezTo>
                  <a:cubicBezTo>
                    <a:pt x="267" y="119"/>
                    <a:pt x="267" y="119"/>
                    <a:pt x="267" y="119"/>
                  </a:cubicBezTo>
                  <a:cubicBezTo>
                    <a:pt x="267" y="112"/>
                    <a:pt x="267" y="112"/>
                    <a:pt x="267" y="112"/>
                  </a:cubicBezTo>
                  <a:cubicBezTo>
                    <a:pt x="267" y="7"/>
                    <a:pt x="267" y="7"/>
                    <a:pt x="267" y="7"/>
                  </a:cubicBezTo>
                  <a:cubicBezTo>
                    <a:pt x="267" y="3"/>
                    <a:pt x="264" y="0"/>
                    <a:pt x="260" y="0"/>
                  </a:cubicBezTo>
                  <a:close/>
                  <a:moveTo>
                    <a:pt x="32" y="82"/>
                  </a:moveTo>
                  <a:cubicBezTo>
                    <a:pt x="32" y="57"/>
                    <a:pt x="32" y="57"/>
                    <a:pt x="32" y="57"/>
                  </a:cubicBezTo>
                  <a:cubicBezTo>
                    <a:pt x="32" y="53"/>
                    <a:pt x="35" y="50"/>
                    <a:pt x="39" y="50"/>
                  </a:cubicBezTo>
                  <a:cubicBezTo>
                    <a:pt x="228" y="50"/>
                    <a:pt x="228" y="50"/>
                    <a:pt x="228" y="50"/>
                  </a:cubicBezTo>
                  <a:cubicBezTo>
                    <a:pt x="232" y="50"/>
                    <a:pt x="235" y="53"/>
                    <a:pt x="235" y="57"/>
                  </a:cubicBezTo>
                  <a:cubicBezTo>
                    <a:pt x="235" y="82"/>
                    <a:pt x="235" y="82"/>
                    <a:pt x="235" y="82"/>
                  </a:cubicBezTo>
                  <a:cubicBezTo>
                    <a:pt x="235" y="86"/>
                    <a:pt x="232" y="89"/>
                    <a:pt x="228" y="89"/>
                  </a:cubicBezTo>
                  <a:cubicBezTo>
                    <a:pt x="39" y="89"/>
                    <a:pt x="39" y="89"/>
                    <a:pt x="39" y="89"/>
                  </a:cubicBezTo>
                  <a:cubicBezTo>
                    <a:pt x="35" y="89"/>
                    <a:pt x="32" y="86"/>
                    <a:pt x="32" y="82"/>
                  </a:cubicBezTo>
                  <a:close/>
                  <a:moveTo>
                    <a:pt x="213" y="254"/>
                  </a:moveTo>
                  <a:cubicBezTo>
                    <a:pt x="203" y="254"/>
                    <a:pt x="195" y="246"/>
                    <a:pt x="195" y="236"/>
                  </a:cubicBezTo>
                  <a:cubicBezTo>
                    <a:pt x="195" y="226"/>
                    <a:pt x="203" y="218"/>
                    <a:pt x="213" y="218"/>
                  </a:cubicBezTo>
                  <a:cubicBezTo>
                    <a:pt x="223" y="218"/>
                    <a:pt x="232" y="226"/>
                    <a:pt x="232" y="236"/>
                  </a:cubicBezTo>
                  <a:cubicBezTo>
                    <a:pt x="232" y="246"/>
                    <a:pt x="223" y="254"/>
                    <a:pt x="213" y="254"/>
                  </a:cubicBezTo>
                  <a:close/>
                  <a:moveTo>
                    <a:pt x="213" y="194"/>
                  </a:moveTo>
                  <a:cubicBezTo>
                    <a:pt x="200" y="194"/>
                    <a:pt x="189" y="183"/>
                    <a:pt x="189" y="170"/>
                  </a:cubicBezTo>
                  <a:cubicBezTo>
                    <a:pt x="189" y="156"/>
                    <a:pt x="200" y="146"/>
                    <a:pt x="213" y="146"/>
                  </a:cubicBezTo>
                  <a:cubicBezTo>
                    <a:pt x="227" y="146"/>
                    <a:pt x="238" y="156"/>
                    <a:pt x="238" y="170"/>
                  </a:cubicBezTo>
                  <a:cubicBezTo>
                    <a:pt x="238" y="183"/>
                    <a:pt x="227" y="194"/>
                    <a:pt x="213" y="194"/>
                  </a:cubicBezTo>
                  <a:close/>
                </a:path>
              </a:pathLst>
            </a:custGeom>
            <a:solidFill>
              <a:srgbClr val="FFFFFF"/>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defTabSz="740740"/>
              <a:endParaRPr lang="en-US" spc="-122" dirty="0">
                <a:solidFill>
                  <a:schemeClr val="tx1">
                    <a:lumMod val="50000"/>
                  </a:schemeClr>
                </a:solidFill>
                <a:latin typeface="Segoe UI Light" pitchFamily="34" charset="0"/>
              </a:endParaRPr>
            </a:p>
          </p:txBody>
        </p:sp>
        <p:sp>
          <p:nvSpPr>
            <p:cNvPr id="24" name="Freeform 88"/>
            <p:cNvSpPr>
              <a:spLocks noEditPoints="1"/>
            </p:cNvSpPr>
            <p:nvPr/>
          </p:nvSpPr>
          <p:spPr bwMode="black">
            <a:xfrm>
              <a:off x="614416" y="3798520"/>
              <a:ext cx="789728" cy="669684"/>
            </a:xfrm>
            <a:custGeom>
              <a:avLst/>
              <a:gdLst/>
              <a:ahLst/>
              <a:cxnLst>
                <a:cxn ang="0">
                  <a:pos x="494" y="0"/>
                </a:cxn>
                <a:cxn ang="0">
                  <a:pos x="17" y="0"/>
                </a:cxn>
                <a:cxn ang="0">
                  <a:pos x="0" y="16"/>
                </a:cxn>
                <a:cxn ang="0">
                  <a:pos x="0" y="361"/>
                </a:cxn>
                <a:cxn ang="0">
                  <a:pos x="17" y="377"/>
                </a:cxn>
                <a:cxn ang="0">
                  <a:pos x="174" y="377"/>
                </a:cxn>
                <a:cxn ang="0">
                  <a:pos x="174" y="402"/>
                </a:cxn>
                <a:cxn ang="0">
                  <a:pos x="139" y="435"/>
                </a:cxn>
                <a:cxn ang="0">
                  <a:pos x="380" y="435"/>
                </a:cxn>
                <a:cxn ang="0">
                  <a:pos x="346" y="402"/>
                </a:cxn>
                <a:cxn ang="0">
                  <a:pos x="346" y="377"/>
                </a:cxn>
                <a:cxn ang="0">
                  <a:pos x="494" y="377"/>
                </a:cxn>
                <a:cxn ang="0">
                  <a:pos x="510" y="361"/>
                </a:cxn>
                <a:cxn ang="0">
                  <a:pos x="510" y="16"/>
                </a:cxn>
                <a:cxn ang="0">
                  <a:pos x="494" y="0"/>
                </a:cxn>
                <a:cxn ang="0">
                  <a:pos x="481" y="335"/>
                </a:cxn>
                <a:cxn ang="0">
                  <a:pos x="467" y="349"/>
                </a:cxn>
                <a:cxn ang="0">
                  <a:pos x="44" y="349"/>
                </a:cxn>
                <a:cxn ang="0">
                  <a:pos x="30" y="335"/>
                </a:cxn>
                <a:cxn ang="0">
                  <a:pos x="30" y="42"/>
                </a:cxn>
                <a:cxn ang="0">
                  <a:pos x="44" y="28"/>
                </a:cxn>
                <a:cxn ang="0">
                  <a:pos x="467" y="28"/>
                </a:cxn>
                <a:cxn ang="0">
                  <a:pos x="481" y="42"/>
                </a:cxn>
                <a:cxn ang="0">
                  <a:pos x="481" y="335"/>
                </a:cxn>
              </a:cxnLst>
              <a:rect l="0" t="0" r="r" b="b"/>
              <a:pathLst>
                <a:path w="510" h="435">
                  <a:moveTo>
                    <a:pt x="494" y="0"/>
                  </a:moveTo>
                  <a:cubicBezTo>
                    <a:pt x="17" y="0"/>
                    <a:pt x="17" y="0"/>
                    <a:pt x="17" y="0"/>
                  </a:cubicBezTo>
                  <a:cubicBezTo>
                    <a:pt x="8" y="0"/>
                    <a:pt x="0" y="7"/>
                    <a:pt x="0" y="16"/>
                  </a:cubicBezTo>
                  <a:cubicBezTo>
                    <a:pt x="0" y="361"/>
                    <a:pt x="0" y="361"/>
                    <a:pt x="0" y="361"/>
                  </a:cubicBezTo>
                  <a:cubicBezTo>
                    <a:pt x="0" y="370"/>
                    <a:pt x="8" y="377"/>
                    <a:pt x="17" y="377"/>
                  </a:cubicBezTo>
                  <a:cubicBezTo>
                    <a:pt x="174" y="377"/>
                    <a:pt x="174" y="377"/>
                    <a:pt x="174" y="377"/>
                  </a:cubicBezTo>
                  <a:cubicBezTo>
                    <a:pt x="174" y="402"/>
                    <a:pt x="174" y="402"/>
                    <a:pt x="174" y="402"/>
                  </a:cubicBezTo>
                  <a:cubicBezTo>
                    <a:pt x="139" y="435"/>
                    <a:pt x="139" y="435"/>
                    <a:pt x="139" y="435"/>
                  </a:cubicBezTo>
                  <a:cubicBezTo>
                    <a:pt x="380" y="435"/>
                    <a:pt x="380" y="435"/>
                    <a:pt x="380" y="435"/>
                  </a:cubicBezTo>
                  <a:cubicBezTo>
                    <a:pt x="346" y="402"/>
                    <a:pt x="346" y="402"/>
                    <a:pt x="346" y="402"/>
                  </a:cubicBezTo>
                  <a:cubicBezTo>
                    <a:pt x="346" y="377"/>
                    <a:pt x="346" y="377"/>
                    <a:pt x="346" y="377"/>
                  </a:cubicBezTo>
                  <a:cubicBezTo>
                    <a:pt x="494" y="377"/>
                    <a:pt x="494" y="377"/>
                    <a:pt x="494" y="377"/>
                  </a:cubicBezTo>
                  <a:cubicBezTo>
                    <a:pt x="503" y="377"/>
                    <a:pt x="510" y="370"/>
                    <a:pt x="510" y="361"/>
                  </a:cubicBezTo>
                  <a:cubicBezTo>
                    <a:pt x="510" y="16"/>
                    <a:pt x="510" y="16"/>
                    <a:pt x="510" y="16"/>
                  </a:cubicBezTo>
                  <a:cubicBezTo>
                    <a:pt x="510" y="7"/>
                    <a:pt x="503" y="0"/>
                    <a:pt x="494" y="0"/>
                  </a:cubicBezTo>
                  <a:close/>
                  <a:moveTo>
                    <a:pt x="481" y="335"/>
                  </a:moveTo>
                  <a:cubicBezTo>
                    <a:pt x="481" y="343"/>
                    <a:pt x="475" y="349"/>
                    <a:pt x="467" y="349"/>
                  </a:cubicBezTo>
                  <a:cubicBezTo>
                    <a:pt x="44" y="349"/>
                    <a:pt x="44" y="349"/>
                    <a:pt x="44" y="349"/>
                  </a:cubicBezTo>
                  <a:cubicBezTo>
                    <a:pt x="36" y="349"/>
                    <a:pt x="30" y="343"/>
                    <a:pt x="30" y="335"/>
                  </a:cubicBezTo>
                  <a:cubicBezTo>
                    <a:pt x="30" y="42"/>
                    <a:pt x="30" y="42"/>
                    <a:pt x="30" y="42"/>
                  </a:cubicBezTo>
                  <a:cubicBezTo>
                    <a:pt x="30" y="34"/>
                    <a:pt x="36" y="28"/>
                    <a:pt x="44" y="28"/>
                  </a:cubicBezTo>
                  <a:cubicBezTo>
                    <a:pt x="467" y="28"/>
                    <a:pt x="467" y="28"/>
                    <a:pt x="467" y="28"/>
                  </a:cubicBezTo>
                  <a:cubicBezTo>
                    <a:pt x="475" y="28"/>
                    <a:pt x="481" y="34"/>
                    <a:pt x="481" y="42"/>
                  </a:cubicBezTo>
                  <a:lnTo>
                    <a:pt x="481" y="335"/>
                  </a:lnTo>
                  <a:close/>
                </a:path>
              </a:pathLst>
            </a:custGeom>
            <a:solidFill>
              <a:srgbClr val="FFFFFF"/>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defTabSz="740740"/>
              <a:endParaRPr lang="en-US" spc="-122" dirty="0">
                <a:solidFill>
                  <a:schemeClr val="tx1">
                    <a:lumMod val="50000"/>
                  </a:schemeClr>
                </a:solidFill>
                <a:latin typeface="Segoe UI Light" pitchFamily="34" charset="0"/>
              </a:endParaRPr>
            </a:p>
          </p:txBody>
        </p:sp>
      </p:grpSp>
      <p:sp>
        <p:nvSpPr>
          <p:cNvPr id="13" name="Rectangle 12"/>
          <p:cNvSpPr/>
          <p:nvPr/>
        </p:nvSpPr>
        <p:spPr>
          <a:xfrm>
            <a:off x="6100756" y="4081559"/>
            <a:ext cx="1371600" cy="569745"/>
          </a:xfrm>
          <a:prstGeom prst="rect">
            <a:avLst/>
          </a:prstGeom>
          <a:solidFill>
            <a:schemeClr val="accent2">
              <a:lumMod val="20000"/>
              <a:lumOff val="80000"/>
            </a:schemeClr>
          </a:solidFill>
          <a:ln w="9525" cap="flat" cmpd="sng" algn="ctr">
            <a:noFill/>
            <a:prstDash val="solid"/>
          </a:ln>
          <a:effectLst/>
        </p:spPr>
        <p:txBody>
          <a:bodyPr lIns="45720" rIns="45720" rtlCol="0" anchor="ctr"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defTabSz="914363">
              <a:spcBef>
                <a:spcPts val="1000"/>
              </a:spcBef>
              <a:buSzPct val="80000"/>
            </a:pPr>
            <a:r>
              <a:rPr lang="en-IN" dirty="0">
                <a:ln>
                  <a:solidFill>
                    <a:schemeClr val="bg1">
                      <a:alpha val="0"/>
                    </a:schemeClr>
                  </a:solidFill>
                </a:ln>
                <a:gradFill>
                  <a:gsLst>
                    <a:gs pos="0">
                      <a:srgbClr val="595959"/>
                    </a:gs>
                    <a:gs pos="86000">
                      <a:srgbClr val="595959"/>
                    </a:gs>
                  </a:gsLst>
                  <a:lin ang="5400000" scaled="0"/>
                </a:gradFill>
              </a:rPr>
              <a:t>Monitoring</a:t>
            </a:r>
          </a:p>
        </p:txBody>
      </p:sp>
      <p:sp>
        <p:nvSpPr>
          <p:cNvPr id="14" name="Rectangle 13"/>
          <p:cNvSpPr/>
          <p:nvPr/>
        </p:nvSpPr>
        <p:spPr>
          <a:xfrm>
            <a:off x="2289875" y="3500154"/>
            <a:ext cx="2105063" cy="400110"/>
          </a:xfrm>
          <a:prstGeom prst="rect">
            <a:avLst/>
          </a:prstGeom>
        </p:spPr>
        <p:txBody>
          <a:bodyPr wrap="none">
            <a:spAutoFit/>
          </a:bodyPr>
          <a:lstStyle/>
          <a:p>
            <a:pPr>
              <a:spcBef>
                <a:spcPts val="1000"/>
              </a:spcBef>
              <a:buSzPct val="80000"/>
            </a:pPr>
            <a:r>
              <a:rPr lang="en-US" sz="2000" dirty="0">
                <a:ln>
                  <a:solidFill>
                    <a:schemeClr val="bg1">
                      <a:alpha val="0"/>
                    </a:schemeClr>
                  </a:solidFill>
                </a:ln>
                <a:gradFill>
                  <a:gsLst>
                    <a:gs pos="0">
                      <a:srgbClr val="595959"/>
                    </a:gs>
                    <a:gs pos="86000">
                      <a:srgbClr val="595959"/>
                    </a:gs>
                  </a:gsLst>
                  <a:lin ang="5400000" scaled="0"/>
                </a:gradFill>
              </a:rPr>
              <a:t>foo.cloudapp.net</a:t>
            </a:r>
          </a:p>
        </p:txBody>
      </p:sp>
      <p:sp>
        <p:nvSpPr>
          <p:cNvPr id="15" name="Rectangle 14"/>
          <p:cNvSpPr/>
          <p:nvPr/>
        </p:nvSpPr>
        <p:spPr>
          <a:xfrm>
            <a:off x="2522345" y="4337850"/>
            <a:ext cx="1784271" cy="400110"/>
          </a:xfrm>
          <a:prstGeom prst="rect">
            <a:avLst/>
          </a:prstGeom>
        </p:spPr>
        <p:txBody>
          <a:bodyPr wrap="none">
            <a:spAutoFit/>
          </a:bodyPr>
          <a:lstStyle/>
          <a:p>
            <a:pPr>
              <a:spcBef>
                <a:spcPts val="1000"/>
              </a:spcBef>
              <a:buSzPct val="80000"/>
            </a:pPr>
            <a:r>
              <a:rPr lang="en-US" sz="2000" dirty="0">
                <a:ln>
                  <a:solidFill>
                    <a:schemeClr val="bg1">
                      <a:alpha val="0"/>
                    </a:schemeClr>
                  </a:solidFill>
                </a:ln>
                <a:gradFill>
                  <a:gsLst>
                    <a:gs pos="0">
                      <a:srgbClr val="595959"/>
                    </a:gs>
                    <a:gs pos="86000">
                      <a:srgbClr val="595959"/>
                    </a:gs>
                  </a:gsLst>
                  <a:lin ang="5400000" scaled="0"/>
                </a:gradFill>
              </a:rPr>
              <a:t>DNS response</a:t>
            </a:r>
          </a:p>
        </p:txBody>
      </p:sp>
      <p:cxnSp>
        <p:nvCxnSpPr>
          <p:cNvPr id="16" name="Straight Arrow Connector 15"/>
          <p:cNvCxnSpPr/>
          <p:nvPr/>
        </p:nvCxnSpPr>
        <p:spPr bwMode="auto">
          <a:xfrm>
            <a:off x="2522345" y="3924913"/>
            <a:ext cx="1810916" cy="0"/>
          </a:xfrm>
          <a:prstGeom prst="straightConnector1">
            <a:avLst/>
          </a:prstGeom>
          <a:ln w="25400">
            <a:solidFill>
              <a:schemeClr val="bg1">
                <a:lumMod val="50000"/>
              </a:schemeClr>
            </a:solidFill>
            <a:headEnd type="none" w="lg" len="lg"/>
            <a:tailEnd type="stealth" w="lg" len="lg"/>
          </a:ln>
          <a:effectLst/>
        </p:spPr>
        <p:style>
          <a:lnRef idx="3">
            <a:schemeClr val="accent3"/>
          </a:lnRef>
          <a:fillRef idx="0">
            <a:schemeClr val="accent3"/>
          </a:fillRef>
          <a:effectRef idx="2">
            <a:schemeClr val="accent3"/>
          </a:effectRef>
          <a:fontRef idx="minor">
            <a:schemeClr val="tx1"/>
          </a:fontRef>
        </p:style>
      </p:cxnSp>
      <p:cxnSp>
        <p:nvCxnSpPr>
          <p:cNvPr id="17" name="Straight Arrow Connector 16"/>
          <p:cNvCxnSpPr/>
          <p:nvPr/>
        </p:nvCxnSpPr>
        <p:spPr bwMode="auto">
          <a:xfrm flipH="1">
            <a:off x="2522345" y="4249982"/>
            <a:ext cx="1810917" cy="0"/>
          </a:xfrm>
          <a:prstGeom prst="straightConnector1">
            <a:avLst/>
          </a:prstGeom>
          <a:ln w="25400">
            <a:solidFill>
              <a:schemeClr val="bg1">
                <a:lumMod val="50000"/>
              </a:schemeClr>
            </a:solidFill>
            <a:headEnd type="none" w="lg" len="lg"/>
            <a:tailEnd type="stealth" w="lg" len="lg"/>
          </a:ln>
          <a:effectLst/>
        </p:spPr>
        <p:style>
          <a:lnRef idx="3">
            <a:schemeClr val="accent3"/>
          </a:lnRef>
          <a:fillRef idx="0">
            <a:schemeClr val="accent3"/>
          </a:fillRef>
          <a:effectRef idx="2">
            <a:schemeClr val="accent3"/>
          </a:effectRef>
          <a:fontRef idx="minor">
            <a:schemeClr val="tx1"/>
          </a:fontRef>
        </p:style>
      </p:cxnSp>
      <p:cxnSp>
        <p:nvCxnSpPr>
          <p:cNvPr id="18" name="Elbow Connector 17"/>
          <p:cNvCxnSpPr>
            <a:endCxn id="10" idx="1"/>
          </p:cNvCxnSpPr>
          <p:nvPr/>
        </p:nvCxnSpPr>
        <p:spPr>
          <a:xfrm>
            <a:off x="2522345" y="4910566"/>
            <a:ext cx="5307205" cy="398821"/>
          </a:xfrm>
          <a:prstGeom prst="straightConnector1">
            <a:avLst/>
          </a:prstGeom>
          <a:ln w="25400">
            <a:solidFill>
              <a:schemeClr val="bg1">
                <a:lumMod val="50000"/>
              </a:schemeClr>
            </a:solidFill>
            <a:headEnd type="none" w="lg" len="lg"/>
            <a:tailEnd type="stealth" w="lg" len="lg"/>
          </a:ln>
        </p:spPr>
        <p:style>
          <a:lnRef idx="1">
            <a:schemeClr val="accent1"/>
          </a:lnRef>
          <a:fillRef idx="0">
            <a:schemeClr val="accent1"/>
          </a:fillRef>
          <a:effectRef idx="0">
            <a:schemeClr val="accent1"/>
          </a:effectRef>
          <a:fontRef idx="minor">
            <a:schemeClr val="tx1"/>
          </a:fontRef>
        </p:style>
      </p:cxnSp>
      <p:sp>
        <p:nvSpPr>
          <p:cNvPr id="20" name="Rectangle 19"/>
          <p:cNvSpPr/>
          <p:nvPr/>
        </p:nvSpPr>
        <p:spPr>
          <a:xfrm>
            <a:off x="822888" y="4792248"/>
            <a:ext cx="904415" cy="400110"/>
          </a:xfrm>
          <a:prstGeom prst="rect">
            <a:avLst/>
          </a:prstGeom>
        </p:spPr>
        <p:txBody>
          <a:bodyPr wrap="none">
            <a:spAutoFit/>
          </a:bodyPr>
          <a:lstStyle/>
          <a:p>
            <a:pPr>
              <a:spcBef>
                <a:spcPts val="1000"/>
              </a:spcBef>
              <a:buSzPct val="80000"/>
            </a:pPr>
            <a:r>
              <a:rPr lang="en-US" sz="2000" dirty="0">
                <a:ln>
                  <a:solidFill>
                    <a:schemeClr val="bg1">
                      <a:alpha val="0"/>
                    </a:schemeClr>
                  </a:solidFill>
                </a:ln>
                <a:gradFill>
                  <a:gsLst>
                    <a:gs pos="0">
                      <a:srgbClr val="595959"/>
                    </a:gs>
                    <a:gs pos="86000">
                      <a:srgbClr val="595959"/>
                    </a:gs>
                  </a:gsLst>
                  <a:lin ang="5400000" scaled="0"/>
                </a:gradFill>
              </a:rPr>
              <a:t>1.2.3.4</a:t>
            </a:r>
          </a:p>
        </p:txBody>
      </p:sp>
    </p:spTree>
    <p:extLst>
      <p:ext uri="{BB962C8B-B14F-4D97-AF65-F5344CB8AC3E}">
        <p14:creationId xmlns:p14="http://schemas.microsoft.com/office/powerpoint/2010/main" val="283409600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fade">
                                      <p:cBhvr>
                                        <p:cTn id="7" dur="500"/>
                                        <p:tgtEl>
                                          <p:spTgt spid="1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500"/>
                                        <p:tgtEl>
                                          <p:spTgt spid="21"/>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fade">
                                      <p:cBhvr>
                                        <p:cTn id="18" dur="500"/>
                                        <p:tgtEl>
                                          <p:spTgt spid="20"/>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500"/>
                                        <p:tgtEl>
                                          <p:spTgt spid="9"/>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500"/>
                                        <p:tgtEl>
                                          <p:spTgt spid="10"/>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fade">
                                      <p:cBhvr>
                                        <p:cTn id="34" dur="500"/>
                                        <p:tgtEl>
                                          <p:spTgt spid="14"/>
                                        </p:tgtEl>
                                      </p:cBhvr>
                                    </p:animEffect>
                                  </p:childTnLst>
                                </p:cTn>
                              </p:par>
                              <p:par>
                                <p:cTn id="35" presetID="10" presetClass="entr" presetSubtype="0" fill="hold" nodeType="with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500"/>
                                        <p:tgtEl>
                                          <p:spTgt spid="16"/>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5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500"/>
                                        <p:tgtEl>
                                          <p:spTgt spid="12"/>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fade">
                                      <p:cBhvr>
                                        <p:cTn id="52" dur="500"/>
                                        <p:tgtEl>
                                          <p:spTgt spid="13"/>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fade">
                                      <p:cBhvr>
                                        <p:cTn id="57" dur="500"/>
                                        <p:tgtEl>
                                          <p:spTgt spid="15"/>
                                        </p:tgtEl>
                                      </p:cBhvr>
                                    </p:animEffect>
                                  </p:childTnLst>
                                </p:cTn>
                              </p:par>
                              <p:par>
                                <p:cTn id="58" presetID="10" presetClass="entr" presetSubtype="0" fill="hold" nodeType="with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fade">
                                      <p:cBhvr>
                                        <p:cTn id="60" dur="500"/>
                                        <p:tgtEl>
                                          <p:spTgt spid="17"/>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nodeType="clickEffect">
                                  <p:stCondLst>
                                    <p:cond delay="0"/>
                                  </p:stCondLst>
                                  <p:childTnLst>
                                    <p:set>
                                      <p:cBhvr>
                                        <p:cTn id="64" dur="1" fill="hold">
                                          <p:stCondLst>
                                            <p:cond delay="0"/>
                                          </p:stCondLst>
                                        </p:cTn>
                                        <p:tgtEl>
                                          <p:spTgt spid="18"/>
                                        </p:tgtEl>
                                        <p:attrNameLst>
                                          <p:attrName>style.visibility</p:attrName>
                                        </p:attrNameLst>
                                      </p:cBhvr>
                                      <p:to>
                                        <p:strVal val="visible"/>
                                      </p:to>
                                    </p:set>
                                    <p:animEffect transition="in" filter="fade">
                                      <p:cBhvr>
                                        <p:cTn id="6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19" grpId="0" build="p"/>
      <p:bldP spid="8" grpId="0" animBg="1"/>
      <p:bldP spid="9" grpId="0" animBg="1"/>
      <p:bldP spid="10" grpId="0" animBg="1"/>
      <p:bldP spid="11" grpId="0" animBg="1"/>
      <p:bldP spid="12" grpId="0" animBg="1"/>
      <p:bldP spid="13" grpId="0" animBg="1"/>
      <p:bldP spid="14" grpId="0"/>
      <p:bldP spid="15" grpId="0"/>
      <p:bldP spid="20"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p:txBody>
          <a:bodyPr/>
          <a:lstStyle/>
          <a:p>
            <a:r>
              <a:rPr lang="en-US" dirty="0" smtClean="0"/>
              <a:t>Traffic Manager</a:t>
            </a:r>
            <a:endParaRPr lang="en-US" dirty="0"/>
          </a:p>
        </p:txBody>
      </p:sp>
      <p:sp>
        <p:nvSpPr>
          <p:cNvPr id="10" name="Subtitle 9"/>
          <p:cNvSpPr>
            <a:spLocks noGrp="1"/>
          </p:cNvSpPr>
          <p:nvPr>
            <p:ph type="subTitle" idx="1"/>
          </p:nvPr>
        </p:nvSpPr>
        <p:spPr/>
        <p:txBody>
          <a:bodyPr/>
          <a:lstStyle/>
          <a:p>
            <a:endParaRPr lang="en-US" dirty="0"/>
          </a:p>
        </p:txBody>
      </p:sp>
      <p:sp>
        <p:nvSpPr>
          <p:cNvPr id="5" name="Text Placeholder 4"/>
          <p:cNvSpPr>
            <a:spLocks noGrp="1"/>
          </p:cNvSpPr>
          <p:nvPr>
            <p:ph type="body" sz="quarter" idx="10"/>
          </p:nvPr>
        </p:nvSpPr>
        <p:spPr/>
        <p:txBody>
          <a:bodyPr/>
          <a:lstStyle/>
          <a:p>
            <a:r>
              <a:rPr lang="en-US" dirty="0" smtClean="0"/>
              <a:t>demo</a:t>
            </a:r>
            <a:endParaRPr lang="en-US" dirty="0"/>
          </a:p>
        </p:txBody>
      </p:sp>
    </p:spTree>
    <p:extLst>
      <p:ext uri="{BB962C8B-B14F-4D97-AF65-F5344CB8AC3E}">
        <p14:creationId xmlns:p14="http://schemas.microsoft.com/office/powerpoint/2010/main" val="3541430118"/>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Summary</a:t>
            </a:r>
          </a:p>
        </p:txBody>
      </p:sp>
      <p:sp>
        <p:nvSpPr>
          <p:cNvPr id="6" name="Content Placeholder 5"/>
          <p:cNvSpPr>
            <a:spLocks noGrp="1"/>
          </p:cNvSpPr>
          <p:nvPr>
            <p:ph type="body" sz="quarter" idx="10"/>
          </p:nvPr>
        </p:nvSpPr>
        <p:spPr>
          <a:xfrm>
            <a:off x="516572" y="1420812"/>
            <a:ext cx="7055803" cy="4645887"/>
          </a:xfrm>
        </p:spPr>
        <p:txBody>
          <a:bodyPr/>
          <a:lstStyle/>
          <a:p>
            <a:r>
              <a:rPr lang="en-US" sz="4000" dirty="0">
                <a:solidFill>
                  <a:schemeClr val="accent2">
                    <a:alpha val="99000"/>
                  </a:schemeClr>
                </a:solidFill>
                <a:latin typeface="Segoe UI Light" pitchFamily="34" charset="0"/>
              </a:rPr>
              <a:t>Windows Azure gives you high availability capabilities for free</a:t>
            </a:r>
          </a:p>
          <a:p>
            <a:pPr>
              <a:spcBef>
                <a:spcPts val="300"/>
              </a:spcBef>
            </a:pPr>
            <a:r>
              <a:rPr lang="en-US" sz="2000" dirty="0"/>
              <a:t>Think about scaling out</a:t>
            </a:r>
          </a:p>
          <a:p>
            <a:pPr>
              <a:spcBef>
                <a:spcPts val="300"/>
              </a:spcBef>
            </a:pPr>
            <a:r>
              <a:rPr lang="en-US" sz="2000" dirty="0"/>
              <a:t>Handle transient </a:t>
            </a:r>
            <a:r>
              <a:rPr lang="en-US" sz="2000" dirty="0" smtClean="0"/>
              <a:t>conditions</a:t>
            </a:r>
          </a:p>
          <a:p>
            <a:pPr>
              <a:spcBef>
                <a:spcPts val="300"/>
              </a:spcBef>
            </a:pPr>
            <a:endParaRPr lang="en-US" sz="800" dirty="0"/>
          </a:p>
          <a:p>
            <a:r>
              <a:rPr lang="en-US" sz="4000" dirty="0" smtClean="0">
                <a:solidFill>
                  <a:schemeClr val="accent2">
                    <a:alpha val="99000"/>
                  </a:schemeClr>
                </a:solidFill>
                <a:latin typeface="Segoe UI Light" pitchFamily="34" charset="0"/>
              </a:rPr>
              <a:t>Design for scalability</a:t>
            </a:r>
            <a:endParaRPr lang="en-US" sz="4000" dirty="0">
              <a:solidFill>
                <a:schemeClr val="accent2">
                  <a:alpha val="99000"/>
                </a:schemeClr>
              </a:solidFill>
              <a:latin typeface="Segoe UI Light" pitchFamily="34" charset="0"/>
            </a:endParaRPr>
          </a:p>
          <a:p>
            <a:pPr>
              <a:spcBef>
                <a:spcPts val="300"/>
              </a:spcBef>
            </a:pPr>
            <a:r>
              <a:rPr lang="en-US" sz="2000" dirty="0" smtClean="0"/>
              <a:t>Asynchronous pattern</a:t>
            </a:r>
          </a:p>
          <a:p>
            <a:pPr>
              <a:spcBef>
                <a:spcPts val="300"/>
              </a:spcBef>
            </a:pPr>
            <a:r>
              <a:rPr lang="en-US" sz="2000" dirty="0" smtClean="0"/>
              <a:t>Scale out</a:t>
            </a:r>
            <a:endParaRPr lang="en-US" sz="800" dirty="0"/>
          </a:p>
          <a:p>
            <a:r>
              <a:rPr lang="en-US" sz="4000" dirty="0" smtClean="0">
                <a:solidFill>
                  <a:schemeClr val="accent2">
                    <a:alpha val="99000"/>
                  </a:schemeClr>
                </a:solidFill>
                <a:latin typeface="Segoe UI Light" pitchFamily="34" charset="0"/>
              </a:rPr>
              <a:t>Design </a:t>
            </a:r>
            <a:r>
              <a:rPr lang="en-US" sz="4000" dirty="0">
                <a:solidFill>
                  <a:schemeClr val="accent2">
                    <a:alpha val="99000"/>
                  </a:schemeClr>
                </a:solidFill>
                <a:latin typeface="Segoe UI Light" pitchFamily="34" charset="0"/>
              </a:rPr>
              <a:t>for maximum </a:t>
            </a:r>
            <a:r>
              <a:rPr lang="en-US" sz="4000" dirty="0" smtClean="0">
                <a:solidFill>
                  <a:schemeClr val="accent2">
                    <a:alpha val="99000"/>
                  </a:schemeClr>
                </a:solidFill>
                <a:latin typeface="Segoe UI Light" pitchFamily="34" charset="0"/>
              </a:rPr>
              <a:t>performance &amp; </a:t>
            </a:r>
            <a:r>
              <a:rPr lang="en-US" sz="4000" dirty="0">
                <a:solidFill>
                  <a:schemeClr val="accent2">
                    <a:alpha val="99000"/>
                  </a:schemeClr>
                </a:solidFill>
                <a:latin typeface="Segoe UI Light" pitchFamily="34" charset="0"/>
              </a:rPr>
              <a:t>reach</a:t>
            </a:r>
          </a:p>
          <a:p>
            <a:pPr>
              <a:spcBef>
                <a:spcPts val="300"/>
              </a:spcBef>
            </a:pPr>
            <a:r>
              <a:rPr lang="en-US" sz="2000" dirty="0" smtClean="0"/>
              <a:t>Caching, CDN, Traffic Manager, etc.</a:t>
            </a:r>
            <a:endParaRPr lang="en-US" sz="2000" dirty="0"/>
          </a:p>
        </p:txBody>
      </p:sp>
      <p:sp>
        <p:nvSpPr>
          <p:cNvPr id="4" name="Freeform 18"/>
          <p:cNvSpPr>
            <a:spLocks noEditPoints="1"/>
          </p:cNvSpPr>
          <p:nvPr/>
        </p:nvSpPr>
        <p:spPr bwMode="black">
          <a:xfrm>
            <a:off x="8084880" y="2589388"/>
            <a:ext cx="2359778" cy="2878906"/>
          </a:xfrm>
          <a:custGeom>
            <a:avLst/>
            <a:gdLst>
              <a:gd name="T0" fmla="*/ 129 w 246"/>
              <a:gd name="T1" fmla="*/ 192 h 300"/>
              <a:gd name="T2" fmla="*/ 43 w 246"/>
              <a:gd name="T3" fmla="*/ 202 h 300"/>
              <a:gd name="T4" fmla="*/ 129 w 246"/>
              <a:gd name="T5" fmla="*/ 126 h 300"/>
              <a:gd name="T6" fmla="*/ 43 w 246"/>
              <a:gd name="T7" fmla="*/ 135 h 300"/>
              <a:gd name="T8" fmla="*/ 129 w 246"/>
              <a:gd name="T9" fmla="*/ 126 h 300"/>
              <a:gd name="T10" fmla="*/ 215 w 246"/>
              <a:gd name="T11" fmla="*/ 101 h 300"/>
              <a:gd name="T12" fmla="*/ 219 w 246"/>
              <a:gd name="T13" fmla="*/ 90 h 300"/>
              <a:gd name="T14" fmla="*/ 208 w 246"/>
              <a:gd name="T15" fmla="*/ 111 h 300"/>
              <a:gd name="T16" fmla="*/ 43 w 246"/>
              <a:gd name="T17" fmla="*/ 92 h 300"/>
              <a:gd name="T18" fmla="*/ 117 w 246"/>
              <a:gd name="T19" fmla="*/ 102 h 300"/>
              <a:gd name="T20" fmla="*/ 43 w 246"/>
              <a:gd name="T21" fmla="*/ 235 h 300"/>
              <a:gd name="T22" fmla="*/ 117 w 246"/>
              <a:gd name="T23" fmla="*/ 226 h 300"/>
              <a:gd name="T24" fmla="*/ 43 w 246"/>
              <a:gd name="T25" fmla="*/ 235 h 300"/>
              <a:gd name="T26" fmla="*/ 11 w 246"/>
              <a:gd name="T27" fmla="*/ 287 h 300"/>
              <a:gd name="T28" fmla="*/ 35 w 246"/>
              <a:gd name="T29" fmla="*/ 36 h 300"/>
              <a:gd name="T30" fmla="*/ 0 w 246"/>
              <a:gd name="T31" fmla="*/ 22 h 300"/>
              <a:gd name="T32" fmla="*/ 219 w 246"/>
              <a:gd name="T33" fmla="*/ 300 h 300"/>
              <a:gd name="T34" fmla="*/ 208 w 246"/>
              <a:gd name="T35" fmla="*/ 173 h 300"/>
              <a:gd name="T36" fmla="*/ 117 w 246"/>
              <a:gd name="T37" fmla="*/ 159 h 300"/>
              <a:gd name="T38" fmla="*/ 43 w 246"/>
              <a:gd name="T39" fmla="*/ 169 h 300"/>
              <a:gd name="T40" fmla="*/ 117 w 246"/>
              <a:gd name="T41" fmla="*/ 159 h 300"/>
              <a:gd name="T42" fmla="*/ 57 w 246"/>
              <a:gd name="T43" fmla="*/ 22 h 300"/>
              <a:gd name="T44" fmla="*/ 86 w 246"/>
              <a:gd name="T45" fmla="*/ 20 h 300"/>
              <a:gd name="T46" fmla="*/ 110 w 246"/>
              <a:gd name="T47" fmla="*/ 0 h 300"/>
              <a:gd name="T48" fmla="*/ 133 w 246"/>
              <a:gd name="T49" fmla="*/ 20 h 300"/>
              <a:gd name="T50" fmla="*/ 162 w 246"/>
              <a:gd name="T51" fmla="*/ 22 h 300"/>
              <a:gd name="T52" fmla="*/ 179 w 246"/>
              <a:gd name="T53" fmla="*/ 43 h 300"/>
              <a:gd name="T54" fmla="*/ 41 w 246"/>
              <a:gd name="T55" fmla="*/ 36 h 300"/>
              <a:gd name="T56" fmla="*/ 110 w 246"/>
              <a:gd name="T57" fmla="*/ 20 h 300"/>
              <a:gd name="T58" fmla="*/ 110 w 246"/>
              <a:gd name="T59" fmla="*/ 11 h 300"/>
              <a:gd name="T60" fmla="*/ 190 w 246"/>
              <a:gd name="T61" fmla="*/ 269 h 300"/>
              <a:gd name="T62" fmla="*/ 29 w 246"/>
              <a:gd name="T63" fmla="*/ 59 h 300"/>
              <a:gd name="T64" fmla="*/ 190 w 246"/>
              <a:gd name="T65" fmla="*/ 71 h 300"/>
              <a:gd name="T66" fmla="*/ 200 w 246"/>
              <a:gd name="T67" fmla="*/ 49 h 300"/>
              <a:gd name="T68" fmla="*/ 19 w 246"/>
              <a:gd name="T69" fmla="*/ 278 h 300"/>
              <a:gd name="T70" fmla="*/ 200 w 246"/>
              <a:gd name="T71" fmla="*/ 185 h 300"/>
              <a:gd name="T72" fmla="*/ 190 w 246"/>
              <a:gd name="T73" fmla="*/ 269 h 300"/>
              <a:gd name="T74" fmla="*/ 190 w 246"/>
              <a:gd name="T75" fmla="*/ 133 h 300"/>
              <a:gd name="T76" fmla="*/ 200 w 246"/>
              <a:gd name="T77" fmla="*/ 124 h 300"/>
              <a:gd name="T78" fmla="*/ 215 w 246"/>
              <a:gd name="T79" fmla="*/ 35 h 300"/>
              <a:gd name="T80" fmla="*/ 219 w 246"/>
              <a:gd name="T81" fmla="*/ 22 h 300"/>
              <a:gd name="T82" fmla="*/ 184 w 246"/>
              <a:gd name="T83" fmla="*/ 36 h 300"/>
              <a:gd name="T84" fmla="*/ 208 w 246"/>
              <a:gd name="T85" fmla="*/ 44 h 300"/>
              <a:gd name="T86" fmla="*/ 246 w 246"/>
              <a:gd name="T87" fmla="*/ 41 h 300"/>
              <a:gd name="T88" fmla="*/ 155 w 246"/>
              <a:gd name="T89" fmla="*/ 134 h 300"/>
              <a:gd name="T90" fmla="*/ 156 w 246"/>
              <a:gd name="T91" fmla="*/ 92 h 300"/>
              <a:gd name="T92" fmla="*/ 218 w 246"/>
              <a:gd name="T93" fmla="*/ 41 h 300"/>
              <a:gd name="T94" fmla="*/ 246 w 246"/>
              <a:gd name="T95" fmla="*/ 107 h 300"/>
              <a:gd name="T96" fmla="*/ 155 w 246"/>
              <a:gd name="T97" fmla="*/ 201 h 300"/>
              <a:gd name="T98" fmla="*/ 156 w 246"/>
              <a:gd name="T99" fmla="*/ 159 h 300"/>
              <a:gd name="T100" fmla="*/ 218 w 246"/>
              <a:gd name="T101" fmla="*/ 10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46" h="300">
                <a:moveTo>
                  <a:pt x="43" y="192"/>
                </a:moveTo>
                <a:cubicBezTo>
                  <a:pt x="129" y="192"/>
                  <a:pt x="129" y="192"/>
                  <a:pt x="129" y="192"/>
                </a:cubicBezTo>
                <a:cubicBezTo>
                  <a:pt x="129" y="202"/>
                  <a:pt x="129" y="202"/>
                  <a:pt x="129" y="202"/>
                </a:cubicBezTo>
                <a:cubicBezTo>
                  <a:pt x="43" y="202"/>
                  <a:pt x="43" y="202"/>
                  <a:pt x="43" y="202"/>
                </a:cubicBezTo>
                <a:lnTo>
                  <a:pt x="43" y="192"/>
                </a:lnTo>
                <a:close/>
                <a:moveTo>
                  <a:pt x="129" y="126"/>
                </a:moveTo>
                <a:cubicBezTo>
                  <a:pt x="43" y="126"/>
                  <a:pt x="43" y="126"/>
                  <a:pt x="43" y="126"/>
                </a:cubicBezTo>
                <a:cubicBezTo>
                  <a:pt x="43" y="135"/>
                  <a:pt x="43" y="135"/>
                  <a:pt x="43" y="135"/>
                </a:cubicBezTo>
                <a:cubicBezTo>
                  <a:pt x="129" y="135"/>
                  <a:pt x="129" y="135"/>
                  <a:pt x="129" y="135"/>
                </a:cubicBezTo>
                <a:lnTo>
                  <a:pt x="129" y="126"/>
                </a:lnTo>
                <a:close/>
                <a:moveTo>
                  <a:pt x="208" y="111"/>
                </a:moveTo>
                <a:cubicBezTo>
                  <a:pt x="215" y="101"/>
                  <a:pt x="215" y="101"/>
                  <a:pt x="215" y="101"/>
                </a:cubicBezTo>
                <a:cubicBezTo>
                  <a:pt x="219" y="101"/>
                  <a:pt x="219" y="101"/>
                  <a:pt x="219" y="101"/>
                </a:cubicBezTo>
                <a:cubicBezTo>
                  <a:pt x="219" y="90"/>
                  <a:pt x="219" y="90"/>
                  <a:pt x="219" y="90"/>
                </a:cubicBezTo>
                <a:cubicBezTo>
                  <a:pt x="208" y="106"/>
                  <a:pt x="208" y="106"/>
                  <a:pt x="208" y="106"/>
                </a:cubicBezTo>
                <a:lnTo>
                  <a:pt x="208" y="111"/>
                </a:lnTo>
                <a:close/>
                <a:moveTo>
                  <a:pt x="117" y="92"/>
                </a:moveTo>
                <a:cubicBezTo>
                  <a:pt x="43" y="92"/>
                  <a:pt x="43" y="92"/>
                  <a:pt x="43" y="92"/>
                </a:cubicBezTo>
                <a:cubicBezTo>
                  <a:pt x="43" y="102"/>
                  <a:pt x="43" y="102"/>
                  <a:pt x="43" y="102"/>
                </a:cubicBezTo>
                <a:cubicBezTo>
                  <a:pt x="117" y="102"/>
                  <a:pt x="117" y="102"/>
                  <a:pt x="117" y="102"/>
                </a:cubicBezTo>
                <a:lnTo>
                  <a:pt x="117" y="92"/>
                </a:lnTo>
                <a:close/>
                <a:moveTo>
                  <a:pt x="43" y="235"/>
                </a:moveTo>
                <a:cubicBezTo>
                  <a:pt x="117" y="235"/>
                  <a:pt x="117" y="235"/>
                  <a:pt x="117" y="235"/>
                </a:cubicBezTo>
                <a:cubicBezTo>
                  <a:pt x="117" y="226"/>
                  <a:pt x="117" y="226"/>
                  <a:pt x="117" y="226"/>
                </a:cubicBezTo>
                <a:cubicBezTo>
                  <a:pt x="43" y="226"/>
                  <a:pt x="43" y="226"/>
                  <a:pt x="43" y="226"/>
                </a:cubicBezTo>
                <a:lnTo>
                  <a:pt x="43" y="235"/>
                </a:lnTo>
                <a:close/>
                <a:moveTo>
                  <a:pt x="208" y="287"/>
                </a:moveTo>
                <a:cubicBezTo>
                  <a:pt x="11" y="287"/>
                  <a:pt x="11" y="287"/>
                  <a:pt x="11" y="287"/>
                </a:cubicBezTo>
                <a:cubicBezTo>
                  <a:pt x="11" y="36"/>
                  <a:pt x="11" y="36"/>
                  <a:pt x="11" y="36"/>
                </a:cubicBezTo>
                <a:cubicBezTo>
                  <a:pt x="35" y="36"/>
                  <a:pt x="35" y="36"/>
                  <a:pt x="35" y="36"/>
                </a:cubicBezTo>
                <a:cubicBezTo>
                  <a:pt x="37" y="31"/>
                  <a:pt x="40" y="26"/>
                  <a:pt x="44" y="22"/>
                </a:cubicBezTo>
                <a:cubicBezTo>
                  <a:pt x="0" y="22"/>
                  <a:pt x="0" y="22"/>
                  <a:pt x="0" y="22"/>
                </a:cubicBezTo>
                <a:cubicBezTo>
                  <a:pt x="0" y="300"/>
                  <a:pt x="0" y="300"/>
                  <a:pt x="0" y="300"/>
                </a:cubicBezTo>
                <a:cubicBezTo>
                  <a:pt x="219" y="300"/>
                  <a:pt x="219" y="300"/>
                  <a:pt x="219" y="300"/>
                </a:cubicBezTo>
                <a:cubicBezTo>
                  <a:pt x="219" y="157"/>
                  <a:pt x="219" y="157"/>
                  <a:pt x="219" y="157"/>
                </a:cubicBezTo>
                <a:cubicBezTo>
                  <a:pt x="208" y="173"/>
                  <a:pt x="208" y="173"/>
                  <a:pt x="208" y="173"/>
                </a:cubicBezTo>
                <a:lnTo>
                  <a:pt x="208" y="287"/>
                </a:lnTo>
                <a:close/>
                <a:moveTo>
                  <a:pt x="117" y="159"/>
                </a:moveTo>
                <a:cubicBezTo>
                  <a:pt x="43" y="159"/>
                  <a:pt x="43" y="159"/>
                  <a:pt x="43" y="159"/>
                </a:cubicBezTo>
                <a:cubicBezTo>
                  <a:pt x="43" y="169"/>
                  <a:pt x="43" y="169"/>
                  <a:pt x="43" y="169"/>
                </a:cubicBezTo>
                <a:cubicBezTo>
                  <a:pt x="117" y="169"/>
                  <a:pt x="117" y="169"/>
                  <a:pt x="117" y="169"/>
                </a:cubicBezTo>
                <a:lnTo>
                  <a:pt x="117" y="159"/>
                </a:lnTo>
                <a:close/>
                <a:moveTo>
                  <a:pt x="41" y="36"/>
                </a:moveTo>
                <a:cubicBezTo>
                  <a:pt x="43" y="29"/>
                  <a:pt x="50" y="25"/>
                  <a:pt x="57" y="22"/>
                </a:cubicBezTo>
                <a:cubicBezTo>
                  <a:pt x="63" y="21"/>
                  <a:pt x="71" y="20"/>
                  <a:pt x="77" y="20"/>
                </a:cubicBezTo>
                <a:cubicBezTo>
                  <a:pt x="80" y="20"/>
                  <a:pt x="83" y="20"/>
                  <a:pt x="86" y="20"/>
                </a:cubicBezTo>
                <a:cubicBezTo>
                  <a:pt x="87" y="20"/>
                  <a:pt x="88" y="20"/>
                  <a:pt x="89" y="20"/>
                </a:cubicBezTo>
                <a:cubicBezTo>
                  <a:pt x="89" y="9"/>
                  <a:pt x="98" y="0"/>
                  <a:pt x="110" y="0"/>
                </a:cubicBezTo>
                <a:cubicBezTo>
                  <a:pt x="121" y="0"/>
                  <a:pt x="130" y="9"/>
                  <a:pt x="130" y="20"/>
                </a:cubicBezTo>
                <a:cubicBezTo>
                  <a:pt x="131" y="20"/>
                  <a:pt x="132" y="20"/>
                  <a:pt x="133" y="20"/>
                </a:cubicBezTo>
                <a:cubicBezTo>
                  <a:pt x="136" y="20"/>
                  <a:pt x="139" y="20"/>
                  <a:pt x="142" y="20"/>
                </a:cubicBezTo>
                <a:cubicBezTo>
                  <a:pt x="149" y="20"/>
                  <a:pt x="156" y="21"/>
                  <a:pt x="162" y="22"/>
                </a:cubicBezTo>
                <a:cubicBezTo>
                  <a:pt x="170" y="25"/>
                  <a:pt x="176" y="29"/>
                  <a:pt x="178" y="36"/>
                </a:cubicBezTo>
                <a:cubicBezTo>
                  <a:pt x="179" y="38"/>
                  <a:pt x="179" y="41"/>
                  <a:pt x="179" y="43"/>
                </a:cubicBezTo>
                <a:cubicBezTo>
                  <a:pt x="145" y="43"/>
                  <a:pt x="74" y="43"/>
                  <a:pt x="40" y="43"/>
                </a:cubicBezTo>
                <a:cubicBezTo>
                  <a:pt x="40" y="41"/>
                  <a:pt x="41" y="38"/>
                  <a:pt x="41" y="36"/>
                </a:cubicBezTo>
                <a:close/>
                <a:moveTo>
                  <a:pt x="99" y="20"/>
                </a:moveTo>
                <a:cubicBezTo>
                  <a:pt x="103" y="20"/>
                  <a:pt x="106" y="20"/>
                  <a:pt x="110" y="20"/>
                </a:cubicBezTo>
                <a:cubicBezTo>
                  <a:pt x="113" y="20"/>
                  <a:pt x="116" y="20"/>
                  <a:pt x="120" y="20"/>
                </a:cubicBezTo>
                <a:cubicBezTo>
                  <a:pt x="119" y="15"/>
                  <a:pt x="115" y="11"/>
                  <a:pt x="110" y="11"/>
                </a:cubicBezTo>
                <a:cubicBezTo>
                  <a:pt x="104" y="11"/>
                  <a:pt x="100" y="15"/>
                  <a:pt x="99" y="20"/>
                </a:cubicBezTo>
                <a:close/>
                <a:moveTo>
                  <a:pt x="190" y="269"/>
                </a:moveTo>
                <a:cubicBezTo>
                  <a:pt x="29" y="269"/>
                  <a:pt x="29" y="269"/>
                  <a:pt x="29" y="269"/>
                </a:cubicBezTo>
                <a:cubicBezTo>
                  <a:pt x="29" y="59"/>
                  <a:pt x="29" y="59"/>
                  <a:pt x="29" y="59"/>
                </a:cubicBezTo>
                <a:cubicBezTo>
                  <a:pt x="190" y="59"/>
                  <a:pt x="190" y="59"/>
                  <a:pt x="190" y="59"/>
                </a:cubicBezTo>
                <a:cubicBezTo>
                  <a:pt x="190" y="71"/>
                  <a:pt x="190" y="71"/>
                  <a:pt x="190" y="71"/>
                </a:cubicBezTo>
                <a:cubicBezTo>
                  <a:pt x="200" y="57"/>
                  <a:pt x="200" y="57"/>
                  <a:pt x="200" y="57"/>
                </a:cubicBezTo>
                <a:cubicBezTo>
                  <a:pt x="200" y="49"/>
                  <a:pt x="200" y="49"/>
                  <a:pt x="200" y="49"/>
                </a:cubicBezTo>
                <a:cubicBezTo>
                  <a:pt x="19" y="49"/>
                  <a:pt x="19" y="49"/>
                  <a:pt x="19" y="49"/>
                </a:cubicBezTo>
                <a:cubicBezTo>
                  <a:pt x="19" y="278"/>
                  <a:pt x="19" y="278"/>
                  <a:pt x="19" y="278"/>
                </a:cubicBezTo>
                <a:cubicBezTo>
                  <a:pt x="200" y="278"/>
                  <a:pt x="200" y="278"/>
                  <a:pt x="200" y="278"/>
                </a:cubicBezTo>
                <a:cubicBezTo>
                  <a:pt x="200" y="185"/>
                  <a:pt x="200" y="185"/>
                  <a:pt x="200" y="185"/>
                </a:cubicBezTo>
                <a:cubicBezTo>
                  <a:pt x="190" y="199"/>
                  <a:pt x="190" y="199"/>
                  <a:pt x="190" y="199"/>
                </a:cubicBezTo>
                <a:lnTo>
                  <a:pt x="190" y="269"/>
                </a:lnTo>
                <a:close/>
                <a:moveTo>
                  <a:pt x="200" y="119"/>
                </a:moveTo>
                <a:cubicBezTo>
                  <a:pt x="190" y="133"/>
                  <a:pt x="190" y="133"/>
                  <a:pt x="190" y="133"/>
                </a:cubicBezTo>
                <a:cubicBezTo>
                  <a:pt x="190" y="138"/>
                  <a:pt x="190" y="138"/>
                  <a:pt x="190" y="138"/>
                </a:cubicBezTo>
                <a:cubicBezTo>
                  <a:pt x="200" y="124"/>
                  <a:pt x="200" y="124"/>
                  <a:pt x="200" y="124"/>
                </a:cubicBezTo>
                <a:lnTo>
                  <a:pt x="200" y="119"/>
                </a:lnTo>
                <a:close/>
                <a:moveTo>
                  <a:pt x="215" y="35"/>
                </a:moveTo>
                <a:cubicBezTo>
                  <a:pt x="219" y="35"/>
                  <a:pt x="219" y="35"/>
                  <a:pt x="219" y="35"/>
                </a:cubicBezTo>
                <a:cubicBezTo>
                  <a:pt x="219" y="22"/>
                  <a:pt x="219" y="22"/>
                  <a:pt x="219" y="22"/>
                </a:cubicBezTo>
                <a:cubicBezTo>
                  <a:pt x="175" y="22"/>
                  <a:pt x="175" y="22"/>
                  <a:pt x="175" y="22"/>
                </a:cubicBezTo>
                <a:cubicBezTo>
                  <a:pt x="179" y="26"/>
                  <a:pt x="182" y="30"/>
                  <a:pt x="184" y="36"/>
                </a:cubicBezTo>
                <a:cubicBezTo>
                  <a:pt x="208" y="36"/>
                  <a:pt x="208" y="36"/>
                  <a:pt x="208" y="36"/>
                </a:cubicBezTo>
                <a:cubicBezTo>
                  <a:pt x="208" y="44"/>
                  <a:pt x="208" y="44"/>
                  <a:pt x="208" y="44"/>
                </a:cubicBezTo>
                <a:lnTo>
                  <a:pt x="215" y="35"/>
                </a:lnTo>
                <a:close/>
                <a:moveTo>
                  <a:pt x="246" y="41"/>
                </a:moveTo>
                <a:cubicBezTo>
                  <a:pt x="182" y="134"/>
                  <a:pt x="182" y="134"/>
                  <a:pt x="182" y="134"/>
                </a:cubicBezTo>
                <a:cubicBezTo>
                  <a:pt x="155" y="134"/>
                  <a:pt x="155" y="134"/>
                  <a:pt x="155" y="134"/>
                </a:cubicBezTo>
                <a:cubicBezTo>
                  <a:pt x="129" y="92"/>
                  <a:pt x="129" y="92"/>
                  <a:pt x="129" y="92"/>
                </a:cubicBezTo>
                <a:cubicBezTo>
                  <a:pt x="156" y="92"/>
                  <a:pt x="156" y="92"/>
                  <a:pt x="156" y="92"/>
                </a:cubicBezTo>
                <a:cubicBezTo>
                  <a:pt x="169" y="113"/>
                  <a:pt x="169" y="113"/>
                  <a:pt x="169" y="113"/>
                </a:cubicBezTo>
                <a:cubicBezTo>
                  <a:pt x="218" y="41"/>
                  <a:pt x="218" y="41"/>
                  <a:pt x="218" y="41"/>
                </a:cubicBezTo>
                <a:lnTo>
                  <a:pt x="246" y="41"/>
                </a:lnTo>
                <a:close/>
                <a:moveTo>
                  <a:pt x="246" y="107"/>
                </a:moveTo>
                <a:cubicBezTo>
                  <a:pt x="182" y="201"/>
                  <a:pt x="182" y="201"/>
                  <a:pt x="182" y="201"/>
                </a:cubicBezTo>
                <a:cubicBezTo>
                  <a:pt x="155" y="201"/>
                  <a:pt x="155" y="201"/>
                  <a:pt x="155" y="201"/>
                </a:cubicBezTo>
                <a:cubicBezTo>
                  <a:pt x="129" y="159"/>
                  <a:pt x="129" y="159"/>
                  <a:pt x="129" y="159"/>
                </a:cubicBezTo>
                <a:cubicBezTo>
                  <a:pt x="156" y="159"/>
                  <a:pt x="156" y="159"/>
                  <a:pt x="156" y="159"/>
                </a:cubicBezTo>
                <a:cubicBezTo>
                  <a:pt x="169" y="180"/>
                  <a:pt x="169" y="180"/>
                  <a:pt x="169" y="180"/>
                </a:cubicBezTo>
                <a:cubicBezTo>
                  <a:pt x="218" y="107"/>
                  <a:pt x="218" y="107"/>
                  <a:pt x="218" y="107"/>
                </a:cubicBezTo>
                <a:lnTo>
                  <a:pt x="246" y="107"/>
                </a:lnTo>
                <a:close/>
              </a:path>
            </a:pathLst>
          </a:custGeom>
          <a:solidFill>
            <a:schemeClr val="tx2"/>
          </a:solidFill>
          <a:ln>
            <a:noFill/>
          </a:ln>
        </p:spPr>
        <p:txBody>
          <a:bodyPr vert="horz" wrap="square" lIns="82305" tIns="41153" rIns="82305" bIns="41153" numCol="1" anchor="t" anchorCtr="0" compatLnSpc="1">
            <a:prstTxWarp prst="textNoShape">
              <a:avLst/>
            </a:prstTxWarp>
          </a:bodyPr>
          <a:lstStyle/>
          <a:p>
            <a:endParaRPr lang="en-US" sz="1600"/>
          </a:p>
        </p:txBody>
      </p:sp>
    </p:spTree>
    <p:extLst>
      <p:ext uri="{BB962C8B-B14F-4D97-AF65-F5344CB8AC3E}">
        <p14:creationId xmlns:p14="http://schemas.microsoft.com/office/powerpoint/2010/main" val="1289343322"/>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130656004"/>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521208" y="1905000"/>
            <a:ext cx="10103249" cy="1378644"/>
          </a:xfrm>
        </p:spPr>
        <p:txBody>
          <a:bodyPr/>
          <a:lstStyle/>
          <a:p>
            <a:r>
              <a:rPr lang="en-US" dirty="0" smtClean="0"/>
              <a:t>Availability</a:t>
            </a:r>
            <a:endParaRPr lang="en-US" dirty="0"/>
          </a:p>
        </p:txBody>
      </p:sp>
    </p:spTree>
    <p:extLst>
      <p:ext uri="{BB962C8B-B14F-4D97-AF65-F5344CB8AC3E}">
        <p14:creationId xmlns:p14="http://schemas.microsoft.com/office/powerpoint/2010/main" val="3635121203"/>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Why do services fail?</a:t>
            </a:r>
          </a:p>
        </p:txBody>
      </p:sp>
      <p:sp>
        <p:nvSpPr>
          <p:cNvPr id="3" name="Content Placeholder 2"/>
          <p:cNvSpPr>
            <a:spLocks noGrp="1"/>
          </p:cNvSpPr>
          <p:nvPr>
            <p:ph type="body" sz="quarter" idx="10"/>
          </p:nvPr>
        </p:nvSpPr>
        <p:spPr>
          <a:xfrm>
            <a:off x="516572" y="1420812"/>
            <a:ext cx="11155680" cy="3831818"/>
          </a:xfrm>
        </p:spPr>
        <p:txBody>
          <a:bodyPr/>
          <a:lstStyle/>
          <a:p>
            <a:r>
              <a:rPr lang="en-US" sz="4000" dirty="0">
                <a:solidFill>
                  <a:schemeClr val="accent2">
                    <a:alpha val="99000"/>
                  </a:schemeClr>
                </a:solidFill>
                <a:latin typeface="Segoe UI Light" pitchFamily="34" charset="0"/>
              </a:rPr>
              <a:t>Increased </a:t>
            </a:r>
            <a:r>
              <a:rPr lang="en-US" sz="4000" dirty="0" smtClean="0">
                <a:solidFill>
                  <a:schemeClr val="accent2">
                    <a:alpha val="99000"/>
                  </a:schemeClr>
                </a:solidFill>
                <a:latin typeface="Segoe UI Light" pitchFamily="34" charset="0"/>
              </a:rPr>
              <a:t>workload</a:t>
            </a:r>
          </a:p>
          <a:p>
            <a:endParaRPr lang="en-US" sz="2000" dirty="0">
              <a:solidFill>
                <a:schemeClr val="accent2">
                  <a:alpha val="99000"/>
                </a:schemeClr>
              </a:solidFill>
              <a:latin typeface="Segoe UI Light" pitchFamily="34" charset="0"/>
            </a:endParaRPr>
          </a:p>
          <a:p>
            <a:r>
              <a:rPr lang="en-US" sz="4000" dirty="0">
                <a:solidFill>
                  <a:schemeClr val="accent2">
                    <a:alpha val="99000"/>
                  </a:schemeClr>
                </a:solidFill>
                <a:latin typeface="Segoe UI Light" pitchFamily="34" charset="0"/>
              </a:rPr>
              <a:t>Failure</a:t>
            </a:r>
          </a:p>
          <a:p>
            <a:pPr>
              <a:spcBef>
                <a:spcPts val="300"/>
              </a:spcBef>
            </a:pPr>
            <a:r>
              <a:rPr lang="en-US" sz="2000" dirty="0"/>
              <a:t>Hardware</a:t>
            </a:r>
          </a:p>
          <a:p>
            <a:pPr>
              <a:spcBef>
                <a:spcPts val="300"/>
              </a:spcBef>
            </a:pPr>
            <a:r>
              <a:rPr lang="en-US" sz="2000" dirty="0"/>
              <a:t>Network </a:t>
            </a:r>
          </a:p>
          <a:p>
            <a:pPr>
              <a:spcBef>
                <a:spcPts val="300"/>
              </a:spcBef>
            </a:pPr>
            <a:r>
              <a:rPr lang="en-US" sz="2000" dirty="0"/>
              <a:t>Platform Service</a:t>
            </a:r>
          </a:p>
          <a:p>
            <a:pPr>
              <a:spcBef>
                <a:spcPts val="300"/>
              </a:spcBef>
            </a:pPr>
            <a:r>
              <a:rPr lang="en-US" sz="2000" dirty="0"/>
              <a:t>Transient </a:t>
            </a:r>
            <a:r>
              <a:rPr lang="en-US" sz="2000" dirty="0" smtClean="0"/>
              <a:t>conditions</a:t>
            </a:r>
          </a:p>
          <a:p>
            <a:pPr>
              <a:spcBef>
                <a:spcPts val="300"/>
              </a:spcBef>
            </a:pPr>
            <a:endParaRPr lang="en-US" sz="2000" dirty="0"/>
          </a:p>
          <a:p>
            <a:r>
              <a:rPr lang="en-US" sz="4000" dirty="0">
                <a:solidFill>
                  <a:schemeClr val="accent2">
                    <a:alpha val="99000"/>
                  </a:schemeClr>
                </a:solidFill>
                <a:latin typeface="Segoe UI Light" pitchFamily="34" charset="0"/>
              </a:rPr>
              <a:t>Human</a:t>
            </a:r>
          </a:p>
          <a:p>
            <a:pPr>
              <a:spcBef>
                <a:spcPts val="300"/>
              </a:spcBef>
            </a:pPr>
            <a:r>
              <a:rPr lang="en-US" sz="2000" dirty="0"/>
              <a:t>Upgrades</a:t>
            </a:r>
          </a:p>
        </p:txBody>
      </p:sp>
      <p:sp>
        <p:nvSpPr>
          <p:cNvPr id="4" name="Freeform 7"/>
          <p:cNvSpPr>
            <a:spLocks noEditPoints="1"/>
          </p:cNvSpPr>
          <p:nvPr/>
        </p:nvSpPr>
        <p:spPr bwMode="auto">
          <a:xfrm>
            <a:off x="7395524" y="1962150"/>
            <a:ext cx="3520126" cy="2876000"/>
          </a:xfrm>
          <a:custGeom>
            <a:avLst/>
            <a:gdLst>
              <a:gd name="T0" fmla="*/ 1349 w 1388"/>
              <a:gd name="T1" fmla="*/ 967 h 1134"/>
              <a:gd name="T2" fmla="*/ 781 w 1388"/>
              <a:gd name="T3" fmla="*/ 49 h 1134"/>
              <a:gd name="T4" fmla="*/ 692 w 1388"/>
              <a:gd name="T5" fmla="*/ 0 h 1134"/>
              <a:gd name="T6" fmla="*/ 600 w 1388"/>
              <a:gd name="T7" fmla="*/ 48 h 1134"/>
              <a:gd name="T8" fmla="*/ 32 w 1388"/>
              <a:gd name="T9" fmla="*/ 962 h 1134"/>
              <a:gd name="T10" fmla="*/ 29 w 1388"/>
              <a:gd name="T11" fmla="*/ 1074 h 1134"/>
              <a:gd name="T12" fmla="*/ 115 w 1388"/>
              <a:gd name="T13" fmla="*/ 1128 h 1134"/>
              <a:gd name="T14" fmla="*/ 1263 w 1388"/>
              <a:gd name="T15" fmla="*/ 1128 h 1134"/>
              <a:gd name="T16" fmla="*/ 1348 w 1388"/>
              <a:gd name="T17" fmla="*/ 1081 h 1134"/>
              <a:gd name="T18" fmla="*/ 1349 w 1388"/>
              <a:gd name="T19" fmla="*/ 967 h 1134"/>
              <a:gd name="T20" fmla="*/ 769 w 1388"/>
              <a:gd name="T21" fmla="*/ 996 h 1134"/>
              <a:gd name="T22" fmla="*/ 614 w 1388"/>
              <a:gd name="T23" fmla="*/ 996 h 1134"/>
              <a:gd name="T24" fmla="*/ 614 w 1388"/>
              <a:gd name="T25" fmla="*/ 849 h 1134"/>
              <a:gd name="T26" fmla="*/ 769 w 1388"/>
              <a:gd name="T27" fmla="*/ 849 h 1134"/>
              <a:gd name="T28" fmla="*/ 769 w 1388"/>
              <a:gd name="T29" fmla="*/ 996 h 1134"/>
              <a:gd name="T30" fmla="*/ 769 w 1388"/>
              <a:gd name="T31" fmla="*/ 492 h 1134"/>
              <a:gd name="T32" fmla="*/ 730 w 1388"/>
              <a:gd name="T33" fmla="*/ 751 h 1134"/>
              <a:gd name="T34" fmla="*/ 655 w 1388"/>
              <a:gd name="T35" fmla="*/ 751 h 1134"/>
              <a:gd name="T36" fmla="*/ 614 w 1388"/>
              <a:gd name="T37" fmla="*/ 492 h 1134"/>
              <a:gd name="T38" fmla="*/ 614 w 1388"/>
              <a:gd name="T39" fmla="*/ 332 h 1134"/>
              <a:gd name="T40" fmla="*/ 769 w 1388"/>
              <a:gd name="T41" fmla="*/ 332 h 1134"/>
              <a:gd name="T42" fmla="*/ 769 w 1388"/>
              <a:gd name="T43" fmla="*/ 492 h 1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88" h="1134">
                <a:moveTo>
                  <a:pt x="1349" y="967"/>
                </a:moveTo>
                <a:cubicBezTo>
                  <a:pt x="781" y="49"/>
                  <a:pt x="781" y="49"/>
                  <a:pt x="781" y="49"/>
                </a:cubicBezTo>
                <a:cubicBezTo>
                  <a:pt x="781" y="49"/>
                  <a:pt x="758" y="0"/>
                  <a:pt x="692" y="0"/>
                </a:cubicBezTo>
                <a:cubicBezTo>
                  <a:pt x="626" y="0"/>
                  <a:pt x="600" y="48"/>
                  <a:pt x="600" y="48"/>
                </a:cubicBezTo>
                <a:cubicBezTo>
                  <a:pt x="32" y="962"/>
                  <a:pt x="32" y="962"/>
                  <a:pt x="32" y="962"/>
                </a:cubicBezTo>
                <a:cubicBezTo>
                  <a:pt x="32" y="962"/>
                  <a:pt x="0" y="1021"/>
                  <a:pt x="29" y="1074"/>
                </a:cubicBezTo>
                <a:cubicBezTo>
                  <a:pt x="58" y="1127"/>
                  <a:pt x="115" y="1128"/>
                  <a:pt x="115" y="1128"/>
                </a:cubicBezTo>
                <a:cubicBezTo>
                  <a:pt x="1263" y="1128"/>
                  <a:pt x="1263" y="1128"/>
                  <a:pt x="1263" y="1128"/>
                </a:cubicBezTo>
                <a:cubicBezTo>
                  <a:pt x="1263" y="1128"/>
                  <a:pt x="1308" y="1134"/>
                  <a:pt x="1348" y="1081"/>
                </a:cubicBezTo>
                <a:cubicBezTo>
                  <a:pt x="1388" y="1028"/>
                  <a:pt x="1349" y="967"/>
                  <a:pt x="1349" y="967"/>
                </a:cubicBezTo>
                <a:close/>
                <a:moveTo>
                  <a:pt x="769" y="996"/>
                </a:moveTo>
                <a:cubicBezTo>
                  <a:pt x="614" y="996"/>
                  <a:pt x="614" y="996"/>
                  <a:pt x="614" y="996"/>
                </a:cubicBezTo>
                <a:cubicBezTo>
                  <a:pt x="614" y="849"/>
                  <a:pt x="614" y="849"/>
                  <a:pt x="614" y="849"/>
                </a:cubicBezTo>
                <a:cubicBezTo>
                  <a:pt x="769" y="849"/>
                  <a:pt x="769" y="849"/>
                  <a:pt x="769" y="849"/>
                </a:cubicBezTo>
                <a:lnTo>
                  <a:pt x="769" y="996"/>
                </a:lnTo>
                <a:close/>
                <a:moveTo>
                  <a:pt x="769" y="492"/>
                </a:moveTo>
                <a:cubicBezTo>
                  <a:pt x="730" y="751"/>
                  <a:pt x="730" y="751"/>
                  <a:pt x="730" y="751"/>
                </a:cubicBezTo>
                <a:cubicBezTo>
                  <a:pt x="655" y="751"/>
                  <a:pt x="655" y="751"/>
                  <a:pt x="655" y="751"/>
                </a:cubicBezTo>
                <a:cubicBezTo>
                  <a:pt x="614" y="492"/>
                  <a:pt x="614" y="492"/>
                  <a:pt x="614" y="492"/>
                </a:cubicBezTo>
                <a:cubicBezTo>
                  <a:pt x="614" y="332"/>
                  <a:pt x="614" y="332"/>
                  <a:pt x="614" y="332"/>
                </a:cubicBezTo>
                <a:cubicBezTo>
                  <a:pt x="769" y="332"/>
                  <a:pt x="769" y="332"/>
                  <a:pt x="769" y="332"/>
                </a:cubicBezTo>
                <a:lnTo>
                  <a:pt x="769" y="492"/>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4173338197"/>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do we mean by available?</a:t>
            </a:r>
          </a:p>
        </p:txBody>
      </p:sp>
      <p:sp>
        <p:nvSpPr>
          <p:cNvPr id="3" name="Content Placeholder 2"/>
          <p:cNvSpPr>
            <a:spLocks noGrp="1"/>
          </p:cNvSpPr>
          <p:nvPr>
            <p:ph type="body" sz="quarter" idx="10"/>
          </p:nvPr>
        </p:nvSpPr>
        <p:spPr>
          <a:xfrm>
            <a:off x="516572" y="1420812"/>
            <a:ext cx="11155680" cy="2215991"/>
          </a:xfrm>
        </p:spPr>
        <p:txBody>
          <a:bodyPr/>
          <a:lstStyle/>
          <a:p>
            <a:r>
              <a:rPr lang="en-US" sz="4000" dirty="0">
                <a:solidFill>
                  <a:schemeClr val="accent2">
                    <a:alpha val="99000"/>
                  </a:schemeClr>
                </a:solidFill>
                <a:latin typeface="Segoe UI Light" pitchFamily="34" charset="0"/>
              </a:rPr>
              <a:t>Same functionality</a:t>
            </a:r>
          </a:p>
          <a:p>
            <a:endParaRPr lang="en-US" sz="2000" dirty="0" smtClean="0">
              <a:solidFill>
                <a:schemeClr val="accent2">
                  <a:alpha val="99000"/>
                </a:schemeClr>
              </a:solidFill>
              <a:latin typeface="Segoe UI Light" pitchFamily="34" charset="0"/>
            </a:endParaRPr>
          </a:p>
          <a:p>
            <a:r>
              <a:rPr lang="en-US" sz="4000" dirty="0" smtClean="0">
                <a:solidFill>
                  <a:schemeClr val="accent2">
                    <a:alpha val="99000"/>
                  </a:schemeClr>
                </a:solidFill>
                <a:latin typeface="Segoe UI Light" pitchFamily="34" charset="0"/>
              </a:rPr>
              <a:t>Degraded </a:t>
            </a:r>
            <a:r>
              <a:rPr lang="en-US" sz="4000" dirty="0">
                <a:solidFill>
                  <a:schemeClr val="accent2">
                    <a:alpha val="99000"/>
                  </a:schemeClr>
                </a:solidFill>
                <a:latin typeface="Segoe UI Light" pitchFamily="34" charset="0"/>
              </a:rPr>
              <a:t>functionality</a:t>
            </a:r>
          </a:p>
          <a:p>
            <a:endParaRPr lang="en-US" sz="2000" dirty="0" smtClean="0">
              <a:solidFill>
                <a:schemeClr val="accent2">
                  <a:alpha val="99000"/>
                </a:schemeClr>
              </a:solidFill>
              <a:latin typeface="Segoe UI Light" pitchFamily="34" charset="0"/>
            </a:endParaRPr>
          </a:p>
          <a:p>
            <a:r>
              <a:rPr lang="en-US" sz="4000" dirty="0" smtClean="0">
                <a:solidFill>
                  <a:schemeClr val="accent2">
                    <a:alpha val="99000"/>
                  </a:schemeClr>
                </a:solidFill>
                <a:latin typeface="Segoe UI Light" pitchFamily="34" charset="0"/>
              </a:rPr>
              <a:t>Failsafe</a:t>
            </a:r>
            <a:endParaRPr lang="en-US" sz="4000" dirty="0">
              <a:solidFill>
                <a:schemeClr val="accent2">
                  <a:alpha val="99000"/>
                </a:schemeClr>
              </a:solidFill>
              <a:latin typeface="Segoe UI Light" pitchFamily="34" charset="0"/>
            </a:endParaRPr>
          </a:p>
        </p:txBody>
      </p:sp>
      <p:grpSp>
        <p:nvGrpSpPr>
          <p:cNvPr id="4" name="Group 3"/>
          <p:cNvGrpSpPr/>
          <p:nvPr/>
        </p:nvGrpSpPr>
        <p:grpSpPr bwMode="black">
          <a:xfrm>
            <a:off x="7258051" y="2142024"/>
            <a:ext cx="3609570" cy="2936543"/>
            <a:chOff x="5184775" y="225425"/>
            <a:chExt cx="1500188" cy="1220788"/>
          </a:xfrm>
          <a:solidFill>
            <a:schemeClr val="tx2"/>
          </a:solidFill>
        </p:grpSpPr>
        <p:sp>
          <p:nvSpPr>
            <p:cNvPr id="5" name="Freeform 86"/>
            <p:cNvSpPr>
              <a:spLocks noEditPoints="1"/>
            </p:cNvSpPr>
            <p:nvPr/>
          </p:nvSpPr>
          <p:spPr bwMode="black">
            <a:xfrm>
              <a:off x="5184775" y="344488"/>
              <a:ext cx="1095375" cy="1101725"/>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6" name="Oval 87"/>
            <p:cNvSpPr>
              <a:spLocks noChangeArrowheads="1"/>
            </p:cNvSpPr>
            <p:nvPr/>
          </p:nvSpPr>
          <p:spPr bwMode="black">
            <a:xfrm>
              <a:off x="5630863" y="812800"/>
              <a:ext cx="203200" cy="2032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7" name="Freeform 88"/>
            <p:cNvSpPr>
              <a:spLocks noEditPoints="1"/>
            </p:cNvSpPr>
            <p:nvPr/>
          </p:nvSpPr>
          <p:spPr bwMode="black">
            <a:xfrm>
              <a:off x="6129338" y="225425"/>
              <a:ext cx="555625" cy="598488"/>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grpSp>
    </p:spTree>
    <p:extLst>
      <p:ext uri="{BB962C8B-B14F-4D97-AF65-F5344CB8AC3E}">
        <p14:creationId xmlns:p14="http://schemas.microsoft.com/office/powerpoint/2010/main" val="4069465833"/>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Basics – what you get for free</a:t>
            </a:r>
          </a:p>
        </p:txBody>
      </p:sp>
      <p:sp>
        <p:nvSpPr>
          <p:cNvPr id="5" name="Content Placeholder 4"/>
          <p:cNvSpPr>
            <a:spLocks noGrp="1"/>
          </p:cNvSpPr>
          <p:nvPr>
            <p:ph type="body" sz="quarter" idx="10"/>
          </p:nvPr>
        </p:nvSpPr>
        <p:spPr>
          <a:xfrm>
            <a:off x="516572" y="1420812"/>
            <a:ext cx="11155680" cy="4535088"/>
          </a:xfrm>
        </p:spPr>
        <p:txBody>
          <a:bodyPr/>
          <a:lstStyle/>
          <a:p>
            <a:r>
              <a:rPr lang="en-US" sz="4000" dirty="0">
                <a:solidFill>
                  <a:schemeClr val="accent2">
                    <a:alpha val="99000"/>
                  </a:schemeClr>
                </a:solidFill>
                <a:latin typeface="Segoe UI Light" pitchFamily="34" charset="0"/>
              </a:rPr>
              <a:t>Elasticity</a:t>
            </a:r>
          </a:p>
          <a:p>
            <a:pPr>
              <a:spcBef>
                <a:spcPts val="300"/>
              </a:spcBef>
            </a:pPr>
            <a:r>
              <a:rPr lang="en-US" sz="2000" dirty="0"/>
              <a:t>Easily deploy compute resources and scale up and </a:t>
            </a:r>
            <a:r>
              <a:rPr lang="en-US" sz="2000" dirty="0" smtClean="0"/>
              <a:t>down</a:t>
            </a:r>
          </a:p>
          <a:p>
            <a:pPr>
              <a:spcBef>
                <a:spcPts val="300"/>
              </a:spcBef>
            </a:pPr>
            <a:endParaRPr lang="en-US" sz="2000" dirty="0"/>
          </a:p>
          <a:p>
            <a:r>
              <a:rPr lang="en-US" sz="4000" dirty="0">
                <a:solidFill>
                  <a:schemeClr val="accent2">
                    <a:alpha val="99000"/>
                  </a:schemeClr>
                </a:solidFill>
                <a:latin typeface="Segoe UI Light" pitchFamily="34" charset="0"/>
              </a:rPr>
              <a:t>Automated Service Management</a:t>
            </a:r>
          </a:p>
          <a:p>
            <a:pPr>
              <a:spcBef>
                <a:spcPts val="300"/>
              </a:spcBef>
            </a:pPr>
            <a:r>
              <a:rPr lang="en-US" sz="2000" dirty="0"/>
              <a:t>Windows Azure will (automatically) recover bad </a:t>
            </a:r>
            <a:r>
              <a:rPr lang="en-US" sz="2000" dirty="0" smtClean="0"/>
              <a:t>nodes</a:t>
            </a:r>
          </a:p>
          <a:p>
            <a:pPr>
              <a:spcBef>
                <a:spcPts val="300"/>
              </a:spcBef>
            </a:pPr>
            <a:endParaRPr lang="en-US" sz="2000" dirty="0"/>
          </a:p>
          <a:p>
            <a:r>
              <a:rPr lang="en-US" sz="4000" dirty="0">
                <a:solidFill>
                  <a:schemeClr val="accent2">
                    <a:alpha val="99000"/>
                  </a:schemeClr>
                </a:solidFill>
                <a:latin typeface="Segoe UI Light" pitchFamily="34" charset="0"/>
              </a:rPr>
              <a:t>Fault Domains</a:t>
            </a:r>
          </a:p>
          <a:p>
            <a:pPr>
              <a:spcBef>
                <a:spcPts val="300"/>
              </a:spcBef>
            </a:pPr>
            <a:r>
              <a:rPr lang="en-US" sz="2000" dirty="0"/>
              <a:t>Windows Azure deploys services across fault </a:t>
            </a:r>
            <a:r>
              <a:rPr lang="en-US" sz="2000" dirty="0" smtClean="0"/>
              <a:t>boundaries</a:t>
            </a:r>
          </a:p>
          <a:p>
            <a:pPr>
              <a:spcBef>
                <a:spcPts val="300"/>
              </a:spcBef>
            </a:pPr>
            <a:endParaRPr lang="en-US" sz="2000" dirty="0"/>
          </a:p>
          <a:p>
            <a:r>
              <a:rPr lang="en-US" sz="4000" dirty="0">
                <a:solidFill>
                  <a:schemeClr val="accent2">
                    <a:alpha val="99000"/>
                  </a:schemeClr>
                </a:solidFill>
                <a:latin typeface="Segoe UI Light" pitchFamily="34" charset="0"/>
              </a:rPr>
              <a:t>Storage Resilience</a:t>
            </a:r>
          </a:p>
          <a:p>
            <a:pPr>
              <a:spcBef>
                <a:spcPts val="300"/>
              </a:spcBef>
            </a:pPr>
            <a:r>
              <a:rPr lang="en-US" sz="2000" dirty="0"/>
              <a:t>3 copies of storage maintained</a:t>
            </a:r>
          </a:p>
        </p:txBody>
      </p:sp>
      <p:sp>
        <p:nvSpPr>
          <p:cNvPr id="6" name="Freeform 25"/>
          <p:cNvSpPr>
            <a:spLocks noEditPoints="1"/>
          </p:cNvSpPr>
          <p:nvPr/>
        </p:nvSpPr>
        <p:spPr bwMode="black">
          <a:xfrm>
            <a:off x="8162634" y="2242737"/>
            <a:ext cx="2853029" cy="2429276"/>
          </a:xfrm>
          <a:custGeom>
            <a:avLst/>
            <a:gdLst>
              <a:gd name="T0" fmla="*/ 300 w 300"/>
              <a:gd name="T1" fmla="*/ 201 h 255"/>
              <a:gd name="T2" fmla="*/ 288 w 300"/>
              <a:gd name="T3" fmla="*/ 210 h 255"/>
              <a:gd name="T4" fmla="*/ 285 w 300"/>
              <a:gd name="T5" fmla="*/ 214 h 255"/>
              <a:gd name="T6" fmla="*/ 266 w 300"/>
              <a:gd name="T7" fmla="*/ 230 h 255"/>
              <a:gd name="T8" fmla="*/ 229 w 300"/>
              <a:gd name="T9" fmla="*/ 245 h 255"/>
              <a:gd name="T10" fmla="*/ 169 w 300"/>
              <a:gd name="T11" fmla="*/ 253 h 255"/>
              <a:gd name="T12" fmla="*/ 47 w 300"/>
              <a:gd name="T13" fmla="*/ 231 h 255"/>
              <a:gd name="T14" fmla="*/ 47 w 300"/>
              <a:gd name="T15" fmla="*/ 186 h 255"/>
              <a:gd name="T16" fmla="*/ 89 w 300"/>
              <a:gd name="T17" fmla="*/ 168 h 255"/>
              <a:gd name="T18" fmla="*/ 130 w 300"/>
              <a:gd name="T19" fmla="*/ 171 h 255"/>
              <a:gd name="T20" fmla="*/ 163 w 300"/>
              <a:gd name="T21" fmla="*/ 174 h 255"/>
              <a:gd name="T22" fmla="*/ 198 w 300"/>
              <a:gd name="T23" fmla="*/ 169 h 255"/>
              <a:gd name="T24" fmla="*/ 219 w 300"/>
              <a:gd name="T25" fmla="*/ 182 h 255"/>
              <a:gd name="T26" fmla="*/ 201 w 300"/>
              <a:gd name="T27" fmla="*/ 195 h 255"/>
              <a:gd name="T28" fmla="*/ 174 w 300"/>
              <a:gd name="T29" fmla="*/ 194 h 255"/>
              <a:gd name="T30" fmla="*/ 144 w 300"/>
              <a:gd name="T31" fmla="*/ 202 h 255"/>
              <a:gd name="T32" fmla="*/ 177 w 300"/>
              <a:gd name="T33" fmla="*/ 217 h 255"/>
              <a:gd name="T34" fmla="*/ 223 w 300"/>
              <a:gd name="T35" fmla="*/ 218 h 255"/>
              <a:gd name="T36" fmla="*/ 255 w 300"/>
              <a:gd name="T37" fmla="*/ 209 h 255"/>
              <a:gd name="T38" fmla="*/ 287 w 300"/>
              <a:gd name="T39" fmla="*/ 193 h 255"/>
              <a:gd name="T40" fmla="*/ 300 w 300"/>
              <a:gd name="T41" fmla="*/ 201 h 255"/>
              <a:gd name="T42" fmla="*/ 34 w 300"/>
              <a:gd name="T43" fmla="*/ 173 h 255"/>
              <a:gd name="T44" fmla="*/ 0 w 300"/>
              <a:gd name="T45" fmla="*/ 173 h 255"/>
              <a:gd name="T46" fmla="*/ 0 w 300"/>
              <a:gd name="T47" fmla="*/ 240 h 255"/>
              <a:gd name="T48" fmla="*/ 34 w 300"/>
              <a:gd name="T49" fmla="*/ 240 h 255"/>
              <a:gd name="T50" fmla="*/ 39 w 300"/>
              <a:gd name="T51" fmla="*/ 235 h 255"/>
              <a:gd name="T52" fmla="*/ 39 w 300"/>
              <a:gd name="T53" fmla="*/ 177 h 255"/>
              <a:gd name="T54" fmla="*/ 34 w 300"/>
              <a:gd name="T55" fmla="*/ 173 h 255"/>
              <a:gd name="T56" fmla="*/ 246 w 300"/>
              <a:gd name="T57" fmla="*/ 24 h 255"/>
              <a:gd name="T58" fmla="*/ 246 w 300"/>
              <a:gd name="T59" fmla="*/ 147 h 255"/>
              <a:gd name="T60" fmla="*/ 123 w 300"/>
              <a:gd name="T61" fmla="*/ 147 h 255"/>
              <a:gd name="T62" fmla="*/ 123 w 300"/>
              <a:gd name="T63" fmla="*/ 122 h 255"/>
              <a:gd name="T64" fmla="*/ 99 w 300"/>
              <a:gd name="T65" fmla="*/ 122 h 255"/>
              <a:gd name="T66" fmla="*/ 99 w 300"/>
              <a:gd name="T67" fmla="*/ 0 h 255"/>
              <a:gd name="T68" fmla="*/ 221 w 300"/>
              <a:gd name="T69" fmla="*/ 0 h 255"/>
              <a:gd name="T70" fmla="*/ 221 w 300"/>
              <a:gd name="T71" fmla="*/ 24 h 255"/>
              <a:gd name="T72" fmla="*/ 246 w 300"/>
              <a:gd name="T73" fmla="*/ 24 h 255"/>
              <a:gd name="T74" fmla="*/ 123 w 300"/>
              <a:gd name="T75" fmla="*/ 116 h 255"/>
              <a:gd name="T76" fmla="*/ 123 w 300"/>
              <a:gd name="T77" fmla="*/ 24 h 255"/>
              <a:gd name="T78" fmla="*/ 215 w 300"/>
              <a:gd name="T79" fmla="*/ 24 h 255"/>
              <a:gd name="T80" fmla="*/ 215 w 300"/>
              <a:gd name="T81" fmla="*/ 6 h 255"/>
              <a:gd name="T82" fmla="*/ 105 w 300"/>
              <a:gd name="T83" fmla="*/ 6 h 255"/>
              <a:gd name="T84" fmla="*/ 105 w 300"/>
              <a:gd name="T85" fmla="*/ 116 h 255"/>
              <a:gd name="T86" fmla="*/ 123 w 300"/>
              <a:gd name="T87" fmla="*/ 116 h 255"/>
              <a:gd name="T88" fmla="*/ 224 w 300"/>
              <a:gd name="T89" fmla="*/ 85 h 255"/>
              <a:gd name="T90" fmla="*/ 183 w 300"/>
              <a:gd name="T91" fmla="*/ 56 h 255"/>
              <a:gd name="T92" fmla="*/ 183 w 300"/>
              <a:gd name="T93" fmla="*/ 76 h 255"/>
              <a:gd name="T94" fmla="*/ 145 w 300"/>
              <a:gd name="T95" fmla="*/ 76 h 255"/>
              <a:gd name="T96" fmla="*/ 145 w 300"/>
              <a:gd name="T97" fmla="*/ 94 h 255"/>
              <a:gd name="T98" fmla="*/ 183 w 300"/>
              <a:gd name="T99" fmla="*/ 94 h 255"/>
              <a:gd name="T100" fmla="*/ 183 w 300"/>
              <a:gd name="T101" fmla="*/ 115 h 255"/>
              <a:gd name="T102" fmla="*/ 224 w 300"/>
              <a:gd name="T103" fmla="*/ 85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00" h="255">
                <a:moveTo>
                  <a:pt x="300" y="201"/>
                </a:moveTo>
                <a:cubicBezTo>
                  <a:pt x="300" y="201"/>
                  <a:pt x="299" y="202"/>
                  <a:pt x="288" y="210"/>
                </a:cubicBezTo>
                <a:cubicBezTo>
                  <a:pt x="288" y="210"/>
                  <a:pt x="286" y="214"/>
                  <a:pt x="285" y="214"/>
                </a:cubicBezTo>
                <a:cubicBezTo>
                  <a:pt x="280" y="218"/>
                  <a:pt x="275" y="223"/>
                  <a:pt x="266" y="230"/>
                </a:cubicBezTo>
                <a:cubicBezTo>
                  <a:pt x="257" y="231"/>
                  <a:pt x="238" y="240"/>
                  <a:pt x="229" y="245"/>
                </a:cubicBezTo>
                <a:cubicBezTo>
                  <a:pt x="212" y="244"/>
                  <a:pt x="187" y="248"/>
                  <a:pt x="169" y="253"/>
                </a:cubicBezTo>
                <a:cubicBezTo>
                  <a:pt x="143" y="249"/>
                  <a:pt x="140" y="255"/>
                  <a:pt x="47" y="231"/>
                </a:cubicBezTo>
                <a:cubicBezTo>
                  <a:pt x="47" y="231"/>
                  <a:pt x="47" y="194"/>
                  <a:pt x="47" y="186"/>
                </a:cubicBezTo>
                <a:cubicBezTo>
                  <a:pt x="64" y="182"/>
                  <a:pt x="69" y="171"/>
                  <a:pt x="89" y="168"/>
                </a:cubicBezTo>
                <a:cubicBezTo>
                  <a:pt x="103" y="166"/>
                  <a:pt x="116" y="167"/>
                  <a:pt x="130" y="171"/>
                </a:cubicBezTo>
                <a:cubicBezTo>
                  <a:pt x="139" y="174"/>
                  <a:pt x="148" y="176"/>
                  <a:pt x="163" y="174"/>
                </a:cubicBezTo>
                <a:cubicBezTo>
                  <a:pt x="176" y="173"/>
                  <a:pt x="181" y="169"/>
                  <a:pt x="198" y="169"/>
                </a:cubicBezTo>
                <a:cubicBezTo>
                  <a:pt x="209" y="169"/>
                  <a:pt x="220" y="176"/>
                  <a:pt x="219" y="182"/>
                </a:cubicBezTo>
                <a:cubicBezTo>
                  <a:pt x="219" y="188"/>
                  <a:pt x="208" y="194"/>
                  <a:pt x="201" y="195"/>
                </a:cubicBezTo>
                <a:cubicBezTo>
                  <a:pt x="185" y="195"/>
                  <a:pt x="189" y="194"/>
                  <a:pt x="174" y="194"/>
                </a:cubicBezTo>
                <a:cubicBezTo>
                  <a:pt x="156" y="194"/>
                  <a:pt x="155" y="197"/>
                  <a:pt x="144" y="202"/>
                </a:cubicBezTo>
                <a:cubicBezTo>
                  <a:pt x="155" y="205"/>
                  <a:pt x="162" y="209"/>
                  <a:pt x="177" y="217"/>
                </a:cubicBezTo>
                <a:cubicBezTo>
                  <a:pt x="193" y="215"/>
                  <a:pt x="209" y="217"/>
                  <a:pt x="223" y="218"/>
                </a:cubicBezTo>
                <a:cubicBezTo>
                  <a:pt x="235" y="215"/>
                  <a:pt x="241" y="210"/>
                  <a:pt x="255" y="209"/>
                </a:cubicBezTo>
                <a:cubicBezTo>
                  <a:pt x="264" y="202"/>
                  <a:pt x="276" y="191"/>
                  <a:pt x="287" y="193"/>
                </a:cubicBezTo>
                <a:cubicBezTo>
                  <a:pt x="293" y="194"/>
                  <a:pt x="300" y="201"/>
                  <a:pt x="300" y="201"/>
                </a:cubicBezTo>
                <a:close/>
                <a:moveTo>
                  <a:pt x="34" y="173"/>
                </a:moveTo>
                <a:cubicBezTo>
                  <a:pt x="0" y="173"/>
                  <a:pt x="0" y="173"/>
                  <a:pt x="0" y="173"/>
                </a:cubicBezTo>
                <a:cubicBezTo>
                  <a:pt x="0" y="240"/>
                  <a:pt x="0" y="240"/>
                  <a:pt x="0" y="240"/>
                </a:cubicBezTo>
                <a:cubicBezTo>
                  <a:pt x="34" y="240"/>
                  <a:pt x="34" y="240"/>
                  <a:pt x="34" y="240"/>
                </a:cubicBezTo>
                <a:cubicBezTo>
                  <a:pt x="37" y="240"/>
                  <a:pt x="39" y="238"/>
                  <a:pt x="39" y="235"/>
                </a:cubicBezTo>
                <a:cubicBezTo>
                  <a:pt x="39" y="177"/>
                  <a:pt x="39" y="177"/>
                  <a:pt x="39" y="177"/>
                </a:cubicBezTo>
                <a:cubicBezTo>
                  <a:pt x="39" y="175"/>
                  <a:pt x="37" y="173"/>
                  <a:pt x="34" y="173"/>
                </a:cubicBezTo>
                <a:close/>
                <a:moveTo>
                  <a:pt x="246" y="24"/>
                </a:moveTo>
                <a:cubicBezTo>
                  <a:pt x="246" y="147"/>
                  <a:pt x="246" y="147"/>
                  <a:pt x="246" y="147"/>
                </a:cubicBezTo>
                <a:cubicBezTo>
                  <a:pt x="123" y="147"/>
                  <a:pt x="123" y="147"/>
                  <a:pt x="123" y="147"/>
                </a:cubicBezTo>
                <a:cubicBezTo>
                  <a:pt x="123" y="122"/>
                  <a:pt x="123" y="122"/>
                  <a:pt x="123" y="122"/>
                </a:cubicBezTo>
                <a:cubicBezTo>
                  <a:pt x="99" y="122"/>
                  <a:pt x="99" y="122"/>
                  <a:pt x="99" y="122"/>
                </a:cubicBezTo>
                <a:cubicBezTo>
                  <a:pt x="99" y="0"/>
                  <a:pt x="99" y="0"/>
                  <a:pt x="99" y="0"/>
                </a:cubicBezTo>
                <a:cubicBezTo>
                  <a:pt x="221" y="0"/>
                  <a:pt x="221" y="0"/>
                  <a:pt x="221" y="0"/>
                </a:cubicBezTo>
                <a:cubicBezTo>
                  <a:pt x="221" y="24"/>
                  <a:pt x="221" y="24"/>
                  <a:pt x="221" y="24"/>
                </a:cubicBezTo>
                <a:lnTo>
                  <a:pt x="246" y="24"/>
                </a:lnTo>
                <a:close/>
                <a:moveTo>
                  <a:pt x="123" y="116"/>
                </a:moveTo>
                <a:cubicBezTo>
                  <a:pt x="123" y="24"/>
                  <a:pt x="123" y="24"/>
                  <a:pt x="123" y="24"/>
                </a:cubicBezTo>
                <a:cubicBezTo>
                  <a:pt x="215" y="24"/>
                  <a:pt x="215" y="24"/>
                  <a:pt x="215" y="24"/>
                </a:cubicBezTo>
                <a:cubicBezTo>
                  <a:pt x="215" y="6"/>
                  <a:pt x="215" y="6"/>
                  <a:pt x="215" y="6"/>
                </a:cubicBezTo>
                <a:cubicBezTo>
                  <a:pt x="105" y="6"/>
                  <a:pt x="105" y="6"/>
                  <a:pt x="105" y="6"/>
                </a:cubicBezTo>
                <a:cubicBezTo>
                  <a:pt x="105" y="116"/>
                  <a:pt x="105" y="116"/>
                  <a:pt x="105" y="116"/>
                </a:cubicBezTo>
                <a:lnTo>
                  <a:pt x="123" y="116"/>
                </a:lnTo>
                <a:close/>
                <a:moveTo>
                  <a:pt x="224" y="85"/>
                </a:moveTo>
                <a:cubicBezTo>
                  <a:pt x="183" y="56"/>
                  <a:pt x="183" y="56"/>
                  <a:pt x="183" y="56"/>
                </a:cubicBezTo>
                <a:cubicBezTo>
                  <a:pt x="183" y="76"/>
                  <a:pt x="183" y="76"/>
                  <a:pt x="183" y="76"/>
                </a:cubicBezTo>
                <a:cubicBezTo>
                  <a:pt x="145" y="76"/>
                  <a:pt x="145" y="76"/>
                  <a:pt x="145" y="76"/>
                </a:cubicBezTo>
                <a:cubicBezTo>
                  <a:pt x="145" y="94"/>
                  <a:pt x="145" y="94"/>
                  <a:pt x="145" y="94"/>
                </a:cubicBezTo>
                <a:cubicBezTo>
                  <a:pt x="183" y="94"/>
                  <a:pt x="183" y="94"/>
                  <a:pt x="183" y="94"/>
                </a:cubicBezTo>
                <a:cubicBezTo>
                  <a:pt x="183" y="115"/>
                  <a:pt x="183" y="115"/>
                  <a:pt x="183" y="115"/>
                </a:cubicBezTo>
                <a:lnTo>
                  <a:pt x="224" y="85"/>
                </a:lnTo>
                <a:close/>
              </a:path>
            </a:pathLst>
          </a:custGeom>
          <a:solidFill>
            <a:schemeClr val="tx2"/>
          </a:solidFill>
          <a:ln>
            <a:noFill/>
          </a:ln>
        </p:spPr>
        <p:txBody>
          <a:bodyPr vert="horz" wrap="square" lIns="82305" tIns="41153" rIns="82305" bIns="41153" numCol="1" anchor="t" anchorCtr="0" compatLnSpc="1">
            <a:prstTxWarp prst="textNoShape">
              <a:avLst/>
            </a:prstTxWarp>
          </a:bodyPr>
          <a:lstStyle/>
          <a:p>
            <a:endParaRPr lang="en-US" sz="1600"/>
          </a:p>
        </p:txBody>
      </p:sp>
    </p:spTree>
    <p:extLst>
      <p:ext uri="{BB962C8B-B14F-4D97-AF65-F5344CB8AC3E}">
        <p14:creationId xmlns:p14="http://schemas.microsoft.com/office/powerpoint/2010/main" val="135420636"/>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Fault Tolerance</a:t>
            </a:r>
          </a:p>
        </p:txBody>
      </p:sp>
      <p:sp>
        <p:nvSpPr>
          <p:cNvPr id="3" name="Content Placeholder 2"/>
          <p:cNvSpPr>
            <a:spLocks noGrp="1"/>
          </p:cNvSpPr>
          <p:nvPr>
            <p:ph type="body" sz="quarter" idx="10"/>
          </p:nvPr>
        </p:nvSpPr>
        <p:spPr>
          <a:xfrm>
            <a:off x="516572" y="1420812"/>
            <a:ext cx="11155680" cy="4322722"/>
          </a:xfrm>
        </p:spPr>
        <p:txBody>
          <a:bodyPr/>
          <a:lstStyle/>
          <a:p>
            <a:r>
              <a:rPr lang="en-US" sz="3600" dirty="0">
                <a:solidFill>
                  <a:schemeClr val="accent2">
                    <a:alpha val="99000"/>
                  </a:schemeClr>
                </a:solidFill>
                <a:latin typeface="Segoe UI Light" pitchFamily="34" charset="0"/>
              </a:rPr>
              <a:t>When Windows Azure breaks, it fixes itself!</a:t>
            </a:r>
          </a:p>
          <a:p>
            <a:pPr>
              <a:spcBef>
                <a:spcPts val="300"/>
              </a:spcBef>
            </a:pPr>
            <a:r>
              <a:rPr lang="en-US" sz="2000" dirty="0"/>
              <a:t>Can your service</a:t>
            </a:r>
            <a:r>
              <a:rPr lang="en-US" sz="2000" dirty="0" smtClean="0"/>
              <a:t>?</a:t>
            </a:r>
          </a:p>
          <a:p>
            <a:pPr>
              <a:spcBef>
                <a:spcPts val="300"/>
              </a:spcBef>
            </a:pPr>
            <a:endParaRPr lang="en-US" sz="800" dirty="0"/>
          </a:p>
          <a:p>
            <a:pPr>
              <a:spcAft>
                <a:spcPts val="1200"/>
              </a:spcAft>
            </a:pPr>
            <a:r>
              <a:rPr lang="en-US" sz="3600" dirty="0">
                <a:solidFill>
                  <a:schemeClr val="accent2">
                    <a:alpha val="99000"/>
                  </a:schemeClr>
                </a:solidFill>
                <a:latin typeface="Segoe UI Light" pitchFamily="34" charset="0"/>
              </a:rPr>
              <a:t>Codifying </a:t>
            </a:r>
            <a:r>
              <a:rPr lang="en-US" sz="3600" dirty="0" smtClean="0">
                <a:solidFill>
                  <a:schemeClr val="accent2">
                    <a:alpha val="99000"/>
                  </a:schemeClr>
                </a:solidFill>
                <a:latin typeface="Segoe UI Light" pitchFamily="34" charset="0"/>
              </a:rPr>
              <a:t>Operations</a:t>
            </a:r>
            <a:endParaRPr lang="en-US" sz="3600" dirty="0">
              <a:solidFill>
                <a:schemeClr val="accent2">
                  <a:alpha val="99000"/>
                </a:schemeClr>
              </a:solidFill>
              <a:latin typeface="Segoe UI Light" pitchFamily="34" charset="0"/>
            </a:endParaRPr>
          </a:p>
          <a:p>
            <a:pPr>
              <a:spcAft>
                <a:spcPts val="1200"/>
              </a:spcAft>
            </a:pPr>
            <a:r>
              <a:rPr lang="en-US" sz="3600" dirty="0">
                <a:solidFill>
                  <a:schemeClr val="accent2">
                    <a:alpha val="99000"/>
                  </a:schemeClr>
                </a:solidFill>
                <a:latin typeface="Segoe UI Light" pitchFamily="34" charset="0"/>
              </a:rPr>
              <a:t>Upgrade Domains</a:t>
            </a:r>
          </a:p>
          <a:p>
            <a:r>
              <a:rPr lang="en-US" sz="3600" dirty="0">
                <a:solidFill>
                  <a:schemeClr val="accent2">
                    <a:alpha val="99000"/>
                  </a:schemeClr>
                </a:solidFill>
                <a:latin typeface="Segoe UI Light" pitchFamily="34" charset="0"/>
              </a:rPr>
              <a:t>Configure in ServiceDefinition.csdef</a:t>
            </a:r>
          </a:p>
          <a:p>
            <a:pPr>
              <a:spcBef>
                <a:spcPts val="300"/>
              </a:spcBef>
            </a:pPr>
            <a:r>
              <a:rPr lang="en-US" sz="2000" dirty="0">
                <a:solidFill>
                  <a:schemeClr val="accent1">
                    <a:lumMod val="75000"/>
                    <a:alpha val="99000"/>
                  </a:schemeClr>
                </a:solidFill>
                <a:latin typeface="Consolas" pitchFamily="49" charset="0"/>
                <a:cs typeface="Consolas" pitchFamily="49" charset="0"/>
              </a:rPr>
              <a:t>&lt;ServiceDefinition name="</a:t>
            </a:r>
            <a:r>
              <a:rPr lang="en-US" sz="2000" dirty="0" err="1">
                <a:solidFill>
                  <a:schemeClr val="accent1">
                    <a:lumMod val="75000"/>
                    <a:alpha val="99000"/>
                  </a:schemeClr>
                </a:solidFill>
                <a:latin typeface="Consolas" pitchFamily="49" charset="0"/>
                <a:cs typeface="Consolas" pitchFamily="49" charset="0"/>
              </a:rPr>
              <a:t>RedDir"xmlns</a:t>
            </a:r>
            <a:r>
              <a:rPr lang="en-US" sz="2000" dirty="0" smtClean="0">
                <a:solidFill>
                  <a:schemeClr val="accent1">
                    <a:lumMod val="75000"/>
                    <a:alpha val="99000"/>
                  </a:schemeClr>
                </a:solidFill>
                <a:latin typeface="Consolas" pitchFamily="49" charset="0"/>
                <a:cs typeface="Consolas" pitchFamily="49" charset="0"/>
              </a:rPr>
              <a:t>="http</a:t>
            </a:r>
            <a:r>
              <a:rPr lang="en-US" sz="2000" dirty="0">
                <a:solidFill>
                  <a:schemeClr val="accent1">
                    <a:lumMod val="75000"/>
                    <a:alpha val="99000"/>
                  </a:schemeClr>
                </a:solidFill>
                <a:latin typeface="Consolas" pitchFamily="49" charset="0"/>
                <a:cs typeface="Consolas" pitchFamily="49" charset="0"/>
              </a:rPr>
              <a:t>://</a:t>
            </a:r>
            <a:r>
              <a:rPr lang="en-US" sz="2000" dirty="0" smtClean="0">
                <a:solidFill>
                  <a:schemeClr val="accent1">
                    <a:lumMod val="75000"/>
                    <a:alpha val="99000"/>
                  </a:schemeClr>
                </a:solidFill>
                <a:latin typeface="Consolas" pitchFamily="49" charset="0"/>
                <a:cs typeface="Consolas" pitchFamily="49" charset="0"/>
              </a:rPr>
              <a:t>schemas.microsoft.com/</a:t>
            </a:r>
            <a:br>
              <a:rPr lang="en-US" sz="2000" dirty="0" smtClean="0">
                <a:solidFill>
                  <a:schemeClr val="accent1">
                    <a:lumMod val="75000"/>
                    <a:alpha val="99000"/>
                  </a:schemeClr>
                </a:solidFill>
                <a:latin typeface="Consolas" pitchFamily="49" charset="0"/>
                <a:cs typeface="Consolas" pitchFamily="49" charset="0"/>
              </a:rPr>
            </a:br>
            <a:r>
              <a:rPr lang="en-US" sz="2000" dirty="0" err="1" smtClean="0">
                <a:solidFill>
                  <a:schemeClr val="accent1">
                    <a:lumMod val="75000"/>
                    <a:alpha val="99000"/>
                  </a:schemeClr>
                </a:solidFill>
                <a:latin typeface="Consolas" pitchFamily="49" charset="0"/>
                <a:cs typeface="Consolas" pitchFamily="49" charset="0"/>
              </a:rPr>
              <a:t>ServiceHosting</a:t>
            </a:r>
            <a:r>
              <a:rPr lang="en-US" sz="2000" dirty="0" smtClean="0">
                <a:solidFill>
                  <a:schemeClr val="accent1">
                    <a:lumMod val="75000"/>
                    <a:alpha val="99000"/>
                  </a:schemeClr>
                </a:solidFill>
                <a:latin typeface="Consolas" pitchFamily="49" charset="0"/>
                <a:cs typeface="Consolas" pitchFamily="49" charset="0"/>
              </a:rPr>
              <a:t>/2008/10/</a:t>
            </a:r>
            <a:r>
              <a:rPr lang="en-US" sz="2000" dirty="0" err="1" smtClean="0">
                <a:solidFill>
                  <a:schemeClr val="accent1">
                    <a:lumMod val="75000"/>
                    <a:alpha val="99000"/>
                  </a:schemeClr>
                </a:solidFill>
                <a:latin typeface="Consolas" pitchFamily="49" charset="0"/>
                <a:cs typeface="Consolas" pitchFamily="49" charset="0"/>
              </a:rPr>
              <a:t>ServiceDefinition</a:t>
            </a:r>
            <a:r>
              <a:rPr lang="en-US" sz="2000" dirty="0" smtClean="0">
                <a:solidFill>
                  <a:schemeClr val="accent1">
                    <a:lumMod val="75000"/>
                    <a:alpha val="99000"/>
                  </a:schemeClr>
                </a:solidFill>
                <a:latin typeface="Consolas" pitchFamily="49" charset="0"/>
                <a:cs typeface="Consolas" pitchFamily="49" charset="0"/>
              </a:rPr>
              <a:t>" upgradeDomainCount</a:t>
            </a:r>
            <a:r>
              <a:rPr lang="en-US" sz="2000" dirty="0">
                <a:solidFill>
                  <a:schemeClr val="accent1">
                    <a:lumMod val="75000"/>
                    <a:alpha val="99000"/>
                  </a:schemeClr>
                </a:solidFill>
                <a:latin typeface="Consolas" pitchFamily="49" charset="0"/>
                <a:cs typeface="Consolas" pitchFamily="49" charset="0"/>
              </a:rPr>
              <a:t>="3</a:t>
            </a:r>
            <a:r>
              <a:rPr lang="en-US" sz="2000" dirty="0" smtClean="0">
                <a:solidFill>
                  <a:schemeClr val="accent1">
                    <a:lumMod val="75000"/>
                    <a:alpha val="99000"/>
                  </a:schemeClr>
                </a:solidFill>
                <a:latin typeface="Consolas" pitchFamily="49" charset="0"/>
                <a:cs typeface="Consolas" pitchFamily="49" charset="0"/>
              </a:rPr>
              <a:t>"&gt;</a:t>
            </a:r>
          </a:p>
          <a:p>
            <a:pPr>
              <a:spcBef>
                <a:spcPts val="300"/>
              </a:spcBef>
            </a:pPr>
            <a:endParaRPr lang="en-US" sz="800" dirty="0"/>
          </a:p>
          <a:p>
            <a:r>
              <a:rPr lang="en-US" sz="3600" dirty="0">
                <a:solidFill>
                  <a:schemeClr val="accent2">
                    <a:alpha val="99000"/>
                  </a:schemeClr>
                </a:solidFill>
                <a:latin typeface="Segoe UI Light" pitchFamily="34" charset="0"/>
              </a:rPr>
              <a:t>Transient Datacenter Conditions</a:t>
            </a:r>
          </a:p>
          <a:p>
            <a:pPr>
              <a:spcBef>
                <a:spcPts val="300"/>
              </a:spcBef>
            </a:pPr>
            <a:r>
              <a:rPr lang="en-US" sz="2000" dirty="0"/>
              <a:t>Do you have Retry Logic?</a:t>
            </a:r>
          </a:p>
        </p:txBody>
      </p:sp>
    </p:spTree>
    <p:extLst>
      <p:ext uri="{BB962C8B-B14F-4D97-AF65-F5344CB8AC3E}">
        <p14:creationId xmlns:p14="http://schemas.microsoft.com/office/powerpoint/2010/main" val="3329657018"/>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did you mean, retry logic?</a:t>
            </a:r>
          </a:p>
        </p:txBody>
      </p:sp>
      <p:sp>
        <p:nvSpPr>
          <p:cNvPr id="3" name="Content Placeholder 2"/>
          <p:cNvSpPr>
            <a:spLocks noGrp="1"/>
          </p:cNvSpPr>
          <p:nvPr>
            <p:ph type="body" sz="quarter" idx="10"/>
          </p:nvPr>
        </p:nvSpPr>
        <p:spPr>
          <a:xfrm>
            <a:off x="516572" y="1420812"/>
            <a:ext cx="11155680" cy="4664354"/>
          </a:xfrm>
        </p:spPr>
        <p:txBody>
          <a:bodyPr/>
          <a:lstStyle/>
          <a:p>
            <a:r>
              <a:rPr lang="en-US" dirty="0">
                <a:solidFill>
                  <a:schemeClr val="accent2">
                    <a:alpha val="99000"/>
                  </a:schemeClr>
                </a:solidFill>
                <a:latin typeface="Segoe UI Light" pitchFamily="34" charset="0"/>
              </a:rPr>
              <a:t>Transient conditions in the </a:t>
            </a:r>
            <a:r>
              <a:rPr lang="en-US" dirty="0" smtClean="0">
                <a:solidFill>
                  <a:schemeClr val="accent2">
                    <a:alpha val="99000"/>
                  </a:schemeClr>
                </a:solidFill>
                <a:latin typeface="Segoe UI Light" pitchFamily="34" charset="0"/>
              </a:rPr>
              <a:t>datacenter/network/service</a:t>
            </a:r>
          </a:p>
          <a:p>
            <a:endParaRPr lang="en-US" sz="800" dirty="0">
              <a:solidFill>
                <a:schemeClr val="accent2">
                  <a:alpha val="99000"/>
                </a:schemeClr>
              </a:solidFill>
              <a:latin typeface="Segoe UI Light" pitchFamily="34" charset="0"/>
            </a:endParaRPr>
          </a:p>
          <a:p>
            <a:r>
              <a:rPr lang="en-US" dirty="0">
                <a:solidFill>
                  <a:schemeClr val="accent2">
                    <a:alpha val="99000"/>
                  </a:schemeClr>
                </a:solidFill>
                <a:latin typeface="Segoe UI Light" pitchFamily="34" charset="0"/>
              </a:rPr>
              <a:t>Example:</a:t>
            </a:r>
          </a:p>
          <a:p>
            <a:pPr marL="0" lvl="1" indent="0">
              <a:buNone/>
            </a:pPr>
            <a:r>
              <a:rPr lang="en-US" sz="2000" dirty="0"/>
              <a:t>SQL Azure Error 40501</a:t>
            </a:r>
            <a:br>
              <a:rPr lang="en-US" sz="2000" dirty="0"/>
            </a:br>
            <a:r>
              <a:rPr lang="en-US" sz="2000" dirty="0"/>
              <a:t>The service is currently busy. Retry the request after 10 seconds.</a:t>
            </a:r>
          </a:p>
          <a:p>
            <a:pPr marL="0" lvl="1" indent="0">
              <a:spcBef>
                <a:spcPts val="300"/>
              </a:spcBef>
              <a:buNone/>
            </a:pPr>
            <a:endParaRPr lang="en-US" sz="800" dirty="0"/>
          </a:p>
          <a:p>
            <a:r>
              <a:rPr lang="en-US" dirty="0">
                <a:solidFill>
                  <a:schemeClr val="accent2">
                    <a:alpha val="99000"/>
                  </a:schemeClr>
                </a:solidFill>
                <a:latin typeface="Segoe UI Light" pitchFamily="34" charset="0"/>
              </a:rPr>
              <a:t>Transient Fault Handling </a:t>
            </a:r>
            <a:r>
              <a:rPr lang="en-US" dirty="0" smtClean="0">
                <a:solidFill>
                  <a:schemeClr val="accent2">
                    <a:alpha val="99000"/>
                  </a:schemeClr>
                </a:solidFill>
                <a:latin typeface="Segoe UI Light" pitchFamily="34" charset="0"/>
              </a:rPr>
              <a:t>Framework</a:t>
            </a:r>
          </a:p>
          <a:p>
            <a:r>
              <a:rPr lang="en-US" sz="2400" dirty="0" smtClean="0">
                <a:solidFill>
                  <a:schemeClr val="accent6">
                    <a:alpha val="99000"/>
                  </a:schemeClr>
                </a:solidFill>
                <a:latin typeface="+mj-lt"/>
                <a:cs typeface="Consolas" pitchFamily="49" charset="0"/>
                <a:hlinkClick r:id="rId3"/>
              </a:rPr>
              <a:t>http</a:t>
            </a:r>
            <a:r>
              <a:rPr lang="en-US" sz="2400" dirty="0">
                <a:solidFill>
                  <a:schemeClr val="accent6">
                    <a:alpha val="99000"/>
                  </a:schemeClr>
                </a:solidFill>
                <a:latin typeface="+mj-lt"/>
                <a:cs typeface="Consolas" pitchFamily="49" charset="0"/>
                <a:hlinkClick r:id="rId3"/>
              </a:rPr>
              <a:t>://windowsazurecat.com/2011/02/transient-fault-handling-framework/ </a:t>
            </a:r>
            <a:endParaRPr lang="en-US" sz="2400" dirty="0" smtClean="0">
              <a:solidFill>
                <a:schemeClr val="accent6">
                  <a:alpha val="99000"/>
                </a:schemeClr>
              </a:solidFill>
              <a:latin typeface="+mj-lt"/>
              <a:cs typeface="Consolas" pitchFamily="49" charset="0"/>
            </a:endParaRPr>
          </a:p>
          <a:p>
            <a:endParaRPr lang="en-US" sz="1200" dirty="0">
              <a:solidFill>
                <a:schemeClr val="tx1">
                  <a:lumMod val="75000"/>
                  <a:lumOff val="25000"/>
                  <a:alpha val="99000"/>
                </a:schemeClr>
              </a:solidFill>
            </a:endParaRPr>
          </a:p>
          <a:p>
            <a:r>
              <a:rPr lang="en-US" dirty="0">
                <a:solidFill>
                  <a:schemeClr val="accent2">
                    <a:alpha val="99000"/>
                  </a:schemeClr>
                </a:solidFill>
                <a:latin typeface="Segoe UI Light" pitchFamily="34" charset="0"/>
              </a:rPr>
              <a:t>Retry against anything that might be external </a:t>
            </a:r>
            <a:r>
              <a:rPr lang="en-US" dirty="0" smtClean="0">
                <a:solidFill>
                  <a:schemeClr val="accent2">
                    <a:alpha val="99000"/>
                  </a:schemeClr>
                </a:solidFill>
                <a:latin typeface="Segoe UI Light" pitchFamily="34" charset="0"/>
              </a:rPr>
              <a:t/>
            </a:r>
            <a:br>
              <a:rPr lang="en-US" dirty="0" smtClean="0">
                <a:solidFill>
                  <a:schemeClr val="accent2">
                    <a:alpha val="99000"/>
                  </a:schemeClr>
                </a:solidFill>
                <a:latin typeface="Segoe UI Light" pitchFamily="34" charset="0"/>
              </a:rPr>
            </a:br>
            <a:r>
              <a:rPr lang="en-US" dirty="0" smtClean="0">
                <a:solidFill>
                  <a:schemeClr val="accent2">
                    <a:alpha val="99000"/>
                  </a:schemeClr>
                </a:solidFill>
                <a:latin typeface="Segoe UI Light" pitchFamily="34" charset="0"/>
              </a:rPr>
              <a:t>and </a:t>
            </a:r>
            <a:r>
              <a:rPr lang="en-US" dirty="0">
                <a:solidFill>
                  <a:schemeClr val="accent2">
                    <a:alpha val="99000"/>
                  </a:schemeClr>
                </a:solidFill>
                <a:latin typeface="Segoe UI Light" pitchFamily="34" charset="0"/>
              </a:rPr>
              <a:t>have transient conditions</a:t>
            </a:r>
            <a:r>
              <a:rPr lang="en-US" dirty="0" smtClean="0">
                <a:solidFill>
                  <a:schemeClr val="accent2">
                    <a:alpha val="99000"/>
                  </a:schemeClr>
                </a:solidFill>
                <a:latin typeface="Segoe UI Light" pitchFamily="34" charset="0"/>
              </a:rPr>
              <a:t>*:</a:t>
            </a:r>
          </a:p>
          <a:p>
            <a:r>
              <a:rPr lang="en-US" sz="2000" dirty="0" smtClean="0"/>
              <a:t>SQL Database</a:t>
            </a:r>
          </a:p>
          <a:p>
            <a:r>
              <a:rPr lang="en-US" sz="2000" dirty="0" smtClean="0"/>
              <a:t>Windows </a:t>
            </a:r>
            <a:r>
              <a:rPr lang="en-US" sz="2000" dirty="0"/>
              <a:t>Azure </a:t>
            </a:r>
            <a:r>
              <a:rPr lang="en-US" sz="2000" dirty="0" smtClean="0"/>
              <a:t>Storage</a:t>
            </a:r>
          </a:p>
          <a:p>
            <a:r>
              <a:rPr lang="en-US" sz="2000" dirty="0" smtClean="0"/>
              <a:t>Service Bus</a:t>
            </a:r>
          </a:p>
          <a:p>
            <a:r>
              <a:rPr lang="en-US" sz="2000" dirty="0" smtClean="0"/>
              <a:t>3</a:t>
            </a:r>
            <a:r>
              <a:rPr lang="en-US" sz="2000" baseline="30000" dirty="0" smtClean="0"/>
              <a:t>rd</a:t>
            </a:r>
            <a:r>
              <a:rPr lang="en-US" sz="2000" dirty="0" smtClean="0"/>
              <a:t> Party </a:t>
            </a:r>
            <a:r>
              <a:rPr lang="en-US" sz="2000" dirty="0"/>
              <a:t>Services</a:t>
            </a:r>
          </a:p>
        </p:txBody>
      </p:sp>
    </p:spTree>
    <p:extLst>
      <p:ext uri="{BB962C8B-B14F-4D97-AF65-F5344CB8AC3E}">
        <p14:creationId xmlns:p14="http://schemas.microsoft.com/office/powerpoint/2010/main" val="3652490936"/>
      </p:ext>
    </p:extLst>
  </p:cSld>
  <p:clrMapOvr>
    <a:masterClrMapping/>
  </p:clrMapOvr>
  <p:transition>
    <p:fade/>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20"/>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pNWL1r7Bi90SjntNdAmHnXg"/>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pSPsbkO3Md0qNHJHayGu.Ew"/>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pZd_3NsKF.EWPgqknIv9tKQ"/>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pcgcg7Vm0t0aEihQibf3q6Q"/>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p6L_nkPniXUS3xXWBaqoKiw"/>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p2GZS9IrXj0SvAy8iz.wdUQ"/>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pw6c_FQg3tEumh4JZYmVnRw"/>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pNWL1r7Bi90SjntNdAmHnXg"/>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pg.zTMCz300KoGTcT9T7aNg"/>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pTycyC2LvRUO7D1LCfk8Y4Q"/>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paiq_6zk18US8bzvNdS2ssQ"/>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p2GZS9IrXj0SvAy8iz.wdUQ"/>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paiq_6zk18US8bzvNdS2ssQ"/>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pSPsbkO3Md0qNHJHayGu.Ew"/>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pSPsbkO3Md0qNHJHayGu.Ew"/>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pSPsbkO3Md0qNHJHayGu.Ew"/>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pSPsbkO3Md0qNHJHayGu.Ew"/>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pSPsbkO3Md0qNHJHayGu.Ew"/>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pSPsbkO3Md0qNHJHayGu.Ew"/>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pSPsbkO3Md0qNHJHayGu.Ew"/>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phhgMxarYVEuXiWtKWlh0zw"/>
</p:tagLst>
</file>

<file path=ppt/tags/tag30.xml><?xml version="1.0" encoding="utf-8"?>
<p:tagLst xmlns:a="http://schemas.openxmlformats.org/drawingml/2006/main" xmlns:r="http://schemas.openxmlformats.org/officeDocument/2006/relationships" xmlns:p="http://schemas.openxmlformats.org/presentationml/2006/main">
  <p:tag name="THINKCELLSHAPEDONOTDELETE" val="pSPsbkO3Md0qNHJHayGu.Ew"/>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pSPsbkO3Md0qNHJHayGu.Ew"/>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pSPsbkO3Md0qNHJHayGu.Ew"/>
</p:tagLst>
</file>

<file path=ppt/tags/tag33.xml><?xml version="1.0" encoding="utf-8"?>
<p:tagLst xmlns:a="http://schemas.openxmlformats.org/drawingml/2006/main" xmlns:r="http://schemas.openxmlformats.org/officeDocument/2006/relationships" xmlns:p="http://schemas.openxmlformats.org/presentationml/2006/main">
  <p:tag name="THINKCELLSHAPEDONOTDELETE" val="pSPsbkO3Md0qNHJHayGu.Ew"/>
</p:tagLst>
</file>

<file path=ppt/tags/tag34.xml><?xml version="1.0" encoding="utf-8"?>
<p:tagLst xmlns:a="http://schemas.openxmlformats.org/drawingml/2006/main" xmlns:r="http://schemas.openxmlformats.org/officeDocument/2006/relationships" xmlns:p="http://schemas.openxmlformats.org/presentationml/2006/main">
  <p:tag name="THINKCELLSHAPEDONOTDELETE" val="pSPsbkO3Md0qNHJHayGu.Ew"/>
</p:tagLst>
</file>

<file path=ppt/tags/tag35.xml><?xml version="1.0" encoding="utf-8"?>
<p:tagLst xmlns:a="http://schemas.openxmlformats.org/drawingml/2006/main" xmlns:r="http://schemas.openxmlformats.org/officeDocument/2006/relationships" xmlns:p="http://schemas.openxmlformats.org/presentationml/2006/main">
  <p:tag name="THINKCELLSHAPEDONOTDELETE" val="paiq_6zk18US8bzvNdS2ssQ"/>
</p:tagLst>
</file>

<file path=ppt/tags/tag36.xml><?xml version="1.0" encoding="utf-8"?>
<p:tagLst xmlns:a="http://schemas.openxmlformats.org/drawingml/2006/main" xmlns:r="http://schemas.openxmlformats.org/officeDocument/2006/relationships" xmlns:p="http://schemas.openxmlformats.org/presentationml/2006/main">
  <p:tag name="THINKCELLSHAPEDONOTDELETE" val="paiq_6zk18US8bzvNdS2ssQ"/>
</p:tagLst>
</file>

<file path=ppt/tags/tag37.xml><?xml version="1.0" encoding="utf-8"?>
<p:tagLst xmlns:a="http://schemas.openxmlformats.org/drawingml/2006/main" xmlns:r="http://schemas.openxmlformats.org/officeDocument/2006/relationships" xmlns:p="http://schemas.openxmlformats.org/presentationml/2006/main">
  <p:tag name="THINKCELLSHAPEDONOTDELETE" val="paiq_6zk18US8bzvNdS2ssQ"/>
</p:tagLst>
</file>

<file path=ppt/tags/tag38.xml><?xml version="1.0" encoding="utf-8"?>
<p:tagLst xmlns:a="http://schemas.openxmlformats.org/drawingml/2006/main" xmlns:r="http://schemas.openxmlformats.org/officeDocument/2006/relationships" xmlns:p="http://schemas.openxmlformats.org/presentationml/2006/main">
  <p:tag name="THINKCELLSHAPEDONOTDELETE" val="pg.zTMCz300KoGTcT9T7aNg"/>
</p:tagLst>
</file>

<file path=ppt/tags/tag39.xml><?xml version="1.0" encoding="utf-8"?>
<p:tagLst xmlns:a="http://schemas.openxmlformats.org/drawingml/2006/main" xmlns:r="http://schemas.openxmlformats.org/officeDocument/2006/relationships" xmlns:p="http://schemas.openxmlformats.org/presentationml/2006/main">
  <p:tag name="THINKCELLSHAPEDONOTDELETE" val="paiq_6zk18US8bzvNdS2ssQ"/>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pg.zTMCz300KoGTcT9T7aNg"/>
</p:tagLst>
</file>

<file path=ppt/tags/tag40.xml><?xml version="1.0" encoding="utf-8"?>
<p:tagLst xmlns:a="http://schemas.openxmlformats.org/drawingml/2006/main" xmlns:r="http://schemas.openxmlformats.org/officeDocument/2006/relationships" xmlns:p="http://schemas.openxmlformats.org/presentationml/2006/main">
  <p:tag name="THINKCELLSHAPEDONOTDELETE" val="p2GZS9IrXj0SvAy8iz.wdUQ"/>
</p:tagLst>
</file>

<file path=ppt/tags/tag41.xml><?xml version="1.0" encoding="utf-8"?>
<p:tagLst xmlns:a="http://schemas.openxmlformats.org/drawingml/2006/main" xmlns:r="http://schemas.openxmlformats.org/officeDocument/2006/relationships" xmlns:p="http://schemas.openxmlformats.org/presentationml/2006/main">
  <p:tag name="THINKCELLSHAPEDONOTDELETE" val="p2GZS9IrXj0SvAy8iz.wdUQ"/>
</p:tagLst>
</file>

<file path=ppt/tags/tag42.xml><?xml version="1.0" encoding="utf-8"?>
<p:tagLst xmlns:a="http://schemas.openxmlformats.org/drawingml/2006/main" xmlns:r="http://schemas.openxmlformats.org/officeDocument/2006/relationships" xmlns:p="http://schemas.openxmlformats.org/presentationml/2006/main">
  <p:tag name="THINKCELLSHAPEDONOTDELETE" val="paiq_6zk18US8bzvNdS2ssQ"/>
</p:tagLst>
</file>

<file path=ppt/tags/tag4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4.xml><?xml version="1.0" encoding="utf-8"?>
<p:tagLst xmlns:a="http://schemas.openxmlformats.org/drawingml/2006/main" xmlns:r="http://schemas.openxmlformats.org/officeDocument/2006/relationships" xmlns:p="http://schemas.openxmlformats.org/presentationml/2006/main">
  <p:tag name="THINKCELLSHAPEDONOTDELETE" val="pbHRNfUUOD0WwSp813GtrAA"/>
</p:tagLst>
</file>

<file path=ppt/tags/tag45.xml><?xml version="1.0" encoding="utf-8"?>
<p:tagLst xmlns:a="http://schemas.openxmlformats.org/drawingml/2006/main" xmlns:r="http://schemas.openxmlformats.org/officeDocument/2006/relationships" xmlns:p="http://schemas.openxmlformats.org/presentationml/2006/main">
  <p:tag name="THINKCELLSHAPEDONOTDELETE" val="pgYX1hMpxDEedVQdOXU5P7w"/>
</p:tagLst>
</file>

<file path=ppt/tags/tag46.xml><?xml version="1.0" encoding="utf-8"?>
<p:tagLst xmlns:a="http://schemas.openxmlformats.org/drawingml/2006/main" xmlns:r="http://schemas.openxmlformats.org/officeDocument/2006/relationships" xmlns:p="http://schemas.openxmlformats.org/presentationml/2006/main">
  <p:tag name="THINKCELLSHAPEDONOTDELETE" val="pBEfFu.ju7EaL6xpJbVjz4Q"/>
</p:tagLst>
</file>

<file path=ppt/tags/tag47.xml><?xml version="1.0" encoding="utf-8"?>
<p:tagLst xmlns:a="http://schemas.openxmlformats.org/drawingml/2006/main" xmlns:r="http://schemas.openxmlformats.org/officeDocument/2006/relationships" xmlns:p="http://schemas.openxmlformats.org/presentationml/2006/main">
  <p:tag name="THINKCELLSHAPEDONOTDELETE" val="pompxY0A_yEC32OV4Q.pdMA"/>
</p:tagLst>
</file>

<file path=ppt/tags/tag48.xml><?xml version="1.0" encoding="utf-8"?>
<p:tagLst xmlns:a="http://schemas.openxmlformats.org/drawingml/2006/main" xmlns:r="http://schemas.openxmlformats.org/officeDocument/2006/relationships" xmlns:p="http://schemas.openxmlformats.org/presentationml/2006/main">
  <p:tag name="THINKCELLSHAPEDONOTDELETE" val="pdsM3yjPqn0eKjTmHtxrBfQ"/>
</p:tagLst>
</file>

<file path=ppt/tags/tag49.xml><?xml version="1.0" encoding="utf-8"?>
<p:tagLst xmlns:a="http://schemas.openxmlformats.org/drawingml/2006/main" xmlns:r="http://schemas.openxmlformats.org/officeDocument/2006/relationships" xmlns:p="http://schemas.openxmlformats.org/presentationml/2006/main">
  <p:tag name="THINKCELLSHAPEDONOTDELETE" val="pRpo7S4CvcUekDO4nCHc6Hw"/>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pTycyC2LvRUO7D1LCfk8Y4Q"/>
</p:tagLst>
</file>

<file path=ppt/tags/tag50.xml><?xml version="1.0" encoding="utf-8"?>
<p:tagLst xmlns:a="http://schemas.openxmlformats.org/drawingml/2006/main" xmlns:r="http://schemas.openxmlformats.org/officeDocument/2006/relationships" xmlns:p="http://schemas.openxmlformats.org/presentationml/2006/main">
  <p:tag name="THINKCELLSHAPEDONOTDELETE" val="pobxC8soViU2jMoR_lQpY7Q"/>
</p:tagLst>
</file>

<file path=ppt/tags/tag51.xml><?xml version="1.0" encoding="utf-8"?>
<p:tagLst xmlns:a="http://schemas.openxmlformats.org/drawingml/2006/main" xmlns:r="http://schemas.openxmlformats.org/officeDocument/2006/relationships" xmlns:p="http://schemas.openxmlformats.org/presentationml/2006/main">
  <p:tag name="THINKCELLSHAPEDONOTDELETE" val="p6NuT6W4NiUyh.OLhgdzDjQ"/>
</p:tagLst>
</file>

<file path=ppt/tags/tag52.xml><?xml version="1.0" encoding="utf-8"?>
<p:tagLst xmlns:a="http://schemas.openxmlformats.org/drawingml/2006/main" xmlns:r="http://schemas.openxmlformats.org/officeDocument/2006/relationships" xmlns:p="http://schemas.openxmlformats.org/presentationml/2006/main">
  <p:tag name="THINKCELLSHAPEDONOTDELETE" val="p53m_dxc8i0.HSARw0h0eYw"/>
</p:tagLst>
</file>

<file path=ppt/tags/tag53.xml><?xml version="1.0" encoding="utf-8"?>
<p:tagLst xmlns:a="http://schemas.openxmlformats.org/drawingml/2006/main" xmlns:r="http://schemas.openxmlformats.org/officeDocument/2006/relationships" xmlns:p="http://schemas.openxmlformats.org/presentationml/2006/main">
  <p:tag name="THINKCELLSHAPEDONOTDELETE" val="p8AeyqV8OB0WM1GNPcqVgpw"/>
</p:tagLst>
</file>

<file path=ppt/tags/tag54.xml><?xml version="1.0" encoding="utf-8"?>
<p:tagLst xmlns:a="http://schemas.openxmlformats.org/drawingml/2006/main" xmlns:r="http://schemas.openxmlformats.org/officeDocument/2006/relationships" xmlns:p="http://schemas.openxmlformats.org/presentationml/2006/main">
  <p:tag name="THINKCELLSHAPEDONOTDELETE" val="pbxL2klsnZk2brxaWZ8cf.A"/>
</p:tagLst>
</file>

<file path=ppt/tags/tag55.xml><?xml version="1.0" encoding="utf-8"?>
<p:tagLst xmlns:a="http://schemas.openxmlformats.org/drawingml/2006/main" xmlns:r="http://schemas.openxmlformats.org/officeDocument/2006/relationships" xmlns:p="http://schemas.openxmlformats.org/presentationml/2006/main">
  <p:tag name="THINKCELLSHAPEDONOTDELETE" val="pHURKgXa_gUCPwBxIaaK_yA"/>
</p:tagLst>
</file>

<file path=ppt/tags/tag56.xml><?xml version="1.0" encoding="utf-8"?>
<p:tagLst xmlns:a="http://schemas.openxmlformats.org/drawingml/2006/main" xmlns:r="http://schemas.openxmlformats.org/officeDocument/2006/relationships" xmlns:p="http://schemas.openxmlformats.org/presentationml/2006/main">
  <p:tag name="THINKCELLSHAPEDONOTDELETE" val="p5b2V89fv2UKD8llFpAgFjg"/>
</p:tagLst>
</file>

<file path=ppt/tags/tag57.xml><?xml version="1.0" encoding="utf-8"?>
<p:tagLst xmlns:a="http://schemas.openxmlformats.org/drawingml/2006/main" xmlns:r="http://schemas.openxmlformats.org/officeDocument/2006/relationships" xmlns:p="http://schemas.openxmlformats.org/presentationml/2006/main">
  <p:tag name="THINKCELLSHAPEDONOTDELETE" val="pkYLTsvOK10.Egc4UnayCfw"/>
</p:tagLst>
</file>

<file path=ppt/tags/tag5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9.xml><?xml version="1.0" encoding="utf-8"?>
<p:tagLst xmlns:a="http://schemas.openxmlformats.org/drawingml/2006/main" xmlns:r="http://schemas.openxmlformats.org/officeDocument/2006/relationships" xmlns:p="http://schemas.openxmlformats.org/presentationml/2006/main">
  <p:tag name="THINKCELLSHAPEDONOTDELETE" val="pvKhukhwXKECSxDlHxaeU.g"/>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pQIojUYYp1EK4sCGheSg2iA"/>
</p:tagLst>
</file>

<file path=ppt/tags/tag60.xml><?xml version="1.0" encoding="utf-8"?>
<p:tagLst xmlns:a="http://schemas.openxmlformats.org/drawingml/2006/main" xmlns:r="http://schemas.openxmlformats.org/officeDocument/2006/relationships" xmlns:p="http://schemas.openxmlformats.org/presentationml/2006/main">
  <p:tag name="THINKCELLSHAPEDONOTDELETE" val="pAJ8ghvh76Umkh5ExotbcLA"/>
</p:tagLst>
</file>

<file path=ppt/tags/tag61.xml><?xml version="1.0" encoding="utf-8"?>
<p:tagLst xmlns:a="http://schemas.openxmlformats.org/drawingml/2006/main" xmlns:r="http://schemas.openxmlformats.org/officeDocument/2006/relationships" xmlns:p="http://schemas.openxmlformats.org/presentationml/2006/main">
  <p:tag name="THINKCELLSHAPEDONOTDELETE" val="pdx3_GTuuFk6sa6g.vwjJVg"/>
</p:tagLst>
</file>

<file path=ppt/tags/tag62.xml><?xml version="1.0" encoding="utf-8"?>
<p:tagLst xmlns:a="http://schemas.openxmlformats.org/drawingml/2006/main" xmlns:r="http://schemas.openxmlformats.org/officeDocument/2006/relationships" xmlns:p="http://schemas.openxmlformats.org/presentationml/2006/main">
  <p:tag name="THINKCELLSHAPEDONOTDELETE" val="p5b2V89fv2UKD8llFpAgFjg"/>
</p:tagLst>
</file>

<file path=ppt/tags/tag63.xml><?xml version="1.0" encoding="utf-8"?>
<p:tagLst xmlns:a="http://schemas.openxmlformats.org/drawingml/2006/main" xmlns:r="http://schemas.openxmlformats.org/officeDocument/2006/relationships" xmlns:p="http://schemas.openxmlformats.org/presentationml/2006/main">
  <p:tag name="THINKCELLSHAPEDONOTDELETE" val="pkYLTsvOK10.Egc4UnayCfw"/>
</p:tagLst>
</file>

<file path=ppt/tags/tag64.xml><?xml version="1.0" encoding="utf-8"?>
<p:tagLst xmlns:a="http://schemas.openxmlformats.org/drawingml/2006/main" xmlns:r="http://schemas.openxmlformats.org/officeDocument/2006/relationships" xmlns:p="http://schemas.openxmlformats.org/presentationml/2006/main">
  <p:tag name="THINKCELLSHAPEDONOTDELETE" val="pVgKuEgeiqk.7WwXCHgYmrQ"/>
</p:tagLst>
</file>

<file path=ppt/tags/tag65.xml><?xml version="1.0" encoding="utf-8"?>
<p:tagLst xmlns:a="http://schemas.openxmlformats.org/drawingml/2006/main" xmlns:r="http://schemas.openxmlformats.org/officeDocument/2006/relationships" xmlns:p="http://schemas.openxmlformats.org/presentationml/2006/main">
  <p:tag name="THINKCELLSHAPEDONOTDELETE" val="pngMSVowqo0CCDq28CN2t8A"/>
</p:tagLst>
</file>

<file path=ppt/tags/tag66.xml><?xml version="1.0" encoding="utf-8"?>
<p:tagLst xmlns:a="http://schemas.openxmlformats.org/drawingml/2006/main" xmlns:r="http://schemas.openxmlformats.org/officeDocument/2006/relationships" xmlns:p="http://schemas.openxmlformats.org/presentationml/2006/main">
  <p:tag name="THINKCELLSHAPEDONOTDELETE" val="pfJJLGnszgU.9BmbZJ5BuhQ"/>
</p:tagLst>
</file>

<file path=ppt/tags/tag67.xml><?xml version="1.0" encoding="utf-8"?>
<p:tagLst xmlns:a="http://schemas.openxmlformats.org/drawingml/2006/main" xmlns:r="http://schemas.openxmlformats.org/officeDocument/2006/relationships" xmlns:p="http://schemas.openxmlformats.org/presentationml/2006/main">
  <p:tag name="THINKCELLSHAPEDONOTDELETE" val="pdkn._hU_WEOAkRL_0uiVZg"/>
</p:tagLst>
</file>

<file path=ppt/tags/tag68.xml><?xml version="1.0" encoding="utf-8"?>
<p:tagLst xmlns:a="http://schemas.openxmlformats.org/drawingml/2006/main" xmlns:r="http://schemas.openxmlformats.org/officeDocument/2006/relationships" xmlns:p="http://schemas.openxmlformats.org/presentationml/2006/main">
  <p:tag name="THINKCELLSHAPEDONOTDELETE" val="pOH9qziN7XUGadFKV8mGiJw"/>
</p:tagLst>
</file>

<file path=ppt/tags/tag69.xml><?xml version="1.0" encoding="utf-8"?>
<p:tagLst xmlns:a="http://schemas.openxmlformats.org/drawingml/2006/main" xmlns:r="http://schemas.openxmlformats.org/officeDocument/2006/relationships" xmlns:p="http://schemas.openxmlformats.org/presentationml/2006/main">
  <p:tag name="THINKCELLSHAPEDONOTDELETE" val="psFvJfUiaME.vKqPmq3epNA"/>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paiq_6zk18US8bzvNdS2ssQ"/>
</p:tagLst>
</file>

<file path=ppt/tags/tag70.xml><?xml version="1.0" encoding="utf-8"?>
<p:tagLst xmlns:a="http://schemas.openxmlformats.org/drawingml/2006/main" xmlns:r="http://schemas.openxmlformats.org/officeDocument/2006/relationships" xmlns:p="http://schemas.openxmlformats.org/presentationml/2006/main">
  <p:tag name="THINKCELLSHAPEDONOTDELETE" val="p2mQePOnzSkSatnurMXATtg"/>
</p:tagLst>
</file>

<file path=ppt/tags/tag71.xml><?xml version="1.0" encoding="utf-8"?>
<p:tagLst xmlns:a="http://schemas.openxmlformats.org/drawingml/2006/main" xmlns:r="http://schemas.openxmlformats.org/officeDocument/2006/relationships" xmlns:p="http://schemas.openxmlformats.org/presentationml/2006/main">
  <p:tag name="THINKCELLSHAPEDONOTDELETE" val="pfQUhQWA22kGnKBRLgWv39Q"/>
</p:tagLst>
</file>

<file path=ppt/tags/tag72.xml><?xml version="1.0" encoding="utf-8"?>
<p:tagLst xmlns:a="http://schemas.openxmlformats.org/drawingml/2006/main" xmlns:r="http://schemas.openxmlformats.org/officeDocument/2006/relationships" xmlns:p="http://schemas.openxmlformats.org/presentationml/2006/main">
  <p:tag name="THINKCELLSHAPEDONOTDELETE" val="pufVQiS04pUSx_Zkc74E04w"/>
</p:tagLst>
</file>

<file path=ppt/tags/tag73.xml><?xml version="1.0" encoding="utf-8"?>
<p:tagLst xmlns:a="http://schemas.openxmlformats.org/drawingml/2006/main" xmlns:r="http://schemas.openxmlformats.org/officeDocument/2006/relationships" xmlns:p="http://schemas.openxmlformats.org/presentationml/2006/main">
  <p:tag name="THINKCELLSHAPEDONOTDELETE" val="plVgFCII5.kispE_78H0_dQ"/>
</p:tagLst>
</file>

<file path=ppt/tags/tag74.xml><?xml version="1.0" encoding="utf-8"?>
<p:tagLst xmlns:a="http://schemas.openxmlformats.org/drawingml/2006/main" xmlns:r="http://schemas.openxmlformats.org/officeDocument/2006/relationships" xmlns:p="http://schemas.openxmlformats.org/presentationml/2006/main">
  <p:tag name="THINKCELLSHAPEDONOTDELETE" val="pobxC8soViU2jMoR_lQpY7Q"/>
</p:tagLst>
</file>

<file path=ppt/tags/tag75.xml><?xml version="1.0" encoding="utf-8"?>
<p:tagLst xmlns:a="http://schemas.openxmlformats.org/drawingml/2006/main" xmlns:r="http://schemas.openxmlformats.org/officeDocument/2006/relationships" xmlns:p="http://schemas.openxmlformats.org/presentationml/2006/main">
  <p:tag name="THINKCELLSHAPEDONOTDELETE" val="pHURKgXa_gUCPwBxIaaK_yA"/>
</p:tagLst>
</file>

<file path=ppt/tags/tag76.xml><?xml version="1.0" encoding="utf-8"?>
<p:tagLst xmlns:a="http://schemas.openxmlformats.org/drawingml/2006/main" xmlns:r="http://schemas.openxmlformats.org/officeDocument/2006/relationships" xmlns:p="http://schemas.openxmlformats.org/presentationml/2006/main">
  <p:tag name="THINKCELLSHAPEDONOTDELETE" val="p5b2V89fv2UKD8llFpAgFjg"/>
</p:tagLst>
</file>

<file path=ppt/tags/tag77.xml><?xml version="1.0" encoding="utf-8"?>
<p:tagLst xmlns:a="http://schemas.openxmlformats.org/drawingml/2006/main" xmlns:r="http://schemas.openxmlformats.org/officeDocument/2006/relationships" xmlns:p="http://schemas.openxmlformats.org/presentationml/2006/main">
  <p:tag name="THINKCELLSHAPEDONOTDELETE" val="pkYLTsvOK10.Egc4UnayCfw"/>
</p:tagLst>
</file>

<file path=ppt/tags/tag7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9.xml><?xml version="1.0" encoding="utf-8"?>
<p:tagLst xmlns:a="http://schemas.openxmlformats.org/drawingml/2006/main" xmlns:r="http://schemas.openxmlformats.org/officeDocument/2006/relationships" xmlns:p="http://schemas.openxmlformats.org/presentationml/2006/main">
  <p:tag name="THINKCELLSHAPEDONOTDELETE" val="pt5ZCyqz.V0OJKi6eN2jkzA"/>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pVi0MXOsxTUaUjhKfLwpkIg"/>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pw6c_FQg3tEumh4JZYmVnRw"/>
</p:tagLst>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MS1444_Windows Azure Template 16x9_r08b">
  <a:themeElements>
    <a:clrScheme name="Custom 14">
      <a:dk1>
        <a:srgbClr val="292929"/>
      </a:dk1>
      <a:lt1>
        <a:srgbClr val="FFFFFF"/>
      </a:lt1>
      <a:dk2>
        <a:srgbClr val="5F5F5F"/>
      </a:dk2>
      <a:lt2>
        <a:srgbClr val="DDDDDD"/>
      </a:lt2>
      <a:accent1>
        <a:srgbClr val="FF8A00"/>
      </a:accent1>
      <a:accent2>
        <a:srgbClr val="00AEEF"/>
      </a:accent2>
      <a:accent3>
        <a:srgbClr val="910091"/>
      </a:accent3>
      <a:accent4>
        <a:srgbClr val="8CC600"/>
      </a:accent4>
      <a:accent5>
        <a:srgbClr val="FF0000"/>
      </a:accent5>
      <a:accent6>
        <a:srgbClr val="0071BC"/>
      </a:accent6>
      <a:hlink>
        <a:srgbClr val="0071BC"/>
      </a:hlink>
      <a:folHlink>
        <a:srgbClr val="00AEEF"/>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2"/>
        </a:solidFill>
        <a:ln>
          <a:noFill/>
          <a:headEnd type="none" w="med" len="med"/>
          <a:tailEnd type="none" w="med" len="med"/>
        </a:ln>
        <a:effectLst/>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marL="460375" indent="-460375">
          <a:lnSpc>
            <a:spcPct val="90000"/>
          </a:lnSpc>
          <a:spcBef>
            <a:spcPct val="20000"/>
          </a:spcBef>
          <a:buSzPct val="80000"/>
          <a:buBlip>
            <a:blip xmlns:r="http://schemas.openxmlformats.org/officeDocument/2006/relationships" r:embed="rId1"/>
          </a:buBlip>
          <a:defRPr sz="3200" dirty="0">
            <a:gradFill>
              <a:gsLst>
                <a:gs pos="0">
                  <a:srgbClr val="292929">
                    <a:lumMod val="90000"/>
                    <a:lumOff val="10000"/>
                  </a:srgbClr>
                </a:gs>
                <a:gs pos="86000">
                  <a:srgbClr val="292929">
                    <a:lumMod val="90000"/>
                    <a:lumOff val="10000"/>
                  </a:srgbClr>
                </a:gs>
              </a:gsLst>
              <a:lin ang="5400000" scaled="0"/>
            </a:gradFill>
          </a:defRPr>
        </a:defPPr>
      </a:lstStyle>
    </a:txDef>
  </a:objectDefaults>
  <a:extraClrSchemeLst/>
</a:theme>
</file>

<file path=ppt/theme/theme2.xml><?xml version="1.0" encoding="utf-8"?>
<a:theme xmlns:a="http://schemas.openxmlformats.org/drawingml/2006/main" name="1_White with Consolas font for code slides">
  <a:themeElements>
    <a:clrScheme name="Custom 12">
      <a:dk1>
        <a:srgbClr val="292929"/>
      </a:dk1>
      <a:lt1>
        <a:srgbClr val="FFFFFF"/>
      </a:lt1>
      <a:dk2>
        <a:srgbClr val="5F5F5F"/>
      </a:dk2>
      <a:lt2>
        <a:srgbClr val="DDDDDD"/>
      </a:lt2>
      <a:accent1>
        <a:srgbClr val="FFBE00"/>
      </a:accent1>
      <a:accent2>
        <a:srgbClr val="00AEEF"/>
      </a:accent2>
      <a:accent3>
        <a:srgbClr val="910091"/>
      </a:accent3>
      <a:accent4>
        <a:srgbClr val="00A600"/>
      </a:accent4>
      <a:accent5>
        <a:srgbClr val="FF0000"/>
      </a:accent5>
      <a:accent6>
        <a:srgbClr val="0071BC"/>
      </a:accent6>
      <a:hlink>
        <a:srgbClr val="0000A6"/>
      </a:hlink>
      <a:folHlink>
        <a:srgbClr val="0071BC"/>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a:defRPr dirty="0" err="1" smtClean="0">
            <a:gradFill>
              <a:gsLst>
                <a:gs pos="417">
                  <a:srgbClr val="000000"/>
                </a:gs>
                <a:gs pos="100000">
                  <a:srgbClr val="000000"/>
                </a:gs>
              </a:gsLst>
              <a:lin ang="5400000" scaled="0"/>
            </a:gradFill>
          </a:defRPr>
        </a:defPPr>
      </a:lst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A05B43BE68FE54B90DD26FDFB72BB05" ma:contentTypeVersion="0" ma:contentTypeDescription="Create a new document." ma:contentTypeScope="" ma:versionID="6df1bece345c1749bd9b91e82fa4a03a">
  <xsd:schema xmlns:xsd="http://www.w3.org/2001/XMLSchema" xmlns:xs="http://www.w3.org/2001/XMLSchema" xmlns:p="http://schemas.microsoft.com/office/2006/metadata/properties" xmlns:ns2="230e9df3-be65-4c73-a93b-d1236ebd677e" targetNamespace="http://schemas.microsoft.com/office/2006/metadata/properties" ma:root="true" ma:fieldsID="e317b0b832c9845d3aae3abd1bb0954e" ns2:_="">
    <xsd:import namespace="230e9df3-be65-4c73-a93b-d1236ebd677e"/>
    <xsd:element name="properties">
      <xsd:complexType>
        <xsd:sequence>
          <xsd:element name="documentManagement">
            <xsd:complexType>
              <xsd:all>
                <xsd:element ref="ns2:TaxKeywordTaxHTField" minOccurs="0"/>
                <xsd:element ref="ns2:TaxCatchAll" minOccurs="0"/>
                <xsd:element ref="ns2:TaxCatchAllLabe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KeywordTaxHTField" ma:index="8" nillable="true" ma:taxonomy="true" ma:internalName="TaxKeywordTaxHTField" ma:taxonomyFieldName="TaxKeyword" ma:displayName="Enterprise Keywords" ma:fieldId="{23f27201-bee3-471e-b2e7-b64fd8b7ca38}" ma:taxonomyMulti="true" ma:sspId="e385fb40-52d4-4fae-9c5b-3e8ff8a5878e" ma:termSetId="00000000-0000-0000-0000-000000000000" ma:anchorId="00000000-0000-0000-0000-000000000000" ma:open="true" ma:isKeyword="true">
      <xsd:complexType>
        <xsd:sequence>
          <xsd:element ref="pc:Terms" minOccurs="0" maxOccurs="1"/>
        </xsd:sequence>
      </xsd:complexType>
    </xsd:element>
    <xsd:element name="TaxCatchAll" ma:index="9" nillable="true" ma:displayName="Taxonomy Catch All Column" ma:hidden="true" ma:list="{24ccdd3d-8ee2-4326-a025-466a9d1bc8a2}" ma:internalName="TaxCatchAll" ma:showField="CatchAllData" ma:web="a6005bf8-687e-4195-b520-3fb25bf0cb8a">
      <xsd:complexType>
        <xsd:complexContent>
          <xsd:extension base="dms:MultiChoiceLookup">
            <xsd:sequence>
              <xsd:element name="Value" type="dms:Lookup" maxOccurs="unbounded" minOccurs="0" nillable="true"/>
            </xsd:sequence>
          </xsd:extension>
        </xsd:complexContent>
      </xsd:complexType>
    </xsd:element>
    <xsd:element name="TaxCatchAllLabel" ma:index="10" nillable="true" ma:displayName="Taxonomy Catch All Column1" ma:hidden="true" ma:list="{24ccdd3d-8ee2-4326-a025-466a9d1bc8a2}" ma:internalName="TaxCatchAllLabel" ma:readOnly="true" ma:showField="CatchAllDataLabel" ma:web="a6005bf8-687e-4195-b520-3fb25bf0cb8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KeywordTaxHTField xmlns="230e9df3-be65-4c73-a93b-d1236ebd677e">
      <Terms xmlns="http://schemas.microsoft.com/office/infopath/2007/PartnerControls"/>
    </TaxKeywordTaxHTField>
    <TaxCatchAll xmlns="230e9df3-be65-4c73-a93b-d1236ebd677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F590144-748D-417B-8B69-088F107B0F9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69B2F97D-0457-4986-9734-D03EB073C5EA}">
  <ds:schemaRefs>
    <ds:schemaRef ds:uri="http://www.w3.org/XML/1998/namespace"/>
    <ds:schemaRef ds:uri="http://schemas.microsoft.com/office/2006/documentManagement/types"/>
    <ds:schemaRef ds:uri="230e9df3-be65-4c73-a93b-d1236ebd677e"/>
    <ds:schemaRef ds:uri="http://schemas.microsoft.com/office/infopath/2007/PartnerControls"/>
    <ds:schemaRef ds:uri="http://purl.org/dc/elements/1.1/"/>
    <ds:schemaRef ds:uri="http://purl.org/dc/dcmitype/"/>
    <ds:schemaRef ds:uri="http://schemas.microsoft.com/office/2006/metadata/properties"/>
    <ds:schemaRef ds:uri="http://schemas.openxmlformats.org/package/2006/metadata/core-properties"/>
    <ds:schemaRef ds:uri="http://purl.org/dc/terms/"/>
  </ds:schemaRefs>
</ds:datastoreItem>
</file>

<file path=customXml/itemProps3.xml><?xml version="1.0" encoding="utf-8"?>
<ds:datastoreItem xmlns:ds="http://schemas.openxmlformats.org/officeDocument/2006/customXml" ds:itemID="{B882D8D6-9D38-4159-A398-AAC3689D3D7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3532</TotalTime>
  <Words>1556</Words>
  <Application>Microsoft Office PowerPoint</Application>
  <PresentationFormat>Custom</PresentationFormat>
  <Paragraphs>364</Paragraphs>
  <Slides>34</Slides>
  <Notes>19</Notes>
  <HiddenSlides>0</HiddenSlides>
  <MMClips>0</MMClips>
  <ScaleCrop>false</ScaleCrop>
  <HeadingPairs>
    <vt:vector size="8" baseType="variant">
      <vt:variant>
        <vt:lpstr>Fonts Used</vt:lpstr>
      </vt:variant>
      <vt:variant>
        <vt:i4>5</vt:i4>
      </vt:variant>
      <vt:variant>
        <vt:lpstr>Theme</vt:lpstr>
      </vt:variant>
      <vt:variant>
        <vt:i4>2</vt:i4>
      </vt:variant>
      <vt:variant>
        <vt:lpstr>Embedded OLE Servers</vt:lpstr>
      </vt:variant>
      <vt:variant>
        <vt:i4>1</vt:i4>
      </vt:variant>
      <vt:variant>
        <vt:lpstr>Slide Titles</vt:lpstr>
      </vt:variant>
      <vt:variant>
        <vt:i4>34</vt:i4>
      </vt:variant>
    </vt:vector>
  </HeadingPairs>
  <TitlesOfParts>
    <vt:vector size="42" baseType="lpstr">
      <vt:lpstr>Consolas</vt:lpstr>
      <vt:lpstr>Wingdings</vt:lpstr>
      <vt:lpstr>Arial</vt:lpstr>
      <vt:lpstr>Segoe UI Light</vt:lpstr>
      <vt:lpstr>Segoe UI</vt:lpstr>
      <vt:lpstr>MS1444_Windows Azure Template 16x9_r08b</vt:lpstr>
      <vt:lpstr>1_White with Consolas font for code slides</vt:lpstr>
      <vt:lpstr>think-cell Slide</vt:lpstr>
      <vt:lpstr>Building Scalable, Global, and Highly Available Web Apps</vt:lpstr>
      <vt:lpstr>Agenda</vt:lpstr>
      <vt:lpstr>Assumptions</vt:lpstr>
      <vt:lpstr>PowerPoint Presentation</vt:lpstr>
      <vt:lpstr>Why do services fail?</vt:lpstr>
      <vt:lpstr>What do we mean by available?</vt:lpstr>
      <vt:lpstr>Basics – what you get for free</vt:lpstr>
      <vt:lpstr>Fault Tolerance</vt:lpstr>
      <vt:lpstr>What did you mean, retry logic?</vt:lpstr>
      <vt:lpstr>Retry</vt:lpstr>
      <vt:lpstr>Service Specific Implementations</vt:lpstr>
      <vt:lpstr>Site Failover</vt:lpstr>
      <vt:lpstr>Site Failover</vt:lpstr>
      <vt:lpstr>Upgrade Strategies: VIP Swap</vt:lpstr>
      <vt:lpstr>Upgrade Strategies: Upgrade</vt:lpstr>
      <vt:lpstr>Upgrade Strategies New Service &amp; Swap DNS</vt:lpstr>
      <vt:lpstr>PowerPoint Presentation</vt:lpstr>
      <vt:lpstr>What is wrong with this?</vt:lpstr>
      <vt:lpstr>What about this?  </vt:lpstr>
      <vt:lpstr>Synchronous Design Pattern</vt:lpstr>
      <vt:lpstr>Asynchronous Design Pattern</vt:lpstr>
      <vt:lpstr>PowerPoint Presentation</vt:lpstr>
      <vt:lpstr>What’s Windows Azure Cache?</vt:lpstr>
      <vt:lpstr>Why Windows Azure Cache?</vt:lpstr>
      <vt:lpstr>Cache</vt:lpstr>
      <vt:lpstr>Why Performance Matters</vt:lpstr>
      <vt:lpstr>Thinking Globally</vt:lpstr>
      <vt:lpstr>Network Latency</vt:lpstr>
      <vt:lpstr>Content Delivery Network (CDN)</vt:lpstr>
      <vt:lpstr>Windows Azure CDN</vt:lpstr>
      <vt:lpstr>Windows Azure Traffic Manager</vt:lpstr>
      <vt:lpstr>Traffic Manager</vt:lpstr>
      <vt:lpstr>Summary</vt:lpstr>
      <vt:lpstr>PowerPoint Presentation</vt:lpstr>
    </vt:vector>
  </TitlesOfParts>
  <Company>Artitudes Design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Windows Azure Overview</dc:title>
  <dc:subject>Windows Azure</dc:subject>
  <dc:creator>Greg Flowers</dc:creator>
  <cp:lastModifiedBy>Haishi Bai</cp:lastModifiedBy>
  <cp:revision>280</cp:revision>
  <cp:lastPrinted>2011-10-11T14:25:22Z</cp:lastPrinted>
  <dcterms:created xsi:type="dcterms:W3CDTF">2011-03-29T16:07:22Z</dcterms:created>
  <dcterms:modified xsi:type="dcterms:W3CDTF">2012-09-27T20:46:18Z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0x010100CA05B43BE68FE54B90DD26FDFB72BB05</vt:lpwstr>
  </property>
</Properties>
</file>